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 id="2147483715" r:id="rId3"/>
  </p:sldMasterIdLst>
  <p:notesMasterIdLst>
    <p:notesMasterId r:id="rId152"/>
  </p:notesMasterIdLst>
  <p:handoutMasterIdLst>
    <p:handoutMasterId r:id="rId153"/>
  </p:handoutMasterIdLst>
  <p:sldIdLst>
    <p:sldId id="551" r:id="rId4"/>
    <p:sldId id="1449" r:id="rId5"/>
    <p:sldId id="1942" r:id="rId6"/>
    <p:sldId id="2095" r:id="rId7"/>
    <p:sldId id="1943" r:id="rId8"/>
    <p:sldId id="1944" r:id="rId9"/>
    <p:sldId id="1945" r:id="rId10"/>
    <p:sldId id="1946" r:id="rId11"/>
    <p:sldId id="1947" r:id="rId12"/>
    <p:sldId id="1948" r:id="rId13"/>
    <p:sldId id="1949" r:id="rId14"/>
    <p:sldId id="1951" r:id="rId15"/>
    <p:sldId id="1952" r:id="rId16"/>
    <p:sldId id="1953" r:id="rId17"/>
    <p:sldId id="1954" r:id="rId18"/>
    <p:sldId id="1955" r:id="rId19"/>
    <p:sldId id="2096" r:id="rId20"/>
    <p:sldId id="1956" r:id="rId21"/>
    <p:sldId id="1957" r:id="rId22"/>
    <p:sldId id="1958" r:id="rId23"/>
    <p:sldId id="1959" r:id="rId24"/>
    <p:sldId id="1961" r:id="rId25"/>
    <p:sldId id="1963" r:id="rId26"/>
    <p:sldId id="1964" r:id="rId27"/>
    <p:sldId id="1965" r:id="rId28"/>
    <p:sldId id="1968" r:id="rId29"/>
    <p:sldId id="1969" r:id="rId30"/>
    <p:sldId id="1970" r:id="rId31"/>
    <p:sldId id="1971" r:id="rId32"/>
    <p:sldId id="1972" r:id="rId33"/>
    <p:sldId id="1973" r:id="rId34"/>
    <p:sldId id="1975" r:id="rId35"/>
    <p:sldId id="1974" r:id="rId36"/>
    <p:sldId id="1993" r:id="rId37"/>
    <p:sldId id="1994" r:id="rId38"/>
    <p:sldId id="1995" r:id="rId39"/>
    <p:sldId id="1996" r:id="rId40"/>
    <p:sldId id="1997" r:id="rId41"/>
    <p:sldId id="2167" r:id="rId42"/>
    <p:sldId id="1999" r:id="rId43"/>
    <p:sldId id="2002" r:id="rId44"/>
    <p:sldId id="2006" r:id="rId45"/>
    <p:sldId id="2004" r:id="rId46"/>
    <p:sldId id="2007" r:id="rId47"/>
    <p:sldId id="2166" r:id="rId48"/>
    <p:sldId id="2010" r:id="rId49"/>
    <p:sldId id="2011" r:id="rId50"/>
    <p:sldId id="2013" r:id="rId51"/>
    <p:sldId id="2015" r:id="rId52"/>
    <p:sldId id="2017" r:id="rId53"/>
    <p:sldId id="2018" r:id="rId54"/>
    <p:sldId id="2019" r:id="rId55"/>
    <p:sldId id="2020" r:id="rId56"/>
    <p:sldId id="2168" r:id="rId57"/>
    <p:sldId id="2023" r:id="rId58"/>
    <p:sldId id="2024" r:id="rId59"/>
    <p:sldId id="2027" r:id="rId60"/>
    <p:sldId id="2025" r:id="rId61"/>
    <p:sldId id="2026" r:id="rId62"/>
    <p:sldId id="2028" r:id="rId63"/>
    <p:sldId id="2159" r:id="rId64"/>
    <p:sldId id="2162" r:id="rId65"/>
    <p:sldId id="2163" r:id="rId66"/>
    <p:sldId id="2109" r:id="rId67"/>
    <p:sldId id="2157" r:id="rId68"/>
    <p:sldId id="2158" r:id="rId69"/>
    <p:sldId id="2178" r:id="rId70"/>
    <p:sldId id="2176" r:id="rId71"/>
    <p:sldId id="2169" r:id="rId72"/>
    <p:sldId id="2099" r:id="rId73"/>
    <p:sldId id="2180" r:id="rId74"/>
    <p:sldId id="2116" r:id="rId75"/>
    <p:sldId id="2124" r:id="rId76"/>
    <p:sldId id="2125" r:id="rId77"/>
    <p:sldId id="2177" r:id="rId78"/>
    <p:sldId id="2170" r:id="rId79"/>
    <p:sldId id="2171" r:id="rId80"/>
    <p:sldId id="2079" r:id="rId81"/>
    <p:sldId id="2082" r:id="rId82"/>
    <p:sldId id="2080" r:id="rId83"/>
    <p:sldId id="2081" r:id="rId84"/>
    <p:sldId id="2083" r:id="rId85"/>
    <p:sldId id="2084" r:id="rId86"/>
    <p:sldId id="2086" r:id="rId87"/>
    <p:sldId id="2184" r:id="rId88"/>
    <p:sldId id="2128" r:id="rId89"/>
    <p:sldId id="2087" r:id="rId90"/>
    <p:sldId id="2088" r:id="rId91"/>
    <p:sldId id="2089" r:id="rId92"/>
    <p:sldId id="2145" r:id="rId93"/>
    <p:sldId id="2146" r:id="rId94"/>
    <p:sldId id="2148" r:id="rId95"/>
    <p:sldId id="2090" r:id="rId96"/>
    <p:sldId id="2186" r:id="rId97"/>
    <p:sldId id="2185" r:id="rId98"/>
    <p:sldId id="2191" r:id="rId99"/>
    <p:sldId id="2192" r:id="rId100"/>
    <p:sldId id="2183" r:id="rId101"/>
    <p:sldId id="2093" r:id="rId102"/>
    <p:sldId id="2193" r:id="rId103"/>
    <p:sldId id="2187" r:id="rId104"/>
    <p:sldId id="2188" r:id="rId105"/>
    <p:sldId id="2037" r:id="rId106"/>
    <p:sldId id="2038" r:id="rId107"/>
    <p:sldId id="2141" r:id="rId108"/>
    <p:sldId id="2149" r:id="rId109"/>
    <p:sldId id="2092" r:id="rId110"/>
    <p:sldId id="2150" r:id="rId111"/>
    <p:sldId id="2154" r:id="rId112"/>
    <p:sldId id="2058" r:id="rId113"/>
    <p:sldId id="2156" r:id="rId114"/>
    <p:sldId id="2039" r:id="rId115"/>
    <p:sldId id="2040" r:id="rId116"/>
    <p:sldId id="2041" r:id="rId117"/>
    <p:sldId id="2042" r:id="rId118"/>
    <p:sldId id="2043" r:id="rId119"/>
    <p:sldId id="2044" r:id="rId120"/>
    <p:sldId id="2045" r:id="rId121"/>
    <p:sldId id="2046" r:id="rId122"/>
    <p:sldId id="2047" r:id="rId123"/>
    <p:sldId id="2048" r:id="rId124"/>
    <p:sldId id="2049" r:id="rId125"/>
    <p:sldId id="2050" r:id="rId126"/>
    <p:sldId id="2051" r:id="rId127"/>
    <p:sldId id="2052" r:id="rId128"/>
    <p:sldId id="2053" r:id="rId129"/>
    <p:sldId id="2054" r:id="rId130"/>
    <p:sldId id="2055" r:id="rId131"/>
    <p:sldId id="2056" r:id="rId132"/>
    <p:sldId id="2189" r:id="rId133"/>
    <p:sldId id="2057" r:id="rId134"/>
    <p:sldId id="2060" r:id="rId135"/>
    <p:sldId id="2061" r:id="rId136"/>
    <p:sldId id="2062" r:id="rId137"/>
    <p:sldId id="2063" r:id="rId138"/>
    <p:sldId id="2064" r:id="rId139"/>
    <p:sldId id="2065" r:id="rId140"/>
    <p:sldId id="2066" r:id="rId141"/>
    <p:sldId id="2067" r:id="rId142"/>
    <p:sldId id="2068" r:id="rId143"/>
    <p:sldId id="2069" r:id="rId144"/>
    <p:sldId id="2078" r:id="rId145"/>
    <p:sldId id="2070" r:id="rId146"/>
    <p:sldId id="2071" r:id="rId147"/>
    <p:sldId id="2072" r:id="rId148"/>
    <p:sldId id="2190" r:id="rId149"/>
    <p:sldId id="2073" r:id="rId150"/>
    <p:sldId id="2074" r:id="rId151"/>
  </p:sldIdLst>
  <p:sldSz cx="9144000" cy="6858000" type="screen4x3"/>
  <p:notesSz cx="6815138" cy="9931400"/>
  <p:embeddedFontLst>
    <p:embeddedFont>
      <p:font typeface="黑体" panose="02010609060101010101" pitchFamily="49" charset="-122"/>
      <p:regular r:id="rId154"/>
    </p:embeddedFont>
    <p:embeddedFont>
      <p:font typeface="Verdana" panose="020B0604030504040204" pitchFamily="34" charset="0"/>
      <p:regular r:id="rId155"/>
      <p:bold r:id="rId156"/>
      <p:italic r:id="rId157"/>
      <p:boldItalic r:id="rId158"/>
    </p:embeddedFont>
    <p:embeddedFont>
      <p:font typeface="MoolBoran" panose="02010600030101010101" charset="0"/>
      <p:regular r:id="rId159"/>
    </p:embeddedFont>
    <p:embeddedFont>
      <p:font typeface="Calibri" panose="020F0502020204030204" pitchFamily="34" charset="0"/>
      <p:regular r:id="rId160"/>
      <p:bold r:id="rId161"/>
      <p:italic r:id="rId162"/>
      <p:boldItalic r:id="rId163"/>
    </p:embeddedFont>
    <p:embeddedFont>
      <p:font typeface="楷体" panose="02010609060101010101" pitchFamily="49" charset="-122"/>
      <p:regular r:id="rId164"/>
    </p:embeddedFont>
    <p:embeddedFont>
      <p:font typeface="微软雅黑" panose="020B0503020204020204" pitchFamily="34" charset="-122"/>
      <p:regular r:id="rId165"/>
      <p:bold r:id="rId166"/>
    </p:embeddedFont>
    <p:embeddedFont>
      <p:font typeface="仿宋" panose="02010609060101010101" pitchFamily="49" charset="-122"/>
      <p:regular r:id="rId167"/>
    </p:embeddedFont>
    <p:embeddedFont>
      <p:font typeface="华文楷体" panose="02010600040101010101" pitchFamily="2" charset="-122"/>
      <p:regular r:id="rId168"/>
    </p:embeddedFont>
    <p:embeddedFont>
      <p:font typeface="华文细黑" panose="02010600040101010101" pitchFamily="2" charset="-122"/>
      <p:regular r:id="rId169"/>
    </p:embeddedFont>
    <p:embeddedFont>
      <p:font typeface="Agency FB" panose="020B0503020202020204" pitchFamily="34" charset="0"/>
      <p:regular r:id="rId170"/>
      <p:bold r:id="rId171"/>
    </p:embeddedFont>
    <p:embeddedFont>
      <p:font typeface="Tahoma" panose="020B0604030504040204" pitchFamily="34" charset="0"/>
      <p:regular r:id="rId172"/>
      <p:bold r:id="rId173"/>
    </p:embeddedFont>
    <p:embeddedFont>
      <p:font typeface="Helvetica" panose="020B0604020202020204" pitchFamily="34" charset="0"/>
      <p:regular r:id="rId174"/>
      <p:bold r:id="rId175"/>
      <p:italic r:id="rId176"/>
      <p:boldItalic r:id="rId177"/>
    </p:embeddedFont>
    <p:embeddedFont>
      <p:font typeface="华文新魏" panose="02010800040101010101" pitchFamily="2" charset="-122"/>
      <p:regular r:id="rId178"/>
    </p:embeddedFont>
  </p:embeddedFontLst>
  <p:custDataLst>
    <p:tags r:id="rId179"/>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4195" userDrawn="1">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a:srgbClr val="FF99FF"/>
    <a:srgbClr val="FFFFCC"/>
    <a:srgbClr val="99CC00"/>
    <a:srgbClr val="86BC64"/>
    <a:srgbClr val="FF9999"/>
    <a:srgbClr val="0E706E"/>
    <a:srgbClr val="0D7157"/>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0" autoAdjust="0"/>
    <p:restoredTop sz="87772" autoAdjust="0"/>
  </p:normalViewPr>
  <p:slideViewPr>
    <p:cSldViewPr>
      <p:cViewPr varScale="1">
        <p:scale>
          <a:sx n="111" d="100"/>
          <a:sy n="111" d="100"/>
        </p:scale>
        <p:origin x="1584" y="138"/>
      </p:cViewPr>
      <p:guideLst>
        <p:guide orient="horz" pos="3748"/>
        <p:guide pos="2880"/>
        <p:guide pos="41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71" d="100"/>
          <a:sy n="71" d="100"/>
        </p:scale>
        <p:origin x="-2274" y="-114"/>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6.fntdata"/><Relationship Id="rId170" Type="http://schemas.openxmlformats.org/officeDocument/2006/relationships/font" Target="fonts/font17.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7.fntdata"/><Relationship Id="rId181"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8.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8.fntdata"/><Relationship Id="rId182" Type="http://schemas.openxmlformats.org/officeDocument/2006/relationships/theme" Target="theme/theme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font" Target="fonts/font3.fntdata"/><Relationship Id="rId177" Type="http://schemas.openxmlformats.org/officeDocument/2006/relationships/font" Target="fonts/font24.fntdata"/><Relationship Id="rId172" Type="http://schemas.openxmlformats.org/officeDocument/2006/relationships/font" Target="fonts/font19.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9.fntdata"/><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font" Target="fonts/font4.fntdata"/><Relationship Id="rId178" Type="http://schemas.openxmlformats.org/officeDocument/2006/relationships/font" Target="fonts/font2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notesMaster" Target="notesMasters/notesMaster1.xml"/><Relationship Id="rId173" Type="http://schemas.openxmlformats.org/officeDocument/2006/relationships/font" Target="fonts/font2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1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handoutMaster" Target="handoutMasters/handoutMaster1.xml"/><Relationship Id="rId174" Type="http://schemas.openxmlformats.org/officeDocument/2006/relationships/font" Target="fonts/font21.fntdata"/><Relationship Id="rId179" Type="http://schemas.openxmlformats.org/officeDocument/2006/relationships/tags" Target="tags/tag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11.fntdata"/><Relationship Id="rId169"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presProps" Target="pres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font" Target="fonts/font1.fntdata"/><Relationship Id="rId175" Type="http://schemas.openxmlformats.org/officeDocument/2006/relationships/font" Target="fonts/font2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12.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font" Target="fonts/font2.fntdata"/><Relationship Id="rId176" Type="http://schemas.openxmlformats.org/officeDocument/2006/relationships/font" Target="fonts/font23.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13.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3DD7F52D-F085-4CD2-A7CA-4AE6214067E6}" type="datetimeFigureOut">
              <a:rPr lang="zh-CN" altLang="en-US"/>
              <a:pPr>
                <a:defRPr/>
              </a:pPr>
              <a:t>2016/10/14 Friday</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1</a:t>
            </a:fld>
            <a:endParaRPr lang="en-US" altLang="zh-CN" sz="1200" i="0">
              <a:ea typeface="宋体" pitchFamily="2" charset="-122"/>
            </a:endParaRPr>
          </a:p>
        </p:txBody>
      </p:sp>
    </p:spTree>
    <p:extLst>
      <p:ext uri="{BB962C8B-B14F-4D97-AF65-F5344CB8AC3E}">
        <p14:creationId xmlns:p14="http://schemas.microsoft.com/office/powerpoint/2010/main" val="336087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2016/10/14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408351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933295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9838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32313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2016/10/14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93291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474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710140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15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5853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79358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486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9826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2016/10/14 Friday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2016/10/14 Friday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2016/10/14 Friday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2016/10/14 Friday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2016/10/14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2016/10/14 Friday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3.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2016/10/14 Friday</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6" r:id="rId7"/>
    <p:sldLayoutId id="2147483714" r:id="rId8"/>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tile tx="0" ty="0" sx="100000" sy="100000" flip="none" algn="tl"/>
        </a:blipFill>
        <a:effectLst/>
      </p:bgPr>
    </p:bg>
    <p:spTree>
      <p:nvGrpSpPr>
        <p:cNvPr id="1" name=""/>
        <p:cNvGrpSpPr/>
        <p:nvPr/>
      </p:nvGrpSpPr>
      <p:grpSpPr>
        <a:xfrm>
          <a:off x="0" y="0"/>
          <a:ext cx="0" cy="0"/>
          <a:chOff x="0" y="0"/>
          <a:chExt cx="0" cy="0"/>
        </a:xfrm>
      </p:grpSpPr>
      <p:pic>
        <p:nvPicPr>
          <p:cNvPr id="15362" name="Picture 10" descr="hust"/>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553200"/>
            <a:ext cx="10668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5364" name="Rectangle 14"/>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smtClean="0"/>
              <a:t>单击此处编辑母版标题样式</a:t>
            </a:r>
          </a:p>
        </p:txBody>
      </p:sp>
      <p:pic>
        <p:nvPicPr>
          <p:cNvPr id="15365" name="Picture 15"/>
          <p:cNvPicPr>
            <a:picLocks noChangeAspect="1" noChangeArrowheads="1"/>
          </p:cNvPicPr>
          <p:nvPr userDrawn="1"/>
        </p:nvPicPr>
        <p:blipFill>
          <a:blip r:embed="rId1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4775" y="123825"/>
            <a:ext cx="6143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58135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fade">
                                      <p:cBhvr>
                                        <p:cTn id="7" dur="1000"/>
                                        <p:tgtEl>
                                          <p:spTgt spid="2051">
                                            <p:txEl>
                                              <p:pRg st="0" end="0"/>
                                            </p:txEl>
                                          </p:spTgt>
                                        </p:tgtEl>
                                      </p:cBhvr>
                                    </p:animEffect>
                                    <p:anim calcmode="lin" valueType="num">
                                      <p:cBhvr>
                                        <p:cTn id="8" dur="1000" fill="hold"/>
                                        <p:tgtEl>
                                          <p:spTgt spid="20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51">
                                            <p:txEl>
                                              <p:pRg st="1" end="1"/>
                                            </p:txEl>
                                          </p:spTgt>
                                        </p:tgtEl>
                                        <p:attrNameLst>
                                          <p:attrName>style.visibility</p:attrName>
                                        </p:attrNameLst>
                                      </p:cBhvr>
                                      <p:to>
                                        <p:strVal val="visible"/>
                                      </p:to>
                                    </p:set>
                                    <p:animEffect transition="in" filter="fade">
                                      <p:cBhvr>
                                        <p:cTn id="14" dur="1000"/>
                                        <p:tgtEl>
                                          <p:spTgt spid="2051">
                                            <p:txEl>
                                              <p:pRg st="1" end="1"/>
                                            </p:txEl>
                                          </p:spTgt>
                                        </p:tgtEl>
                                      </p:cBhvr>
                                    </p:animEffect>
                                    <p:anim calcmode="lin" valueType="num">
                                      <p:cBhvr>
                                        <p:cTn id="15" dur="1000" fill="hold"/>
                                        <p:tgtEl>
                                          <p:spTgt spid="20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0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51">
                                            <p:txEl>
                                              <p:pRg st="2" end="2"/>
                                            </p:txEl>
                                          </p:spTgt>
                                        </p:tgtEl>
                                        <p:attrNameLst>
                                          <p:attrName>style.visibility</p:attrName>
                                        </p:attrNameLst>
                                      </p:cBhvr>
                                      <p:to>
                                        <p:strVal val="visible"/>
                                      </p:to>
                                    </p:set>
                                    <p:animEffect transition="in" filter="fade">
                                      <p:cBhvr>
                                        <p:cTn id="21" dur="1000"/>
                                        <p:tgtEl>
                                          <p:spTgt spid="2051">
                                            <p:txEl>
                                              <p:pRg st="2" end="2"/>
                                            </p:txEl>
                                          </p:spTgt>
                                        </p:tgtEl>
                                      </p:cBhvr>
                                    </p:animEffect>
                                    <p:anim calcmode="lin" valueType="num">
                                      <p:cBhvr>
                                        <p:cTn id="22" dur="1000" fill="hold"/>
                                        <p:tgtEl>
                                          <p:spTgt spid="20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0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51">
                                            <p:txEl>
                                              <p:pRg st="3" end="3"/>
                                            </p:txEl>
                                          </p:spTgt>
                                        </p:tgtEl>
                                        <p:attrNameLst>
                                          <p:attrName>style.visibility</p:attrName>
                                        </p:attrNameLst>
                                      </p:cBhvr>
                                      <p:to>
                                        <p:strVal val="visible"/>
                                      </p:to>
                                    </p:set>
                                    <p:animEffect transition="in" filter="fade">
                                      <p:cBhvr>
                                        <p:cTn id="28" dur="1000"/>
                                        <p:tgtEl>
                                          <p:spTgt spid="2051">
                                            <p:txEl>
                                              <p:pRg st="3" end="3"/>
                                            </p:txEl>
                                          </p:spTgt>
                                        </p:tgtEl>
                                      </p:cBhvr>
                                    </p:animEffect>
                                    <p:anim calcmode="lin" valueType="num">
                                      <p:cBhvr>
                                        <p:cTn id="29" dur="1000" fill="hold"/>
                                        <p:tgtEl>
                                          <p:spTgt spid="20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0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51">
                                            <p:txEl>
                                              <p:pRg st="4" end="4"/>
                                            </p:txEl>
                                          </p:spTgt>
                                        </p:tgtEl>
                                        <p:attrNameLst>
                                          <p:attrName>style.visibility</p:attrName>
                                        </p:attrNameLst>
                                      </p:cBhvr>
                                      <p:to>
                                        <p:strVal val="visible"/>
                                      </p:to>
                                    </p:set>
                                    <p:animEffect transition="in" filter="fade">
                                      <p:cBhvr>
                                        <p:cTn id="35" dur="1000"/>
                                        <p:tgtEl>
                                          <p:spTgt spid="2051">
                                            <p:txEl>
                                              <p:pRg st="4" end="4"/>
                                            </p:txEl>
                                          </p:spTgt>
                                        </p:tgtEl>
                                      </p:cBhvr>
                                    </p:animEffect>
                                    <p:anim calcmode="lin" valueType="num">
                                      <p:cBhvr>
                                        <p:cTn id="36" dur="1000" fill="hold"/>
                                        <p:tgtEl>
                                          <p:spTgt spid="20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05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utoUpdateAnimBg="0">
        <p:tmplLst>
          <p:tmpl lvl="1">
            <p:tnLst>
              <p:par>
                <p:cTn presetID="42" presetClass="entr" presetSubtype="0" fill="hold" nodeType="clickEffect">
                  <p:stCondLst>
                    <p:cond delay="0"/>
                  </p:stCondLst>
                  <p:childTnLst>
                    <p:set>
                      <p:cBhvr>
                        <p:cTn dur="1" fill="hold">
                          <p:stCondLst>
                            <p:cond delay="0"/>
                          </p:stCondLst>
                        </p:cTn>
                        <p:tgtEl>
                          <p:spTgt spid="2051"/>
                        </p:tgtEl>
                        <p:attrNameLst>
                          <p:attrName>style.visibility</p:attrName>
                        </p:attrNameLst>
                      </p:cBhvr>
                      <p:to>
                        <p:strVal val="visible"/>
                      </p:to>
                    </p:set>
                    <p:animEffect transition="in" filter="fade">
                      <p:cBhvr>
                        <p:cTn dur="1000"/>
                        <p:tgtEl>
                          <p:spTgt spid="2051"/>
                        </p:tgtEl>
                      </p:cBhvr>
                    </p:animEffect>
                    <p:anim calcmode="lin" valueType="num">
                      <p:cBhvr>
                        <p:cTn dur="1000" fill="hold"/>
                        <p:tgtEl>
                          <p:spTgt spid="2051"/>
                        </p:tgtEl>
                        <p:attrNameLst>
                          <p:attrName>ppt_x</p:attrName>
                        </p:attrNameLst>
                      </p:cBhvr>
                      <p:tavLst>
                        <p:tav tm="0">
                          <p:val>
                            <p:strVal val="#ppt_x"/>
                          </p:val>
                        </p:tav>
                        <p:tav tm="100000">
                          <p:val>
                            <p:strVal val="#ppt_x"/>
                          </p:val>
                        </p:tav>
                      </p:tavLst>
                    </p:anim>
                    <p:anim calcmode="lin" valueType="num">
                      <p:cBhvr>
                        <p:cTn dur="1000" fill="hold"/>
                        <p:tgtEl>
                          <p:spTgt spid="205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2051"/>
                        </p:tgtEl>
                        <p:attrNameLst>
                          <p:attrName>style.visibility</p:attrName>
                        </p:attrNameLst>
                      </p:cBhvr>
                      <p:to>
                        <p:strVal val="visible"/>
                      </p:to>
                    </p:set>
                    <p:animEffect transition="in" filter="fade">
                      <p:cBhvr>
                        <p:cTn dur="1000"/>
                        <p:tgtEl>
                          <p:spTgt spid="2051"/>
                        </p:tgtEl>
                      </p:cBhvr>
                    </p:animEffect>
                    <p:anim calcmode="lin" valueType="num">
                      <p:cBhvr>
                        <p:cTn dur="1000" fill="hold"/>
                        <p:tgtEl>
                          <p:spTgt spid="2051"/>
                        </p:tgtEl>
                        <p:attrNameLst>
                          <p:attrName>ppt_x</p:attrName>
                        </p:attrNameLst>
                      </p:cBhvr>
                      <p:tavLst>
                        <p:tav tm="0">
                          <p:val>
                            <p:strVal val="#ppt_x"/>
                          </p:val>
                        </p:tav>
                        <p:tav tm="100000">
                          <p:val>
                            <p:strVal val="#ppt_x"/>
                          </p:val>
                        </p:tav>
                      </p:tavLst>
                    </p:anim>
                    <p:anim calcmode="lin" valueType="num">
                      <p:cBhvr>
                        <p:cTn dur="1000" fill="hold"/>
                        <p:tgtEl>
                          <p:spTgt spid="205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clickEffect">
                  <p:stCondLst>
                    <p:cond delay="0"/>
                  </p:stCondLst>
                  <p:childTnLst>
                    <p:set>
                      <p:cBhvr>
                        <p:cTn dur="1" fill="hold">
                          <p:stCondLst>
                            <p:cond delay="0"/>
                          </p:stCondLst>
                        </p:cTn>
                        <p:tgtEl>
                          <p:spTgt spid="2051"/>
                        </p:tgtEl>
                        <p:attrNameLst>
                          <p:attrName>style.visibility</p:attrName>
                        </p:attrNameLst>
                      </p:cBhvr>
                      <p:to>
                        <p:strVal val="visible"/>
                      </p:to>
                    </p:set>
                    <p:animEffect transition="in" filter="fade">
                      <p:cBhvr>
                        <p:cTn dur="1000"/>
                        <p:tgtEl>
                          <p:spTgt spid="2051"/>
                        </p:tgtEl>
                      </p:cBhvr>
                    </p:animEffect>
                    <p:anim calcmode="lin" valueType="num">
                      <p:cBhvr>
                        <p:cTn dur="1000" fill="hold"/>
                        <p:tgtEl>
                          <p:spTgt spid="2051"/>
                        </p:tgtEl>
                        <p:attrNameLst>
                          <p:attrName>ppt_x</p:attrName>
                        </p:attrNameLst>
                      </p:cBhvr>
                      <p:tavLst>
                        <p:tav tm="0">
                          <p:val>
                            <p:strVal val="#ppt_x"/>
                          </p:val>
                        </p:tav>
                        <p:tav tm="100000">
                          <p:val>
                            <p:strVal val="#ppt_x"/>
                          </p:val>
                        </p:tav>
                      </p:tavLst>
                    </p:anim>
                    <p:anim calcmode="lin" valueType="num">
                      <p:cBhvr>
                        <p:cTn dur="1000" fill="hold"/>
                        <p:tgtEl>
                          <p:spTgt spid="205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clickEffect">
                  <p:stCondLst>
                    <p:cond delay="0"/>
                  </p:stCondLst>
                  <p:childTnLst>
                    <p:set>
                      <p:cBhvr>
                        <p:cTn dur="1" fill="hold">
                          <p:stCondLst>
                            <p:cond delay="0"/>
                          </p:stCondLst>
                        </p:cTn>
                        <p:tgtEl>
                          <p:spTgt spid="2051"/>
                        </p:tgtEl>
                        <p:attrNameLst>
                          <p:attrName>style.visibility</p:attrName>
                        </p:attrNameLst>
                      </p:cBhvr>
                      <p:to>
                        <p:strVal val="visible"/>
                      </p:to>
                    </p:set>
                    <p:animEffect transition="in" filter="fade">
                      <p:cBhvr>
                        <p:cTn dur="1000"/>
                        <p:tgtEl>
                          <p:spTgt spid="2051"/>
                        </p:tgtEl>
                      </p:cBhvr>
                    </p:animEffect>
                    <p:anim calcmode="lin" valueType="num">
                      <p:cBhvr>
                        <p:cTn dur="1000" fill="hold"/>
                        <p:tgtEl>
                          <p:spTgt spid="2051"/>
                        </p:tgtEl>
                        <p:attrNameLst>
                          <p:attrName>ppt_x</p:attrName>
                        </p:attrNameLst>
                      </p:cBhvr>
                      <p:tavLst>
                        <p:tav tm="0">
                          <p:val>
                            <p:strVal val="#ppt_x"/>
                          </p:val>
                        </p:tav>
                        <p:tav tm="100000">
                          <p:val>
                            <p:strVal val="#ppt_x"/>
                          </p:val>
                        </p:tav>
                      </p:tavLst>
                    </p:anim>
                    <p:anim calcmode="lin" valueType="num">
                      <p:cBhvr>
                        <p:cTn dur="1000" fill="hold"/>
                        <p:tgtEl>
                          <p:spTgt spid="205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clickEffect">
                  <p:stCondLst>
                    <p:cond delay="0"/>
                  </p:stCondLst>
                  <p:childTnLst>
                    <p:set>
                      <p:cBhvr>
                        <p:cTn dur="1" fill="hold">
                          <p:stCondLst>
                            <p:cond delay="0"/>
                          </p:stCondLst>
                        </p:cTn>
                        <p:tgtEl>
                          <p:spTgt spid="2051"/>
                        </p:tgtEl>
                        <p:attrNameLst>
                          <p:attrName>style.visibility</p:attrName>
                        </p:attrNameLst>
                      </p:cBhvr>
                      <p:to>
                        <p:strVal val="visible"/>
                      </p:to>
                    </p:set>
                    <p:animEffect transition="in" filter="fade">
                      <p:cBhvr>
                        <p:cTn dur="1000"/>
                        <p:tgtEl>
                          <p:spTgt spid="2051"/>
                        </p:tgtEl>
                      </p:cBhvr>
                    </p:animEffect>
                    <p:anim calcmode="lin" valueType="num">
                      <p:cBhvr>
                        <p:cTn dur="1000" fill="hold"/>
                        <p:tgtEl>
                          <p:spTgt spid="2051"/>
                        </p:tgtEl>
                        <p:attrNameLst>
                          <p:attrName>ppt_x</p:attrName>
                        </p:attrNameLst>
                      </p:cBhvr>
                      <p:tavLst>
                        <p:tav tm="0">
                          <p:val>
                            <p:strVal val="#ppt_x"/>
                          </p:val>
                        </p:tav>
                        <p:tav tm="100000">
                          <p:val>
                            <p:strVal val="#ppt_x"/>
                          </p:val>
                        </p:tav>
                      </p:tavLst>
                    </p:anim>
                    <p:anim calcmode="lin" valueType="num">
                      <p:cBhvr>
                        <p:cTn dur="1000" fill="hold"/>
                        <p:tgtEl>
                          <p:spTgt spid="2051"/>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eaLnBrk="0" fontAlgn="base" hangingPunct="0">
        <a:spcBef>
          <a:spcPct val="0"/>
        </a:spcBef>
        <a:spcAft>
          <a:spcPct val="0"/>
        </a:spcAft>
        <a:defRPr sz="3800">
          <a:solidFill>
            <a:schemeClr val="tx2"/>
          </a:solidFill>
          <a:latin typeface="Verdana" pitchFamily="34" charset="0"/>
          <a:ea typeface="宋体" pitchFamily="2" charset="-122"/>
        </a:defRPr>
      </a:lvl6pPr>
      <a:lvl7pPr marL="914400" algn="l" rtl="0" eaLnBrk="0" fontAlgn="base" hangingPunct="0">
        <a:spcBef>
          <a:spcPct val="0"/>
        </a:spcBef>
        <a:spcAft>
          <a:spcPct val="0"/>
        </a:spcAft>
        <a:defRPr sz="3800">
          <a:solidFill>
            <a:schemeClr val="tx2"/>
          </a:solidFill>
          <a:latin typeface="Verdana" pitchFamily="34" charset="0"/>
          <a:ea typeface="宋体" pitchFamily="2" charset="-122"/>
        </a:defRPr>
      </a:lvl7pPr>
      <a:lvl8pPr marL="1371600" algn="l" rtl="0" eaLnBrk="0" fontAlgn="base" hangingPunct="0">
        <a:spcBef>
          <a:spcPct val="0"/>
        </a:spcBef>
        <a:spcAft>
          <a:spcPct val="0"/>
        </a:spcAft>
        <a:defRPr sz="3800">
          <a:solidFill>
            <a:schemeClr val="tx2"/>
          </a:solidFill>
          <a:latin typeface="Verdana" pitchFamily="34" charset="0"/>
          <a:ea typeface="宋体" pitchFamily="2" charset="-122"/>
        </a:defRPr>
      </a:lvl8pPr>
      <a:lvl9pPr marL="1828800" algn="l" rtl="0" eaLnBrk="0" fontAlgn="base" hangingPunct="0">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271713" indent="-398463"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7289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1861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6433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4100513" indent="-398463" algn="l" rtl="0" eaLnBrk="0" fontAlgn="base" hangingPunct="0">
        <a:lnSpc>
          <a:spcPct val="120000"/>
        </a:lnSpc>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wmf"/></Relationships>
</file>

<file path=ppt/slides/_rels/slide10.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0.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1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37.w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unicodeconference.org/"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zhihu.com/question/20650946"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en-US" altLang="zh-CN" sz="4000" b="1" i="0" dirty="0" smtClean="0">
                <a:solidFill>
                  <a:schemeClr val="bg1"/>
                </a:solidFill>
                <a:ea typeface="微软雅黑" pitchFamily="34" charset="-122"/>
              </a:rPr>
              <a:t>2.</a:t>
            </a:r>
            <a:r>
              <a:rPr lang="zh-CN" altLang="en-US" sz="4000" b="1" i="0" dirty="0">
                <a:solidFill>
                  <a:schemeClr val="bg1"/>
                </a:solidFill>
                <a:ea typeface="微软雅黑" pitchFamily="34" charset="-122"/>
              </a:rPr>
              <a:t>计算机数据表示方法</a:t>
            </a:r>
            <a:endParaRPr lang="zh-CN" altLang="en-US" sz="4000" i="0" dirty="0">
              <a:solidFill>
                <a:schemeClr val="bg1"/>
              </a:solidFill>
              <a:ea typeface="微软雅黑" pitchFamily="34" charset="-122"/>
            </a:endParaRPr>
          </a:p>
        </p:txBody>
      </p:sp>
      <p:pic>
        <p:nvPicPr>
          <p:cNvPr id="10"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6987" y="3717850"/>
            <a:ext cx="167481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black">
          <a:xfrm>
            <a:off x="6260370" y="3645024"/>
            <a:ext cx="2128054"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30000"/>
              </a:lnSpc>
            </a:pPr>
            <a:r>
              <a:rPr lang="zh-CN" altLang="en-US" sz="2000" i="0" dirty="0">
                <a:solidFill>
                  <a:schemeClr val="bg1"/>
                </a:solidFill>
                <a:ea typeface="微软雅黑" pitchFamily="34" charset="-122"/>
              </a:rPr>
              <a:t>谭志虎  </a:t>
            </a:r>
            <a:r>
              <a:rPr lang="en-US" altLang="zh-CN" sz="2000" i="0" dirty="0" smtClean="0">
                <a:solidFill>
                  <a:schemeClr val="bg1"/>
                </a:solidFill>
                <a:ea typeface="微软雅黑" pitchFamily="34" charset="-122"/>
              </a:rPr>
              <a:t>2016-10</a:t>
            </a:r>
            <a:r>
              <a:rPr lang="zh-CN" altLang="en-US" sz="2000" i="0" dirty="0" smtClean="0">
                <a:solidFill>
                  <a:schemeClr val="bg1"/>
                </a:solidFill>
                <a:ea typeface="微软雅黑" pitchFamily="34" charset="-122"/>
              </a:rPr>
              <a:t>     </a:t>
            </a:r>
            <a:endParaRPr lang="zh-CN" altLang="en-US" sz="2000" i="0" dirty="0">
              <a:solidFill>
                <a:schemeClr val="bg1"/>
              </a:solidFill>
              <a:ea typeface="微软雅黑" pitchFamily="34" charset="-122"/>
            </a:endParaRPr>
          </a:p>
        </p:txBody>
      </p:sp>
      <p:pic>
        <p:nvPicPr>
          <p:cNvPr id="7" name="Picture 14" descr="j03359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00" y="836712"/>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a:t>
            </a:r>
            <a:r>
              <a:rPr lang="zh-CN" altLang="en-US" dirty="0"/>
              <a:t>汉字表示法</a:t>
            </a:r>
          </a:p>
        </p:txBody>
      </p:sp>
      <p:sp>
        <p:nvSpPr>
          <p:cNvPr id="3" name="内容占位符 2"/>
          <p:cNvSpPr>
            <a:spLocks noGrp="1"/>
          </p:cNvSpPr>
          <p:nvPr>
            <p:ph idx="1"/>
          </p:nvPr>
        </p:nvSpPr>
        <p:spPr/>
        <p:txBody>
          <a:bodyPr/>
          <a:lstStyle/>
          <a:p>
            <a:pPr eaLnBrk="1" hangingPunct="1"/>
            <a:r>
              <a:rPr lang="en-US" altLang="zh-CN" dirty="0"/>
              <a:t>8 </a:t>
            </a:r>
            <a:r>
              <a:rPr lang="zh-CN" altLang="en-US" dirty="0"/>
              <a:t>位数据仅能表示</a:t>
            </a:r>
            <a:r>
              <a:rPr lang="en-US" altLang="zh-CN" dirty="0"/>
              <a:t>256</a:t>
            </a:r>
            <a:r>
              <a:rPr lang="zh-CN" altLang="en-US" dirty="0"/>
              <a:t>个字符，常用汉字</a:t>
            </a:r>
            <a:r>
              <a:rPr lang="en-US" altLang="zh-CN" dirty="0"/>
              <a:t>6000</a:t>
            </a:r>
            <a:r>
              <a:rPr lang="zh-CN" altLang="en-US" dirty="0"/>
              <a:t>多个，故其无法表示汉字</a:t>
            </a:r>
          </a:p>
          <a:p>
            <a:pPr eaLnBrk="1" hangingPunct="1"/>
            <a:r>
              <a:rPr lang="en-US" altLang="zh-CN" dirty="0" smtClean="0"/>
              <a:t>GB2312</a:t>
            </a:r>
            <a:r>
              <a:rPr lang="zh-CN" altLang="en-US" dirty="0" smtClean="0"/>
              <a:t>国家标准</a:t>
            </a:r>
            <a:endParaRPr lang="en-US" altLang="zh-CN" dirty="0" smtClean="0"/>
          </a:p>
          <a:p>
            <a:pPr lvl="1" eaLnBrk="1" hangingPunct="1"/>
            <a:r>
              <a:rPr lang="en-US" altLang="zh-CN" dirty="0" smtClean="0"/>
              <a:t>1981</a:t>
            </a:r>
            <a:r>
              <a:rPr lang="zh-CN" altLang="en-US" dirty="0"/>
              <a:t>年</a:t>
            </a:r>
            <a:r>
              <a:rPr lang="en-US" altLang="zh-CN" dirty="0" smtClean="0"/>
              <a:t>,</a:t>
            </a:r>
            <a:r>
              <a:rPr lang="en-US" altLang="zh-CN" dirty="0"/>
              <a:t> 16</a:t>
            </a:r>
            <a:r>
              <a:rPr lang="zh-CN" altLang="en-US" dirty="0"/>
              <a:t>位</a:t>
            </a:r>
            <a:r>
              <a:rPr lang="zh-CN" altLang="en-US" dirty="0" smtClean="0"/>
              <a:t>表示</a:t>
            </a:r>
            <a:r>
              <a:rPr lang="en-US" altLang="zh-CN" dirty="0" smtClean="0"/>
              <a:t>,</a:t>
            </a:r>
            <a:r>
              <a:rPr lang="zh-CN" altLang="en-US" dirty="0" smtClean="0"/>
              <a:t>又</a:t>
            </a:r>
            <a:r>
              <a:rPr lang="zh-CN" altLang="en-US" dirty="0"/>
              <a:t>称为国标码或国际交换码</a:t>
            </a:r>
          </a:p>
          <a:p>
            <a:pPr lvl="2" eaLnBrk="1" hangingPunct="1"/>
            <a:r>
              <a:rPr lang="zh-CN" altLang="en-US" dirty="0"/>
              <a:t>一级常用汉字</a:t>
            </a:r>
            <a:r>
              <a:rPr lang="en-US" altLang="zh-CN" dirty="0"/>
              <a:t>3755</a:t>
            </a:r>
            <a:r>
              <a:rPr lang="zh-CN" altLang="en-US" dirty="0"/>
              <a:t>个，按汉语拼音排列</a:t>
            </a:r>
          </a:p>
          <a:p>
            <a:pPr lvl="2" eaLnBrk="1" hangingPunct="1"/>
            <a:r>
              <a:rPr lang="zh-CN" altLang="en-US" dirty="0"/>
              <a:t>二级常用汉字</a:t>
            </a:r>
            <a:r>
              <a:rPr lang="en-US" altLang="zh-CN" dirty="0"/>
              <a:t>3008</a:t>
            </a:r>
            <a:r>
              <a:rPr lang="zh-CN" altLang="en-US" dirty="0"/>
              <a:t>个，按偏旁部首排列</a:t>
            </a:r>
          </a:p>
          <a:p>
            <a:pPr lvl="2" eaLnBrk="1" hangingPunct="1"/>
            <a:r>
              <a:rPr lang="zh-CN" altLang="en-US" dirty="0"/>
              <a:t>非汉字字符</a:t>
            </a:r>
            <a:r>
              <a:rPr lang="en-US" altLang="zh-CN" dirty="0"/>
              <a:t>682</a:t>
            </a:r>
            <a:r>
              <a:rPr lang="zh-CN" altLang="en-US" dirty="0"/>
              <a:t>个</a:t>
            </a:r>
            <a:endParaRPr lang="en-US" altLang="zh-CN" dirty="0"/>
          </a:p>
          <a:p>
            <a:pPr lvl="1" eaLnBrk="1" hangingPunct="1"/>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r>
              <a:rPr lang="zh-CN" altLang="en-US" dirty="0"/>
              <a:t>一级汉字 </a:t>
            </a:r>
            <a:r>
              <a:rPr lang="en-US" altLang="zh-CN" dirty="0"/>
              <a:t>16-55</a:t>
            </a:r>
            <a:r>
              <a:rPr lang="zh-CN" altLang="en-US" dirty="0"/>
              <a:t>区 二级汉字 </a:t>
            </a:r>
            <a:r>
              <a:rPr lang="en-US" altLang="zh-CN" dirty="0"/>
              <a:t>56-87</a:t>
            </a:r>
            <a:r>
              <a:rPr lang="zh-CN" altLang="en-US" dirty="0"/>
              <a:t>区</a:t>
            </a:r>
          </a:p>
          <a:p>
            <a:pPr lvl="2"/>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926804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判断表达式</a:t>
            </a:r>
            <a:endParaRPr lang="zh-CN" altLang="en-US" dirty="0"/>
          </a:p>
        </p:txBody>
      </p:sp>
      <p:sp>
        <p:nvSpPr>
          <p:cNvPr id="3" name="内容占位符 2"/>
          <p:cNvSpPr>
            <a:spLocks noGrp="1"/>
          </p:cNvSpPr>
          <p:nvPr>
            <p:ph idx="1"/>
          </p:nvPr>
        </p:nvSpPr>
        <p:spPr/>
        <p:txBody>
          <a:bodyPr/>
          <a:lstStyle/>
          <a:p>
            <a:pPr>
              <a:spcAft>
                <a:spcPts val="0"/>
              </a:spcAft>
            </a:pPr>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pPr>
              <a:spcAft>
                <a:spcPts val="0"/>
              </a:spcAft>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pPr>
              <a:spcAft>
                <a:spcPts val="0"/>
              </a:spcAft>
            </a:pPr>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174000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
            </a:r>
            <a:r>
              <a:rPr lang="zh-CN" altLang="en-US" dirty="0" smtClean="0"/>
              <a:t>语言浮点数总结</a:t>
            </a:r>
            <a:endParaRPr lang="zh-CN" altLang="en-US" dirty="0"/>
          </a:p>
        </p:txBody>
      </p:sp>
      <p:sp>
        <p:nvSpPr>
          <p:cNvPr id="3" name="内容占位符 2"/>
          <p:cNvSpPr>
            <a:spLocks noGrp="1"/>
          </p:cNvSpPr>
          <p:nvPr>
            <p:ph idx="1"/>
          </p:nvPr>
        </p:nvSpPr>
        <p:spPr/>
        <p:txBody>
          <a:bodyPr/>
          <a:lstStyle/>
          <a:p>
            <a:r>
              <a:rPr lang="en-US" altLang="zh-CN" dirty="0" smtClean="0"/>
              <a:t>float</a:t>
            </a:r>
            <a:r>
              <a:rPr lang="zh-CN" altLang="en-US" dirty="0" smtClean="0"/>
              <a:t>，</a:t>
            </a:r>
            <a:r>
              <a:rPr lang="en-US" altLang="zh-CN" dirty="0" smtClean="0"/>
              <a:t>double</a:t>
            </a:r>
            <a:r>
              <a:rPr lang="zh-CN" altLang="en-US" dirty="0" smtClean="0"/>
              <a:t>型对应</a:t>
            </a:r>
            <a:r>
              <a:rPr lang="en-US" altLang="zh-CN" dirty="0" smtClean="0"/>
              <a:t>IEEE754 </a:t>
            </a:r>
            <a:r>
              <a:rPr lang="zh-CN" altLang="en-US" dirty="0" smtClean="0"/>
              <a:t>单精度和双精度</a:t>
            </a:r>
            <a:endParaRPr lang="en-US" altLang="zh-CN" dirty="0" smtClean="0"/>
          </a:p>
          <a:p>
            <a:r>
              <a:rPr lang="zh-CN" altLang="en-US" dirty="0" smtClean="0"/>
              <a:t>浮点数在数轴上分布不均匀，数轴右侧分布更稀疏</a:t>
            </a:r>
            <a:endParaRPr lang="en-US" altLang="zh-CN" dirty="0" smtClean="0"/>
          </a:p>
          <a:p>
            <a:pPr lvl="1"/>
            <a:r>
              <a:rPr lang="zh-CN" altLang="en-US" dirty="0" smtClean="0"/>
              <a:t>浮点数运算不满足结合律</a:t>
            </a:r>
            <a:endParaRPr lang="en-US" altLang="zh-CN" dirty="0" smtClean="0"/>
          </a:p>
          <a:p>
            <a:pPr lvl="1"/>
            <a:r>
              <a:rPr lang="en-US" altLang="zh-CN" dirty="0"/>
              <a:t>(</a:t>
            </a:r>
            <a:r>
              <a:rPr lang="en-US" altLang="zh-CN" dirty="0" err="1"/>
              <a:t>d+f</a:t>
            </a:r>
            <a:r>
              <a:rPr lang="en-US" altLang="zh-CN" dirty="0"/>
              <a:t>)-d=f</a:t>
            </a:r>
          </a:p>
          <a:p>
            <a:r>
              <a:rPr lang="en-US" altLang="zh-CN" dirty="0" err="1" smtClean="0"/>
              <a:t>Int</a:t>
            </a:r>
            <a:r>
              <a:rPr lang="en-US" altLang="zh-CN" dirty="0" smtClean="0"/>
              <a:t>  32</a:t>
            </a:r>
            <a:r>
              <a:rPr lang="zh-CN" altLang="en-US" dirty="0" smtClean="0"/>
              <a:t>位  </a:t>
            </a:r>
            <a:r>
              <a:rPr lang="en-US" altLang="zh-CN" dirty="0" smtClean="0"/>
              <a:t>float 32</a:t>
            </a:r>
            <a:r>
              <a:rPr lang="zh-CN" altLang="en-US" dirty="0" smtClean="0"/>
              <a:t>位在整数区域仅部分重叠</a:t>
            </a:r>
            <a:endParaRPr lang="en-US" altLang="zh-CN" dirty="0" smtClean="0"/>
          </a:p>
          <a:p>
            <a:pPr lvl="1"/>
            <a:r>
              <a:rPr lang="en-US" altLang="zh-CN" dirty="0" err="1"/>
              <a:t>i</a:t>
            </a:r>
            <a:r>
              <a:rPr lang="en-US" altLang="zh-CN" dirty="0"/>
              <a:t>==(</a:t>
            </a:r>
            <a:r>
              <a:rPr lang="en-US" altLang="zh-CN" dirty="0" err="1"/>
              <a:t>int</a:t>
            </a:r>
            <a:r>
              <a:rPr lang="en-US" altLang="zh-CN" dirty="0"/>
              <a:t>)(</a:t>
            </a:r>
            <a:r>
              <a:rPr lang="en-US" altLang="zh-CN" dirty="0" smtClean="0"/>
              <a:t>float)I  </a:t>
            </a:r>
            <a:r>
              <a:rPr lang="zh-CN" altLang="en-US" dirty="0" smtClean="0"/>
              <a:t>不成立</a:t>
            </a:r>
            <a:endParaRPr lang="en-US" altLang="zh-CN" dirty="0" smtClean="0"/>
          </a:p>
          <a:p>
            <a:r>
              <a:rPr lang="en-US" altLang="zh-CN" dirty="0" err="1" smtClean="0"/>
              <a:t>Int</a:t>
            </a:r>
            <a:r>
              <a:rPr lang="en-US" altLang="zh-CN" dirty="0" smtClean="0"/>
              <a:t>  32</a:t>
            </a:r>
            <a:r>
              <a:rPr lang="zh-CN" altLang="en-US" dirty="0" smtClean="0"/>
              <a:t>位  </a:t>
            </a:r>
            <a:r>
              <a:rPr lang="en-US" altLang="zh-CN" dirty="0" smtClean="0"/>
              <a:t>double 64</a:t>
            </a:r>
            <a:r>
              <a:rPr lang="zh-CN" altLang="en-US" dirty="0" smtClean="0"/>
              <a:t>位</a:t>
            </a:r>
            <a:r>
              <a:rPr lang="zh-CN" altLang="en-US" dirty="0"/>
              <a:t>在整数</a:t>
            </a:r>
            <a:r>
              <a:rPr lang="zh-CN" altLang="en-US" dirty="0" smtClean="0"/>
              <a:t>区域完全重叠</a:t>
            </a:r>
            <a:endParaRPr lang="en-US" altLang="zh-CN" dirty="0"/>
          </a:p>
          <a:p>
            <a:pPr lvl="1"/>
            <a:r>
              <a:rPr lang="en-US" altLang="zh-CN" dirty="0" err="1"/>
              <a:t>i</a:t>
            </a:r>
            <a:r>
              <a:rPr lang="en-US" altLang="zh-CN" dirty="0"/>
              <a:t>==(</a:t>
            </a:r>
            <a:r>
              <a:rPr lang="en-US" altLang="zh-CN" dirty="0" err="1"/>
              <a:t>int</a:t>
            </a:r>
            <a:r>
              <a:rPr lang="en-US" altLang="zh-CN" dirty="0" smtClean="0"/>
              <a:t>)(double)I  </a:t>
            </a:r>
            <a:r>
              <a:rPr lang="zh-CN" altLang="en-US" dirty="0" smtClean="0"/>
              <a:t>成立</a:t>
            </a:r>
            <a:endParaRPr lang="en-US" altLang="zh-CN" dirty="0" smtClean="0"/>
          </a:p>
          <a:p>
            <a:pPr lvl="1"/>
            <a:endParaRPr lang="en-US" altLang="zh-CN" dirty="0" smtClean="0"/>
          </a:p>
          <a:p>
            <a:pPr lvl="1"/>
            <a:endParaRPr lang="en-US" altLang="zh-CN" dirty="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101</a:t>
            </a:fld>
            <a:r>
              <a:rPr lang="en-US" altLang="zh-CN" sz="1400" smtClean="0">
                <a:solidFill>
                  <a:srgbClr val="0D7157"/>
                </a:solidFill>
              </a:rPr>
              <a:t>- </a:t>
            </a:r>
            <a:endParaRPr lang="en-US" altLang="zh-CN" sz="1400" dirty="0">
              <a:solidFill>
                <a:srgbClr val="0D7157"/>
              </a:solidFill>
            </a:endParaRPr>
          </a:p>
        </p:txBody>
      </p:sp>
      <p:grpSp>
        <p:nvGrpSpPr>
          <p:cNvPr id="5" name="Group 66"/>
          <p:cNvGrpSpPr>
            <a:grpSpLocks/>
          </p:cNvGrpSpPr>
          <p:nvPr/>
        </p:nvGrpSpPr>
        <p:grpSpPr bwMode="auto">
          <a:xfrm>
            <a:off x="1043608" y="5085184"/>
            <a:ext cx="6748463" cy="1293812"/>
            <a:chOff x="0" y="0"/>
            <a:chExt cx="4251" cy="815"/>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solidFill>
                    <a:srgbClr val="FF0000"/>
                  </a:solidFill>
                </a:rPr>
                <a:t>0</a:t>
              </a:r>
              <a:endParaRPr lang="zh-CN" altLang="en-US">
                <a:solidFill>
                  <a:srgbClr val="FF0000"/>
                </a:solidFill>
              </a:endParaRPr>
            </a:p>
          </p:txBody>
        </p:sp>
        <p:sp>
          <p:nvSpPr>
            <p:cNvPr id="13" name="TextBox 13"/>
            <p:cNvSpPr txBox="1">
              <a:spLocks noChangeArrowheads="1"/>
            </p:cNvSpPr>
            <p:nvPr/>
          </p:nvSpPr>
          <p:spPr bwMode="auto">
            <a:xfrm>
              <a:off x="192" y="557"/>
              <a:ext cx="48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30000" dirty="0"/>
                <a:t>-126</a:t>
              </a:r>
              <a:endParaRPr lang="zh-CN" altLang="en-US" baseline="30000" dirty="0"/>
            </a:p>
          </p:txBody>
        </p:sp>
        <p:sp>
          <p:nvSpPr>
            <p:cNvPr id="14" name="TextBox 14"/>
            <p:cNvSpPr txBox="1">
              <a:spLocks noChangeArrowheads="1"/>
            </p:cNvSpPr>
            <p:nvPr/>
          </p:nvSpPr>
          <p:spPr bwMode="auto">
            <a:xfrm>
              <a:off x="538" y="557"/>
              <a:ext cx="47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-125</a:t>
              </a:r>
              <a:endParaRPr lang="zh-CN" altLang="en-US" baseline="30000"/>
            </a:p>
          </p:txBody>
        </p:sp>
        <p:sp>
          <p:nvSpPr>
            <p:cNvPr id="15" name="TextBox 15"/>
            <p:cNvSpPr txBox="1">
              <a:spLocks noChangeArrowheads="1"/>
            </p:cNvSpPr>
            <p:nvPr/>
          </p:nvSpPr>
          <p:spPr bwMode="auto">
            <a:xfrm>
              <a:off x="912" y="557"/>
              <a:ext cx="51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-124</a:t>
              </a:r>
              <a:endParaRPr lang="zh-CN" altLang="en-US" baseline="30000"/>
            </a:p>
          </p:txBody>
        </p:sp>
        <p:sp>
          <p:nvSpPr>
            <p:cNvPr id="16" name="TextBox 16"/>
            <p:cNvSpPr txBox="1">
              <a:spLocks noChangeArrowheads="1"/>
            </p:cNvSpPr>
            <p:nvPr/>
          </p:nvSpPr>
          <p:spPr bwMode="auto">
            <a:xfrm>
              <a:off x="1872" y="561"/>
              <a:ext cx="51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-123</a:t>
              </a:r>
              <a:endParaRPr lang="zh-CN" altLang="en-US" baseline="30000"/>
            </a:p>
          </p:txBody>
        </p:sp>
        <p:sp>
          <p:nvSpPr>
            <p:cNvPr id="17" name="矩形 1"/>
            <p:cNvSpPr>
              <a:spLocks noChangeArrowheads="1"/>
            </p:cNvSpPr>
            <p:nvPr/>
          </p:nvSpPr>
          <p:spPr bwMode="auto">
            <a:xfrm>
              <a:off x="219" y="117"/>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19873626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p:txBody>
          <a:bodyPr/>
          <a:lstStyle/>
          <a:p>
            <a:r>
              <a:rPr lang="en-US" altLang="zh-CN" dirty="0" smtClean="0"/>
              <a:t>Float</a:t>
            </a:r>
            <a:r>
              <a:rPr lang="zh-CN" altLang="en-US" dirty="0" smtClean="0"/>
              <a:t>数据集是</a:t>
            </a:r>
            <a:r>
              <a:rPr lang="en-US" altLang="zh-CN" dirty="0" smtClean="0"/>
              <a:t>double</a:t>
            </a:r>
            <a:r>
              <a:rPr lang="zh-CN" altLang="en-US" dirty="0" smtClean="0"/>
              <a:t>的子集</a:t>
            </a:r>
            <a:endParaRPr lang="en-US" altLang="zh-CN" dirty="0" smtClean="0"/>
          </a:p>
          <a:p>
            <a:pPr lvl="1"/>
            <a:r>
              <a:rPr lang="en-US" altLang="zh-CN" dirty="0"/>
              <a:t>f==(float)(</a:t>
            </a:r>
            <a:r>
              <a:rPr lang="en-US" altLang="zh-CN" dirty="0" smtClean="0"/>
              <a:t>double)f  </a:t>
            </a:r>
            <a:r>
              <a:rPr lang="zh-CN" altLang="en-US" dirty="0" smtClean="0"/>
              <a:t>成立</a:t>
            </a:r>
            <a:endParaRPr lang="en-US" altLang="zh-CN" dirty="0"/>
          </a:p>
          <a:p>
            <a:r>
              <a:rPr lang="zh-CN" altLang="en-US" dirty="0" smtClean="0"/>
              <a:t>浮点数尾数原码表示</a:t>
            </a:r>
            <a:endParaRPr lang="en-US" altLang="zh-CN" dirty="0" smtClean="0"/>
          </a:p>
          <a:p>
            <a:pPr lvl="1"/>
            <a:r>
              <a:rPr lang="en-US" altLang="zh-CN" dirty="0"/>
              <a:t>f==-(-f</a:t>
            </a:r>
            <a:r>
              <a:rPr lang="en-US" altLang="zh-CN" dirty="0" smtClean="0"/>
              <a:t>)   </a:t>
            </a:r>
            <a:r>
              <a:rPr lang="zh-CN" altLang="en-US" dirty="0" smtClean="0"/>
              <a:t>成立</a:t>
            </a:r>
            <a:endParaRPr lang="en-US" altLang="zh-CN" dirty="0"/>
          </a:p>
          <a:p>
            <a:r>
              <a:rPr lang="zh-CN" altLang="en-US" dirty="0" smtClean="0"/>
              <a:t>浮点数存在两个零</a:t>
            </a:r>
            <a:endParaRPr lang="en-US" altLang="zh-CN" dirty="0" smtClean="0"/>
          </a:p>
          <a:p>
            <a:pPr lvl="1"/>
            <a:r>
              <a:rPr lang="en-US" altLang="zh-CN" dirty="0"/>
              <a:t>C</a:t>
            </a:r>
            <a:r>
              <a:rPr lang="zh-CN" altLang="en-US" dirty="0"/>
              <a:t>语言不关注</a:t>
            </a:r>
          </a:p>
          <a:p>
            <a:pPr lvl="1"/>
            <a:r>
              <a:rPr lang="zh-CN" altLang="en-US" dirty="0" smtClean="0"/>
              <a:t>浮点运算指令实现必须考虑这个因素</a:t>
            </a:r>
            <a:endParaRPr lang="en-US" altLang="zh-CN" dirty="0" smtClean="0"/>
          </a:p>
          <a:p>
            <a:pPr lvl="1"/>
            <a:endParaRPr lang="en-US" altLang="zh-CN" dirty="0" smtClean="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122683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a:t>
            </a:r>
            <a:r>
              <a:rPr lang="zh-CN" altLang="en-US" dirty="0"/>
              <a:t>十进制数的表示 </a:t>
            </a:r>
            <a:r>
              <a:rPr lang="en-US" altLang="zh-CN" dirty="0"/>
              <a:t>BCD</a:t>
            </a:r>
            <a:r>
              <a:rPr lang="zh-CN" altLang="en-US" dirty="0"/>
              <a:t>码</a:t>
            </a:r>
          </a:p>
        </p:txBody>
      </p:sp>
      <p:sp>
        <p:nvSpPr>
          <p:cNvPr id="3" name="内容占位符 2"/>
          <p:cNvSpPr>
            <a:spLocks noGrp="1"/>
          </p:cNvSpPr>
          <p:nvPr>
            <p:ph idx="1"/>
          </p:nvPr>
        </p:nvSpPr>
        <p:spPr/>
        <p:txBody>
          <a:bodyPr/>
          <a:lstStyle/>
          <a:p>
            <a:pPr eaLnBrk="1" hangingPunct="1">
              <a:lnSpc>
                <a:spcPct val="130000"/>
              </a:lnSpc>
            </a:pPr>
            <a:r>
              <a:rPr lang="en-US" altLang="zh-CN" dirty="0">
                <a:latin typeface="华文新魏" panose="02010800040101010101" pitchFamily="2" charset="-122"/>
              </a:rPr>
              <a:t>Binary coded decimal</a:t>
            </a:r>
            <a:r>
              <a:rPr lang="zh-CN" altLang="en-US" dirty="0">
                <a:latin typeface="华文新魏" panose="02010800040101010101" pitchFamily="2" charset="-122"/>
              </a:rPr>
              <a:t>二进制编码的十进制</a:t>
            </a:r>
          </a:p>
          <a:p>
            <a:pPr eaLnBrk="1" hangingPunct="1">
              <a:lnSpc>
                <a:spcPct val="130000"/>
              </a:lnSpc>
            </a:pPr>
            <a:r>
              <a:rPr lang="zh-CN" altLang="en-US" dirty="0">
                <a:latin typeface="华文新魏" panose="02010800040101010101" pitchFamily="2" charset="-122"/>
              </a:rPr>
              <a:t>几种</a:t>
            </a:r>
            <a:r>
              <a:rPr lang="en-US" altLang="zh-CN" dirty="0">
                <a:latin typeface="华文新魏" panose="02010800040101010101" pitchFamily="2" charset="-122"/>
              </a:rPr>
              <a:t>BCD</a:t>
            </a:r>
            <a:r>
              <a:rPr lang="zh-CN" altLang="en-US" dirty="0">
                <a:latin typeface="华文新魏" panose="02010800040101010101" pitchFamily="2" charset="-122"/>
              </a:rPr>
              <a:t>码</a:t>
            </a:r>
          </a:p>
          <a:p>
            <a:pPr lvl="1" eaLnBrk="1" hangingPunct="1">
              <a:lnSpc>
                <a:spcPct val="130000"/>
              </a:lnSpc>
            </a:pPr>
            <a:r>
              <a:rPr lang="en-US" altLang="zh-CN" dirty="0">
                <a:latin typeface="华文新魏" panose="02010800040101010101" pitchFamily="2" charset="-122"/>
              </a:rPr>
              <a:t>8421</a:t>
            </a:r>
            <a:r>
              <a:rPr lang="zh-CN" altLang="en-US" dirty="0">
                <a:latin typeface="华文新魏" panose="02010800040101010101" pitchFamily="2" charset="-122"/>
              </a:rPr>
              <a:t>码    </a:t>
            </a:r>
            <a:r>
              <a:rPr lang="en-US" altLang="zh-CN" sz="2200" dirty="0">
                <a:latin typeface="华文新魏" panose="02010800040101010101" pitchFamily="2" charset="-122"/>
              </a:rPr>
              <a:t>(8*X</a:t>
            </a:r>
            <a:r>
              <a:rPr lang="en-US" altLang="zh-CN" sz="2200" baseline="-25000" dirty="0">
                <a:latin typeface="华文新魏" panose="02010800040101010101" pitchFamily="2" charset="-122"/>
              </a:rPr>
              <a:t>3</a:t>
            </a:r>
            <a:r>
              <a:rPr lang="en-US" altLang="zh-CN" sz="2200" dirty="0">
                <a:latin typeface="华文新魏" panose="02010800040101010101" pitchFamily="2" charset="-122"/>
              </a:rPr>
              <a:t>+4*X</a:t>
            </a:r>
            <a:r>
              <a:rPr lang="en-US" altLang="zh-CN" sz="2200" baseline="-25000" dirty="0">
                <a:latin typeface="华文新魏" panose="02010800040101010101" pitchFamily="2" charset="-122"/>
              </a:rPr>
              <a:t>2</a:t>
            </a:r>
            <a:r>
              <a:rPr lang="en-US" altLang="zh-CN" sz="2200" dirty="0">
                <a:latin typeface="华文新魏" panose="02010800040101010101" pitchFamily="2" charset="-122"/>
              </a:rPr>
              <a:t>+2*X</a:t>
            </a:r>
            <a:r>
              <a:rPr lang="en-US" altLang="zh-CN" sz="2200" baseline="-25000" dirty="0">
                <a:latin typeface="华文新魏" panose="02010800040101010101" pitchFamily="2" charset="-122"/>
              </a:rPr>
              <a:t>1</a:t>
            </a:r>
            <a:r>
              <a:rPr lang="en-US" altLang="zh-CN" sz="2200" dirty="0">
                <a:latin typeface="华文新魏" panose="02010800040101010101" pitchFamily="2" charset="-122"/>
              </a:rPr>
              <a:t>+1*X</a:t>
            </a:r>
            <a:r>
              <a:rPr lang="en-US" altLang="zh-CN" sz="2200" baseline="-25000" dirty="0">
                <a:latin typeface="华文新魏" panose="02010800040101010101" pitchFamily="2" charset="-122"/>
              </a:rPr>
              <a:t>0</a:t>
            </a:r>
            <a:r>
              <a:rPr lang="en-US" altLang="zh-CN" sz="2200" dirty="0">
                <a:latin typeface="华文新魏" panose="02010800040101010101" pitchFamily="2" charset="-122"/>
              </a:rPr>
              <a:t>)  </a:t>
            </a:r>
            <a:r>
              <a:rPr lang="zh-CN" altLang="en-US" sz="2200" dirty="0">
                <a:latin typeface="华文新魏" panose="02010800040101010101" pitchFamily="2" charset="-122"/>
              </a:rPr>
              <a:t>有权码</a:t>
            </a:r>
            <a:endParaRPr lang="en-US" altLang="zh-CN" sz="2200" dirty="0">
              <a:latin typeface="华文新魏" panose="02010800040101010101" pitchFamily="2" charset="-122"/>
            </a:endParaRPr>
          </a:p>
          <a:p>
            <a:pPr lvl="1" eaLnBrk="1" hangingPunct="1">
              <a:lnSpc>
                <a:spcPct val="130000"/>
              </a:lnSpc>
            </a:pPr>
            <a:r>
              <a:rPr lang="en-US" altLang="zh-CN" dirty="0">
                <a:latin typeface="华文新魏" panose="02010800040101010101" pitchFamily="2" charset="-122"/>
              </a:rPr>
              <a:t>2421</a:t>
            </a:r>
            <a:r>
              <a:rPr lang="zh-CN" altLang="en-US" dirty="0">
                <a:latin typeface="华文新魏" panose="02010800040101010101" pitchFamily="2" charset="-122"/>
              </a:rPr>
              <a:t>码    </a:t>
            </a:r>
            <a:r>
              <a:rPr lang="en-US" altLang="zh-CN" sz="2200" dirty="0">
                <a:latin typeface="华文新魏" panose="02010800040101010101" pitchFamily="2" charset="-122"/>
              </a:rPr>
              <a:t>(2*X</a:t>
            </a:r>
            <a:r>
              <a:rPr lang="en-US" altLang="zh-CN" sz="2200" baseline="-25000" dirty="0">
                <a:latin typeface="华文新魏" panose="02010800040101010101" pitchFamily="2" charset="-122"/>
              </a:rPr>
              <a:t>3</a:t>
            </a:r>
            <a:r>
              <a:rPr lang="en-US" altLang="zh-CN" sz="2200" dirty="0">
                <a:latin typeface="华文新魏" panose="02010800040101010101" pitchFamily="2" charset="-122"/>
              </a:rPr>
              <a:t>+4*X</a:t>
            </a:r>
            <a:r>
              <a:rPr lang="en-US" altLang="zh-CN" sz="2200" baseline="-25000" dirty="0">
                <a:latin typeface="华文新魏" panose="02010800040101010101" pitchFamily="2" charset="-122"/>
              </a:rPr>
              <a:t>2</a:t>
            </a:r>
            <a:r>
              <a:rPr lang="en-US" altLang="zh-CN" sz="2200" dirty="0">
                <a:latin typeface="华文新魏" panose="02010800040101010101" pitchFamily="2" charset="-122"/>
              </a:rPr>
              <a:t>+2*X</a:t>
            </a:r>
            <a:r>
              <a:rPr lang="en-US" altLang="zh-CN" sz="2200" baseline="-25000" dirty="0">
                <a:latin typeface="华文新魏" panose="02010800040101010101" pitchFamily="2" charset="-122"/>
              </a:rPr>
              <a:t>1</a:t>
            </a:r>
            <a:r>
              <a:rPr lang="en-US" altLang="zh-CN" sz="2200" dirty="0">
                <a:latin typeface="华文新魏" panose="02010800040101010101" pitchFamily="2" charset="-122"/>
              </a:rPr>
              <a:t>+1*X</a:t>
            </a:r>
            <a:r>
              <a:rPr lang="en-US" altLang="zh-CN" sz="2200" baseline="-25000" dirty="0">
                <a:latin typeface="华文新魏" panose="02010800040101010101" pitchFamily="2" charset="-122"/>
              </a:rPr>
              <a:t>0</a:t>
            </a:r>
            <a:r>
              <a:rPr lang="en-US" altLang="zh-CN" sz="2200" dirty="0">
                <a:latin typeface="华文新魏" panose="02010800040101010101" pitchFamily="2" charset="-122"/>
              </a:rPr>
              <a:t>)   </a:t>
            </a:r>
            <a:r>
              <a:rPr lang="zh-CN" altLang="en-US" sz="2200" dirty="0">
                <a:latin typeface="华文新魏" panose="02010800040101010101" pitchFamily="2" charset="-122"/>
              </a:rPr>
              <a:t>有权码</a:t>
            </a:r>
            <a:endParaRPr lang="en-US" altLang="zh-CN" sz="2200" dirty="0">
              <a:latin typeface="华文新魏" panose="02010800040101010101" pitchFamily="2" charset="-122"/>
            </a:endParaRPr>
          </a:p>
          <a:p>
            <a:pPr lvl="1" eaLnBrk="1" hangingPunct="1">
              <a:lnSpc>
                <a:spcPct val="130000"/>
              </a:lnSpc>
            </a:pPr>
            <a:r>
              <a:rPr lang="zh-CN" altLang="en-US" dirty="0">
                <a:latin typeface="华文新魏" panose="02010800040101010101" pitchFamily="2" charset="-122"/>
              </a:rPr>
              <a:t>余三码    </a:t>
            </a:r>
            <a:r>
              <a:rPr lang="en-US" altLang="zh-CN" sz="2200" dirty="0">
                <a:latin typeface="华文新魏" panose="02010800040101010101" pitchFamily="2" charset="-122"/>
              </a:rPr>
              <a:t>(8*X</a:t>
            </a:r>
            <a:r>
              <a:rPr lang="en-US" altLang="zh-CN" sz="2200" baseline="-25000" dirty="0">
                <a:latin typeface="华文新魏" panose="02010800040101010101" pitchFamily="2" charset="-122"/>
              </a:rPr>
              <a:t>3</a:t>
            </a:r>
            <a:r>
              <a:rPr lang="en-US" altLang="zh-CN" sz="2200" dirty="0">
                <a:latin typeface="华文新魏" panose="02010800040101010101" pitchFamily="2" charset="-122"/>
              </a:rPr>
              <a:t>+4*X</a:t>
            </a:r>
            <a:r>
              <a:rPr lang="en-US" altLang="zh-CN" sz="2200" baseline="-25000" dirty="0">
                <a:latin typeface="华文新魏" panose="02010800040101010101" pitchFamily="2" charset="-122"/>
              </a:rPr>
              <a:t>2</a:t>
            </a:r>
            <a:r>
              <a:rPr lang="en-US" altLang="zh-CN" sz="2200" dirty="0">
                <a:latin typeface="华文新魏" panose="02010800040101010101" pitchFamily="2" charset="-122"/>
              </a:rPr>
              <a:t>+2*X</a:t>
            </a:r>
            <a:r>
              <a:rPr lang="en-US" altLang="zh-CN" sz="2200" baseline="-25000" dirty="0">
                <a:latin typeface="华文新魏" panose="02010800040101010101" pitchFamily="2" charset="-122"/>
              </a:rPr>
              <a:t>1</a:t>
            </a:r>
            <a:r>
              <a:rPr lang="en-US" altLang="zh-CN" sz="2200" dirty="0">
                <a:latin typeface="华文新魏" panose="02010800040101010101" pitchFamily="2" charset="-122"/>
              </a:rPr>
              <a:t>+1*X</a:t>
            </a:r>
            <a:r>
              <a:rPr lang="en-US" altLang="zh-CN" sz="2200" baseline="-25000" dirty="0">
                <a:latin typeface="华文新魏" panose="02010800040101010101" pitchFamily="2" charset="-122"/>
              </a:rPr>
              <a:t>0</a:t>
            </a:r>
            <a:r>
              <a:rPr lang="en-US" altLang="zh-CN" sz="2200" dirty="0">
                <a:latin typeface="华文新魏" panose="02010800040101010101" pitchFamily="2" charset="-122"/>
              </a:rPr>
              <a:t>)+0011</a:t>
            </a:r>
          </a:p>
          <a:p>
            <a:pPr eaLnBrk="1" hangingPunct="1">
              <a:lnSpc>
                <a:spcPct val="130000"/>
              </a:lnSpc>
            </a:pPr>
            <a:r>
              <a:rPr lang="en-US" altLang="zh-CN" dirty="0">
                <a:latin typeface="华文新魏" panose="02010800040101010101" pitchFamily="2" charset="-122"/>
              </a:rPr>
              <a:t>BCD</a:t>
            </a:r>
            <a:r>
              <a:rPr lang="zh-CN" altLang="en-US" dirty="0">
                <a:latin typeface="华文新魏" panose="02010800040101010101" pitchFamily="2" charset="-122"/>
              </a:rPr>
              <a:t>码运算的问题</a:t>
            </a:r>
            <a:r>
              <a:rPr lang="en-US" altLang="zh-CN" dirty="0">
                <a:latin typeface="华文新魏" panose="02010800040101010101" pitchFamily="2" charset="-122"/>
              </a:rPr>
              <a:t>(</a:t>
            </a:r>
            <a:r>
              <a:rPr lang="zh-CN" altLang="en-US" dirty="0">
                <a:latin typeface="华文新魏" panose="02010800040101010101" pitchFamily="2" charset="-122"/>
              </a:rPr>
              <a:t>编码校正</a:t>
            </a:r>
            <a:r>
              <a:rPr lang="en-US" altLang="zh-CN" dirty="0" smtClean="0">
                <a:latin typeface="华文新魏" panose="02010800040101010101" pitchFamily="2" charset="-122"/>
              </a:rPr>
              <a:t>)</a:t>
            </a:r>
          </a:p>
          <a:p>
            <a:pPr eaLnBrk="1" hangingPunct="1">
              <a:lnSpc>
                <a:spcPct val="130000"/>
              </a:lnSpc>
            </a:pPr>
            <a:endParaRPr lang="en-US" altLang="zh-CN" dirty="0">
              <a:latin typeface="华文新魏" panose="02010800040101010101" pitchFamily="2" charset="-122"/>
            </a:endParaRPr>
          </a:p>
          <a:p>
            <a:pPr eaLnBrk="1" hangingPunct="1">
              <a:lnSpc>
                <a:spcPct val="130000"/>
              </a:lnSpc>
            </a:pPr>
            <a:r>
              <a:rPr lang="zh-CN" altLang="en-US" dirty="0" smtClean="0">
                <a:latin typeface="华文新魏" panose="02010800040101010101" pitchFamily="2" charset="-122"/>
              </a:rPr>
              <a:t>用途？</a:t>
            </a:r>
            <a:endParaRPr lang="en-US" altLang="zh-CN" dirty="0">
              <a:latin typeface="华文新魏" panose="02010800040101010101" pitchFamily="2" charset="-122"/>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386631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r>
              <a:rPr lang="en-US" altLang="zh-CN" dirty="0"/>
              <a:t>8421</a:t>
            </a:r>
            <a:r>
              <a:rPr lang="zh-CN" altLang="en-US" dirty="0"/>
              <a:t>码的校正</a:t>
            </a:r>
          </a:p>
          <a:p>
            <a:pPr lvl="1" eaLnBrk="1" hangingPunct="1"/>
            <a:r>
              <a:rPr lang="en-US" altLang="zh-CN" dirty="0"/>
              <a:t>8</a:t>
            </a:r>
            <a:r>
              <a:rPr lang="zh-CN" altLang="en-US" dirty="0"/>
              <a:t>＋</a:t>
            </a:r>
            <a:r>
              <a:rPr lang="en-US" altLang="zh-CN" dirty="0"/>
              <a:t>7</a:t>
            </a:r>
            <a:r>
              <a:rPr lang="zh-CN" altLang="en-US" dirty="0"/>
              <a:t>＝</a:t>
            </a:r>
            <a:r>
              <a:rPr lang="en-US" altLang="zh-CN" dirty="0"/>
              <a:t>1000</a:t>
            </a:r>
            <a:r>
              <a:rPr lang="zh-CN" altLang="en-US" dirty="0"/>
              <a:t>＋</a:t>
            </a:r>
            <a:r>
              <a:rPr lang="en-US" altLang="zh-CN" dirty="0"/>
              <a:t>0111</a:t>
            </a:r>
            <a:r>
              <a:rPr lang="zh-CN" altLang="en-US" dirty="0"/>
              <a:t>＝</a:t>
            </a:r>
            <a:r>
              <a:rPr lang="en-US" altLang="zh-CN" dirty="0">
                <a:solidFill>
                  <a:srgbClr val="0000FF"/>
                </a:solidFill>
              </a:rPr>
              <a:t>1111 </a:t>
            </a:r>
            <a:r>
              <a:rPr lang="en-US" altLang="zh-CN" dirty="0"/>
              <a:t> </a:t>
            </a:r>
            <a:r>
              <a:rPr lang="zh-CN" altLang="en-US" dirty="0"/>
              <a:t>非法编码</a:t>
            </a:r>
          </a:p>
          <a:p>
            <a:pPr eaLnBrk="1" hangingPunct="1"/>
            <a:r>
              <a:rPr lang="zh-CN" altLang="en-US" dirty="0"/>
              <a:t>余三码的校正</a:t>
            </a:r>
          </a:p>
          <a:p>
            <a:pPr lvl="1" eaLnBrk="1" hangingPunct="1"/>
            <a:r>
              <a:rPr lang="en-US" altLang="zh-CN" dirty="0"/>
              <a:t>0</a:t>
            </a:r>
            <a:r>
              <a:rPr lang="zh-CN" altLang="en-US" dirty="0"/>
              <a:t>＋</a:t>
            </a:r>
            <a:r>
              <a:rPr lang="en-US" altLang="zh-CN" dirty="0"/>
              <a:t>0</a:t>
            </a:r>
            <a:r>
              <a:rPr lang="zh-CN" altLang="en-US" dirty="0"/>
              <a:t>＝</a:t>
            </a:r>
            <a:r>
              <a:rPr lang="en-US" altLang="zh-CN" dirty="0"/>
              <a:t>0011</a:t>
            </a:r>
            <a:r>
              <a:rPr lang="zh-CN" altLang="en-US" dirty="0"/>
              <a:t>＋</a:t>
            </a:r>
            <a:r>
              <a:rPr lang="en-US" altLang="zh-CN" dirty="0"/>
              <a:t>0011</a:t>
            </a:r>
            <a:r>
              <a:rPr lang="zh-CN" altLang="en-US" dirty="0"/>
              <a:t>＝</a:t>
            </a:r>
            <a:r>
              <a:rPr lang="en-US" altLang="zh-CN" dirty="0">
                <a:solidFill>
                  <a:srgbClr val="0000FF"/>
                </a:solidFill>
              </a:rPr>
              <a:t>0110 </a:t>
            </a:r>
            <a:r>
              <a:rPr lang="zh-CN" altLang="en-US" dirty="0">
                <a:solidFill>
                  <a:srgbClr val="0000FF"/>
                </a:solidFill>
              </a:rPr>
              <a:t>＝</a:t>
            </a:r>
            <a:r>
              <a:rPr lang="en-US" altLang="zh-CN" dirty="0">
                <a:solidFill>
                  <a:srgbClr val="0000FF"/>
                </a:solidFill>
              </a:rPr>
              <a:t>3</a:t>
            </a:r>
            <a:r>
              <a:rPr lang="en-US" altLang="zh-CN" dirty="0"/>
              <a:t> </a:t>
            </a:r>
            <a:r>
              <a:rPr lang="zh-CN" altLang="en-US" dirty="0"/>
              <a:t>非法编码</a:t>
            </a:r>
          </a:p>
          <a:p>
            <a:pPr lvl="1" eaLnBrk="1" hangingPunct="1"/>
            <a:r>
              <a:rPr lang="en-US" altLang="zh-CN" dirty="0"/>
              <a:t>4</a:t>
            </a:r>
            <a:r>
              <a:rPr lang="zh-CN" altLang="en-US" dirty="0"/>
              <a:t>＋</a:t>
            </a:r>
            <a:r>
              <a:rPr lang="en-US" altLang="zh-CN" dirty="0"/>
              <a:t>4</a:t>
            </a:r>
            <a:r>
              <a:rPr lang="zh-CN" altLang="en-US" dirty="0"/>
              <a:t>＝</a:t>
            </a:r>
            <a:r>
              <a:rPr lang="en-US" altLang="zh-CN" dirty="0"/>
              <a:t>0111</a:t>
            </a:r>
            <a:r>
              <a:rPr lang="zh-CN" altLang="en-US" dirty="0"/>
              <a:t>＋</a:t>
            </a:r>
            <a:r>
              <a:rPr lang="en-US" altLang="zh-CN" dirty="0"/>
              <a:t>0111</a:t>
            </a:r>
            <a:r>
              <a:rPr lang="zh-CN" altLang="en-US" dirty="0"/>
              <a:t>＝</a:t>
            </a:r>
            <a:r>
              <a:rPr lang="en-US" altLang="zh-CN" dirty="0">
                <a:solidFill>
                  <a:srgbClr val="0000FF"/>
                </a:solidFill>
              </a:rPr>
              <a:t>1110 </a:t>
            </a:r>
            <a:r>
              <a:rPr lang="zh-CN" altLang="en-US" dirty="0">
                <a:solidFill>
                  <a:srgbClr val="0000FF"/>
                </a:solidFill>
              </a:rPr>
              <a:t>＝？</a:t>
            </a:r>
            <a:r>
              <a:rPr lang="zh-CN" altLang="en-US" dirty="0"/>
              <a:t>非法编码</a:t>
            </a:r>
          </a:p>
          <a:p>
            <a:pPr eaLnBrk="1" hangingPunct="1"/>
            <a:r>
              <a:rPr lang="zh-CN" altLang="en-US" dirty="0"/>
              <a:t>相对而言运算比较复杂</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859582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程序中数据类型的宽度</a:t>
            </a:r>
          </a:p>
        </p:txBody>
      </p:sp>
      <p:sp>
        <p:nvSpPr>
          <p:cNvPr id="3" name="内容占位符 2"/>
          <p:cNvSpPr>
            <a:spLocks noGrp="1"/>
          </p:cNvSpPr>
          <p:nvPr>
            <p:ph idx="1"/>
          </p:nvPr>
        </p:nvSpPr>
        <p:spPr>
          <a:xfrm>
            <a:off x="395536" y="980728"/>
            <a:ext cx="4320480" cy="5040312"/>
          </a:xfrm>
        </p:spPr>
        <p:txBody>
          <a:bodyPr/>
          <a:lstStyle/>
          <a:p>
            <a:pPr marL="203200" indent="-203200"/>
            <a:r>
              <a:rPr lang="zh-CN" altLang="en-US" sz="2200" dirty="0">
                <a:ea typeface="黑体" panose="02010609060101010101" pitchFamily="49" charset="-122"/>
              </a:rPr>
              <a:t>高级语言支持多种类型、多种长度的数据</a:t>
            </a:r>
          </a:p>
          <a:p>
            <a:pPr marL="685800" lvl="1" indent="-190500"/>
            <a:r>
              <a:rPr lang="en-US" altLang="zh-CN" dirty="0" smtClean="0">
                <a:ea typeface="黑体" panose="02010609060101010101" pitchFamily="49" charset="-122"/>
              </a:rPr>
              <a:t>C</a:t>
            </a:r>
            <a:r>
              <a:rPr lang="zh-CN" altLang="en-US" dirty="0" smtClean="0">
                <a:ea typeface="黑体" panose="02010609060101010101" pitchFamily="49" charset="-122"/>
              </a:rPr>
              <a:t>语言</a:t>
            </a:r>
            <a:r>
              <a:rPr lang="zh-CN" altLang="en-US" dirty="0">
                <a:ea typeface="黑体" panose="02010609060101010101" pitchFamily="49" charset="-122"/>
              </a:rPr>
              <a:t>中</a:t>
            </a:r>
            <a:r>
              <a:rPr lang="en-US" altLang="zh-CN" dirty="0">
                <a:ea typeface="黑体" panose="02010609060101010101" pitchFamily="49" charset="-122"/>
              </a:rPr>
              <a:t>char</a:t>
            </a:r>
            <a:r>
              <a:rPr lang="zh-CN" altLang="en-US" dirty="0">
                <a:ea typeface="黑体" panose="02010609060101010101" pitchFamily="49" charset="-122"/>
              </a:rPr>
              <a:t>类型的宽度为</a:t>
            </a:r>
            <a:r>
              <a:rPr lang="en-US" altLang="zh-CN" dirty="0">
                <a:ea typeface="黑体" panose="02010609060101010101" pitchFamily="49" charset="-122"/>
              </a:rPr>
              <a:t>1</a:t>
            </a:r>
            <a:r>
              <a:rPr lang="zh-CN" altLang="en-US" dirty="0">
                <a:ea typeface="黑体" panose="02010609060101010101" pitchFamily="49" charset="-122"/>
              </a:rPr>
              <a:t>个</a:t>
            </a:r>
            <a:r>
              <a:rPr lang="zh-CN" altLang="en-US" dirty="0" smtClean="0">
                <a:ea typeface="黑体" panose="02010609060101010101" pitchFamily="49" charset="-122"/>
              </a:rPr>
              <a:t>字节，可</a:t>
            </a:r>
            <a:r>
              <a:rPr lang="zh-CN" altLang="en-US" dirty="0">
                <a:ea typeface="黑体" panose="02010609060101010101" pitchFamily="49" charset="-122"/>
              </a:rPr>
              <a:t>表示一个字符（非数值数据</a:t>
            </a:r>
            <a:r>
              <a:rPr lang="zh-CN" altLang="en-US" dirty="0" smtClean="0">
                <a:ea typeface="黑体" panose="02010609060101010101" pitchFamily="49" charset="-122"/>
              </a:rPr>
              <a:t>），也</a:t>
            </a:r>
            <a:r>
              <a:rPr lang="zh-CN" altLang="en-US" dirty="0">
                <a:ea typeface="黑体" panose="02010609060101010101" pitchFamily="49" charset="-122"/>
              </a:rPr>
              <a:t>可表示一个</a:t>
            </a:r>
            <a:r>
              <a:rPr lang="en-US" altLang="zh-CN" dirty="0">
                <a:ea typeface="黑体" panose="02010609060101010101" pitchFamily="49" charset="-122"/>
              </a:rPr>
              <a:t>8</a:t>
            </a:r>
            <a:r>
              <a:rPr lang="zh-CN" altLang="en-US" dirty="0">
                <a:ea typeface="黑体" panose="02010609060101010101" pitchFamily="49" charset="-122"/>
              </a:rPr>
              <a:t>位的整数（数值数据）</a:t>
            </a:r>
          </a:p>
          <a:p>
            <a:pPr marL="685800" lvl="1" indent="-190500"/>
            <a:r>
              <a:rPr lang="zh-CN" altLang="en-US" dirty="0">
                <a:solidFill>
                  <a:srgbClr val="009242"/>
                </a:solidFill>
                <a:ea typeface="黑体" panose="02010609060101010101" pitchFamily="49" charset="-122"/>
              </a:rPr>
              <a:t>不同机器上表示的同一种类型的数据可能宽度不同</a:t>
            </a:r>
          </a:p>
          <a:p>
            <a:pPr marL="203200" indent="-203200"/>
            <a:r>
              <a:rPr lang="zh-CN" altLang="en-US" sz="2200" dirty="0">
                <a:ea typeface="黑体" panose="02010609060101010101" pitchFamily="49" charset="-122"/>
              </a:rPr>
              <a:t>必须确定相应的机器级数据表示方式和相应的处理</a:t>
            </a:r>
            <a:r>
              <a:rPr lang="zh-CN" altLang="en-US" sz="2200" dirty="0" smtClean="0">
                <a:ea typeface="黑体" panose="02010609060101010101" pitchFamily="49" charset="-122"/>
              </a:rPr>
              <a:t>指令</a:t>
            </a:r>
            <a:endParaRPr lang="en-US" altLang="zh-CN" sz="2200" dirty="0" smtClean="0">
              <a:ea typeface="黑体" panose="02010609060101010101" pitchFamily="49" charset="-122"/>
            </a:endParaRPr>
          </a:p>
          <a:p>
            <a:pPr marL="203200" indent="-203200"/>
            <a:r>
              <a:rPr lang="zh-CN" altLang="en-US" sz="2000" b="1" dirty="0" smtClean="0">
                <a:solidFill>
                  <a:schemeClr val="accent2"/>
                </a:solidFill>
                <a:ea typeface="黑体" panose="02010609060101010101" pitchFamily="49" charset="-122"/>
              </a:rPr>
              <a:t>同</a:t>
            </a:r>
            <a:r>
              <a:rPr lang="zh-CN" altLang="en-US" sz="2000" b="1" dirty="0">
                <a:solidFill>
                  <a:schemeClr val="accent2"/>
                </a:solidFill>
                <a:ea typeface="黑体" panose="02010609060101010101" pitchFamily="49" charset="-122"/>
              </a:rPr>
              <a:t>类型数据并不是所有机器都采用相同的宽度，分配的字节数</a:t>
            </a:r>
            <a:r>
              <a:rPr lang="zh-CN" altLang="en-US" sz="2000" b="1" dirty="0">
                <a:solidFill>
                  <a:srgbClr val="FF0066"/>
                </a:solidFill>
                <a:ea typeface="黑体" panose="02010609060101010101" pitchFamily="49" charset="-122"/>
              </a:rPr>
              <a:t>随机器字长和编译器</a:t>
            </a:r>
            <a:r>
              <a:rPr lang="zh-CN" altLang="en-US" sz="2000" b="1" dirty="0">
                <a:solidFill>
                  <a:schemeClr val="accent2"/>
                </a:solidFill>
                <a:ea typeface="黑体" panose="02010609060101010101" pitchFamily="49" charset="-122"/>
              </a:rPr>
              <a:t>的不同而不同。</a:t>
            </a:r>
            <a:r>
              <a:rPr lang="zh-CN" altLang="en-US" sz="2000" b="1" dirty="0">
                <a:ea typeface="黑体" panose="02010609060101010101" pitchFamily="49" charset="-122"/>
              </a:rPr>
              <a:t> </a:t>
            </a:r>
          </a:p>
          <a:p>
            <a:pPr marL="203200" indent="-203200"/>
            <a:endParaRPr lang="zh-CN" altLang="en-US" sz="2200" dirty="0">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105</a:t>
            </a:fld>
            <a:r>
              <a:rPr lang="en-US" altLang="zh-CN" sz="1400" smtClean="0">
                <a:solidFill>
                  <a:srgbClr val="0D7157"/>
                </a:solidFill>
              </a:rPr>
              <a:t>- </a:t>
            </a:r>
            <a:endParaRPr lang="en-US" altLang="zh-CN" sz="1400" dirty="0">
              <a:solidFill>
                <a:srgbClr val="0D7157"/>
              </a:solidFill>
            </a:endParaRPr>
          </a:p>
        </p:txBody>
      </p:sp>
      <p:graphicFrame>
        <p:nvGraphicFramePr>
          <p:cNvPr id="5" name="Group 119"/>
          <p:cNvGraphicFramePr>
            <a:graphicFrameLocks noGrp="1"/>
          </p:cNvGraphicFramePr>
          <p:nvPr>
            <p:extLst>
              <p:ext uri="{D42A27DB-BD31-4B8C-83A1-F6EECF244321}">
                <p14:modId xmlns:p14="http://schemas.microsoft.com/office/powerpoint/2010/main" val="2083578278"/>
              </p:ext>
            </p:extLst>
          </p:nvPr>
        </p:nvGraphicFramePr>
        <p:xfrm>
          <a:off x="4716016" y="1124744"/>
          <a:ext cx="4327376" cy="3323219"/>
        </p:xfrm>
        <a:graphic>
          <a:graphicData uri="http://schemas.openxmlformats.org/drawingml/2006/table">
            <a:tbl>
              <a:tblPr/>
              <a:tblGrid>
                <a:gridCol w="1264455">
                  <a:extLst>
                    <a:ext uri="{9D8B030D-6E8A-4147-A177-3AD203B41FA5}">
                      <a16:colId xmlns:a16="http://schemas.microsoft.com/office/drawing/2014/main" val="20000"/>
                    </a:ext>
                  </a:extLst>
                </a:gridCol>
                <a:gridCol w="1366310">
                  <a:extLst>
                    <a:ext uri="{9D8B030D-6E8A-4147-A177-3AD203B41FA5}">
                      <a16:colId xmlns:a16="http://schemas.microsoft.com/office/drawing/2014/main" val="20001"/>
                    </a:ext>
                  </a:extLst>
                </a:gridCol>
                <a:gridCol w="1696611">
                  <a:extLst>
                    <a:ext uri="{9D8B030D-6E8A-4147-A177-3AD203B41FA5}">
                      <a16:colId xmlns:a16="http://schemas.microsoft.com/office/drawing/2014/main" val="20002"/>
                    </a:ext>
                  </a:extLst>
                </a:gridCol>
              </a:tblGrid>
              <a:tr h="598827">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C</a:t>
                      </a:r>
                      <a:r>
                        <a:rPr kumimoji="0" lang="zh-CN" altLang="en-US"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声明</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典型</a:t>
                      </a:r>
                      <a:r>
                        <a:rPr kumimoji="0" lang="en-US" altLang="zh-CN"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32</a:t>
                      </a:r>
                      <a:r>
                        <a:rPr kumimoji="0" lang="zh-CN" altLang="en-US"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位机</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Compaq Alpha</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4985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char</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short int</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int</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long int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1</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1</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C0000"/>
                          </a:solidFill>
                          <a:effectLst/>
                          <a:latin typeface="Arial" panose="020B0604020202020204" pitchFamily="34" charset="0"/>
                          <a:ea typeface="黑体" panose="02010609060101010101"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5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char*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CC0000"/>
                          </a:solidFill>
                          <a:effectLst/>
                          <a:latin typeface="Arial" panose="020B0604020202020204" pitchFamily="34" charset="0"/>
                          <a:ea typeface="黑体" panose="02010609060101010101"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7829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float</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double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4</a:t>
                      </a:r>
                      <a:endPar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4</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anose="020B0604020202020204" pitchFamily="34" charset="0"/>
                          <a:ea typeface="黑体" panose="02010609060101010101" pitchFamily="49" charset="-122"/>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Rectangle 94"/>
          <p:cNvSpPr>
            <a:spLocks noChangeArrowheads="1"/>
          </p:cNvSpPr>
          <p:nvPr/>
        </p:nvSpPr>
        <p:spPr bwMode="auto">
          <a:xfrm>
            <a:off x="4654999" y="4725144"/>
            <a:ext cx="4376737" cy="72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ea typeface="黑体" panose="02010609060101010101" pitchFamily="49" charset="-122"/>
              </a:rPr>
              <a:t>Compaq Alpha</a:t>
            </a:r>
            <a:r>
              <a:rPr lang="zh-CN" altLang="en-US" b="1" dirty="0">
                <a:ea typeface="黑体" panose="02010609060101010101" pitchFamily="49" charset="-122"/>
              </a:rPr>
              <a:t>是一个针对高端应用的</a:t>
            </a:r>
            <a:r>
              <a:rPr lang="en-US" altLang="zh-CN" b="1" dirty="0">
                <a:ea typeface="黑体" panose="02010609060101010101" pitchFamily="49" charset="-122"/>
              </a:rPr>
              <a:t>64</a:t>
            </a:r>
            <a:r>
              <a:rPr lang="zh-CN" altLang="en-US" b="1" dirty="0">
                <a:ea typeface="黑体" panose="02010609060101010101" pitchFamily="49" charset="-122"/>
              </a:rPr>
              <a:t>位机器，即字长为</a:t>
            </a:r>
            <a:r>
              <a:rPr lang="en-US" altLang="zh-CN" b="1" dirty="0">
                <a:ea typeface="黑体" panose="02010609060101010101" pitchFamily="49" charset="-122"/>
              </a:rPr>
              <a:t>64</a:t>
            </a:r>
            <a:r>
              <a:rPr lang="zh-CN" altLang="en-US" b="1" dirty="0">
                <a:ea typeface="黑体" panose="02010609060101010101" pitchFamily="49" charset="-122"/>
              </a:rPr>
              <a:t>位 </a:t>
            </a:r>
          </a:p>
        </p:txBody>
      </p:sp>
    </p:spTree>
    <p:extLst>
      <p:ext uri="{BB962C8B-B14F-4D97-AF65-F5344CB8AC3E}">
        <p14:creationId xmlns:p14="http://schemas.microsoft.com/office/powerpoint/2010/main" val="14513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数据的存储和排列顺序</a:t>
            </a:r>
          </a:p>
        </p:txBody>
      </p:sp>
      <p:sp>
        <p:nvSpPr>
          <p:cNvPr id="3" name="内容占位符 2"/>
          <p:cNvSpPr>
            <a:spLocks noGrp="1"/>
          </p:cNvSpPr>
          <p:nvPr>
            <p:ph idx="1"/>
          </p:nvPr>
        </p:nvSpPr>
        <p:spPr/>
        <p:txBody>
          <a:bodyPr/>
          <a:lstStyle/>
          <a:p>
            <a:pPr marL="203200" indent="-203200">
              <a:lnSpc>
                <a:spcPct val="100000"/>
              </a:lnSpc>
            </a:pPr>
            <a:r>
              <a:rPr lang="en-US" altLang="zh-CN" dirty="0">
                <a:ea typeface="黑体" panose="02010609060101010101" pitchFamily="49" charset="-122"/>
              </a:rPr>
              <a:t>80</a:t>
            </a:r>
            <a:r>
              <a:rPr lang="zh-CN" altLang="en-US" dirty="0">
                <a:ea typeface="黑体" panose="02010609060101010101" pitchFamily="49" charset="-122"/>
              </a:rPr>
              <a:t>年代开始，几乎所有机器都用</a:t>
            </a:r>
            <a:r>
              <a:rPr lang="zh-CN" altLang="en-US" dirty="0">
                <a:solidFill>
                  <a:srgbClr val="CC0000"/>
                </a:solidFill>
                <a:ea typeface="黑体" panose="02010609060101010101" pitchFamily="49" charset="-122"/>
              </a:rPr>
              <a:t>字节编址</a:t>
            </a:r>
            <a:endParaRPr lang="en-US" altLang="zh-CN" dirty="0">
              <a:solidFill>
                <a:srgbClr val="CC0000"/>
              </a:solidFill>
              <a:ea typeface="黑体" panose="02010609060101010101" pitchFamily="49" charset="-122"/>
            </a:endParaRPr>
          </a:p>
          <a:p>
            <a:pPr marL="203200" indent="-203200">
              <a:lnSpc>
                <a:spcPct val="100000"/>
              </a:lnSpc>
            </a:pPr>
            <a:r>
              <a:rPr lang="en-US" altLang="zh-CN" dirty="0">
                <a:ea typeface="黑体" panose="02010609060101010101" pitchFamily="49" charset="-122"/>
              </a:rPr>
              <a:t>ISA</a:t>
            </a:r>
            <a:r>
              <a:rPr lang="zh-CN" altLang="en-US" dirty="0">
                <a:ea typeface="黑体" panose="02010609060101010101" pitchFamily="49" charset="-122"/>
              </a:rPr>
              <a:t>设计时要考虑的两个问题：</a:t>
            </a:r>
          </a:p>
          <a:p>
            <a:pPr marL="685800" lvl="1" indent="-190500">
              <a:lnSpc>
                <a:spcPct val="100000"/>
              </a:lnSpc>
            </a:pPr>
            <a:r>
              <a:rPr lang="zh-CN" altLang="en-US" sz="2400" dirty="0">
                <a:ea typeface="黑体" panose="02010609060101010101" pitchFamily="49" charset="-122"/>
              </a:rPr>
              <a:t>如何根据一个字节地址取到一个</a:t>
            </a:r>
            <a:r>
              <a:rPr lang="en-US" altLang="zh-CN" sz="2400" dirty="0">
                <a:ea typeface="黑体" panose="02010609060101010101" pitchFamily="49" charset="-122"/>
              </a:rPr>
              <a:t>32</a:t>
            </a:r>
            <a:r>
              <a:rPr lang="zh-CN" altLang="en-US" sz="2400" dirty="0">
                <a:ea typeface="黑体" panose="02010609060101010101" pitchFamily="49" charset="-122"/>
              </a:rPr>
              <a:t>位的字</a:t>
            </a:r>
            <a:r>
              <a:rPr lang="zh-CN" altLang="en-US" sz="2400" dirty="0" smtClean="0">
                <a:ea typeface="黑体" panose="02010609060101010101" pitchFamily="49" charset="-122"/>
              </a:rPr>
              <a:t>？</a:t>
            </a:r>
            <a:endParaRPr lang="en-US" altLang="zh-CN" sz="2400" dirty="0" smtClean="0">
              <a:ea typeface="黑体" panose="02010609060101010101" pitchFamily="49" charset="-122"/>
            </a:endParaRPr>
          </a:p>
          <a:p>
            <a:pPr marL="1016000" lvl="2" indent="-190500">
              <a:lnSpc>
                <a:spcPct val="100000"/>
              </a:lnSpc>
            </a:pPr>
            <a:r>
              <a:rPr lang="en-US" altLang="zh-CN" sz="2400" dirty="0" smtClean="0">
                <a:solidFill>
                  <a:srgbClr val="009900"/>
                </a:solidFill>
                <a:ea typeface="黑体" panose="02010609060101010101" pitchFamily="49" charset="-122"/>
              </a:rPr>
              <a:t>- </a:t>
            </a:r>
            <a:r>
              <a:rPr lang="zh-CN" altLang="en-US" sz="2400" dirty="0">
                <a:solidFill>
                  <a:srgbClr val="009900"/>
                </a:solidFill>
                <a:ea typeface="黑体" panose="02010609060101010101" pitchFamily="49" charset="-122"/>
              </a:rPr>
              <a:t>字的存放问题</a:t>
            </a:r>
          </a:p>
          <a:p>
            <a:pPr marL="685800" lvl="1" indent="-190500">
              <a:lnSpc>
                <a:spcPct val="100000"/>
              </a:lnSpc>
            </a:pPr>
            <a:r>
              <a:rPr lang="zh-CN" altLang="en-US" sz="2400" dirty="0">
                <a:solidFill>
                  <a:schemeClr val="accent2"/>
                </a:solidFill>
                <a:ea typeface="黑体" panose="02010609060101010101" pitchFamily="49" charset="-122"/>
              </a:rPr>
              <a:t>一个字能否存放在任何字节边界</a:t>
            </a:r>
            <a:r>
              <a:rPr lang="zh-CN" altLang="en-US" sz="2400" dirty="0" smtClean="0">
                <a:solidFill>
                  <a:schemeClr val="accent2"/>
                </a:solidFill>
                <a:ea typeface="黑体" panose="02010609060101010101" pitchFamily="49" charset="-122"/>
              </a:rPr>
              <a:t>？</a:t>
            </a:r>
            <a:endParaRPr lang="en-US" altLang="zh-CN" sz="2400" dirty="0" smtClean="0">
              <a:solidFill>
                <a:schemeClr val="accent2"/>
              </a:solidFill>
              <a:ea typeface="黑体" panose="02010609060101010101" pitchFamily="49" charset="-122"/>
            </a:endParaRPr>
          </a:p>
          <a:p>
            <a:pPr marL="1016000" lvl="2" indent="-190500">
              <a:lnSpc>
                <a:spcPct val="100000"/>
              </a:lnSpc>
            </a:pPr>
            <a:r>
              <a:rPr lang="en-US" altLang="zh-CN" sz="2400" dirty="0" smtClean="0">
                <a:solidFill>
                  <a:srgbClr val="009900"/>
                </a:solidFill>
                <a:ea typeface="黑体" panose="02010609060101010101" pitchFamily="49" charset="-122"/>
              </a:rPr>
              <a:t>- </a:t>
            </a:r>
            <a:r>
              <a:rPr lang="zh-CN" altLang="en-US" sz="2400" dirty="0">
                <a:solidFill>
                  <a:srgbClr val="009900"/>
                </a:solidFill>
                <a:ea typeface="黑体" panose="02010609060101010101" pitchFamily="49" charset="-122"/>
              </a:rPr>
              <a:t>字的边界对齐问题</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6669245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r>
              <a:rPr lang="zh-CN" altLang="zh-CN" dirty="0" smtClean="0"/>
              <a:t>在</a:t>
            </a:r>
            <a:r>
              <a:rPr lang="zh-CN" altLang="zh-CN" dirty="0"/>
              <a:t>内存中的存放顺序</a:t>
            </a:r>
            <a:endParaRPr lang="zh-CN" altLang="en-US" dirty="0"/>
          </a:p>
        </p:txBody>
      </p:sp>
      <p:sp>
        <p:nvSpPr>
          <p:cNvPr id="3" name="内容占位符 2"/>
          <p:cNvSpPr>
            <a:spLocks noGrp="1"/>
          </p:cNvSpPr>
          <p:nvPr>
            <p:ph idx="1"/>
          </p:nvPr>
        </p:nvSpPr>
        <p:spPr>
          <a:xfrm>
            <a:off x="395536" y="980728"/>
            <a:ext cx="8218488" cy="5544616"/>
          </a:xfrm>
        </p:spPr>
        <p:txBody>
          <a:bodyPr/>
          <a:lstStyle/>
          <a:p>
            <a:pPr eaLnBrk="1" hangingPunct="1">
              <a:lnSpc>
                <a:spcPct val="100000"/>
              </a:lnSpc>
            </a:pPr>
            <a:r>
              <a:rPr lang="zh-CN" altLang="en-US" sz="2600" dirty="0" smtClean="0"/>
              <a:t>将</a:t>
            </a:r>
            <a:r>
              <a:rPr lang="en-US" altLang="zh-CN" sz="2600" dirty="0" smtClean="0"/>
              <a:t>0x12345678</a:t>
            </a:r>
            <a:r>
              <a:rPr lang="zh-CN" altLang="en-US" sz="2600" dirty="0" smtClean="0"/>
              <a:t>写入</a:t>
            </a:r>
            <a:r>
              <a:rPr lang="zh-CN" altLang="en-US" sz="2600" dirty="0"/>
              <a:t>到以</a:t>
            </a:r>
            <a:r>
              <a:rPr lang="en-US" altLang="zh-CN" sz="2600" dirty="0"/>
              <a:t>0x0000</a:t>
            </a:r>
            <a:r>
              <a:rPr lang="zh-CN" altLang="en-US" sz="2600" dirty="0"/>
              <a:t>开始的内存</a:t>
            </a:r>
            <a:r>
              <a:rPr lang="zh-CN" altLang="en-US" sz="2600" dirty="0" smtClean="0"/>
              <a:t>中</a:t>
            </a:r>
            <a:r>
              <a:rPr lang="zh-CN" altLang="en-US" sz="2600" dirty="0"/>
              <a:t/>
            </a:r>
            <a:br>
              <a:rPr lang="zh-CN" altLang="en-US" sz="2600" dirty="0"/>
            </a:br>
            <a:endParaRPr lang="en-US" altLang="zh-CN" sz="2600" dirty="0" smtClean="0"/>
          </a:p>
          <a:p>
            <a:pPr marL="0" indent="0" algn="ctr" eaLnBrk="1" hangingPunct="1">
              <a:lnSpc>
                <a:spcPct val="100000"/>
              </a:lnSpc>
              <a:buNone/>
            </a:pPr>
            <a:r>
              <a:rPr lang="zh-CN" altLang="en-US" dirty="0">
                <a:solidFill>
                  <a:srgbClr val="0000FF"/>
                </a:solidFill>
                <a:latin typeface="宋体" panose="02010600030101010101" pitchFamily="2" charset="-122"/>
              </a:rPr>
              <a:t>           </a:t>
            </a:r>
            <a:r>
              <a:rPr lang="en-US" altLang="zh-CN" dirty="0">
                <a:solidFill>
                  <a:srgbClr val="0000FF"/>
                </a:solidFill>
              </a:rPr>
              <a:t>big-endian</a:t>
            </a:r>
            <a:r>
              <a:rPr lang="en-US" altLang="zh-CN" dirty="0">
                <a:solidFill>
                  <a:srgbClr val="0000FF"/>
                </a:solidFill>
                <a:latin typeface="宋体" panose="02010600030101010101" pitchFamily="2" charset="-122"/>
              </a:rPr>
              <a:t>     </a:t>
            </a:r>
            <a:r>
              <a:rPr lang="en-US" altLang="zh-CN" dirty="0">
                <a:solidFill>
                  <a:srgbClr val="0000FF"/>
                </a:solidFill>
              </a:rPr>
              <a:t>little-endian</a:t>
            </a:r>
            <a:br>
              <a:rPr lang="en-US" altLang="zh-CN" dirty="0">
                <a:solidFill>
                  <a:srgbClr val="0000FF"/>
                </a:solidFill>
              </a:rPr>
            </a:br>
            <a:r>
              <a:rPr lang="en-US" altLang="zh-CN" dirty="0">
                <a:solidFill>
                  <a:srgbClr val="0000FF"/>
                </a:solidFill>
              </a:rPr>
              <a:t>0x0000</a:t>
            </a:r>
            <a:r>
              <a:rPr lang="en-US" altLang="zh-CN" dirty="0">
                <a:solidFill>
                  <a:srgbClr val="0000FF"/>
                </a:solidFill>
                <a:latin typeface="宋体" panose="02010600030101010101" pitchFamily="2" charset="-122"/>
              </a:rPr>
              <a:t>     </a:t>
            </a:r>
            <a:r>
              <a:rPr lang="en-US" altLang="zh-CN" dirty="0">
                <a:solidFill>
                  <a:srgbClr val="0000FF"/>
                </a:solidFill>
              </a:rPr>
              <a:t>0x12</a:t>
            </a:r>
            <a:r>
              <a:rPr lang="en-US" altLang="zh-CN" dirty="0">
                <a:solidFill>
                  <a:srgbClr val="0000FF"/>
                </a:solidFill>
                <a:latin typeface="宋体" panose="02010600030101010101" pitchFamily="2" charset="-122"/>
              </a:rPr>
              <a:t>              </a:t>
            </a:r>
            <a:r>
              <a:rPr lang="en-US" altLang="zh-CN" dirty="0" smtClean="0">
                <a:solidFill>
                  <a:srgbClr val="0000FF"/>
                </a:solidFill>
              </a:rPr>
              <a:t>0x78</a:t>
            </a:r>
            <a:r>
              <a:rPr lang="en-US" altLang="zh-CN" dirty="0">
                <a:solidFill>
                  <a:srgbClr val="0000FF"/>
                </a:solidFill>
              </a:rPr>
              <a:t/>
            </a:r>
            <a:br>
              <a:rPr lang="en-US" altLang="zh-CN" dirty="0">
                <a:solidFill>
                  <a:srgbClr val="0000FF"/>
                </a:solidFill>
              </a:rPr>
            </a:br>
            <a:r>
              <a:rPr lang="en-US" altLang="zh-CN" dirty="0">
                <a:solidFill>
                  <a:srgbClr val="0000FF"/>
                </a:solidFill>
              </a:rPr>
              <a:t>0x0001</a:t>
            </a:r>
            <a:r>
              <a:rPr lang="en-US" altLang="zh-CN" dirty="0">
                <a:solidFill>
                  <a:srgbClr val="0000FF"/>
                </a:solidFill>
                <a:latin typeface="宋体" panose="02010600030101010101" pitchFamily="2" charset="-122"/>
              </a:rPr>
              <a:t>     </a:t>
            </a:r>
            <a:r>
              <a:rPr lang="en-US" altLang="zh-CN" dirty="0">
                <a:solidFill>
                  <a:srgbClr val="0000FF"/>
                </a:solidFill>
              </a:rPr>
              <a:t>0x34</a:t>
            </a:r>
            <a:r>
              <a:rPr lang="en-US" altLang="zh-CN" dirty="0">
                <a:solidFill>
                  <a:srgbClr val="0000FF"/>
                </a:solidFill>
                <a:latin typeface="宋体" panose="02010600030101010101" pitchFamily="2" charset="-122"/>
              </a:rPr>
              <a:t>              </a:t>
            </a:r>
            <a:r>
              <a:rPr lang="en-US" altLang="zh-CN" dirty="0" smtClean="0">
                <a:solidFill>
                  <a:srgbClr val="0000FF"/>
                </a:solidFill>
              </a:rPr>
              <a:t>0x56</a:t>
            </a:r>
            <a:r>
              <a:rPr lang="en-US" altLang="zh-CN" dirty="0">
                <a:solidFill>
                  <a:srgbClr val="0000FF"/>
                </a:solidFill>
              </a:rPr>
              <a:t/>
            </a:r>
            <a:br>
              <a:rPr lang="en-US" altLang="zh-CN" dirty="0">
                <a:solidFill>
                  <a:srgbClr val="0000FF"/>
                </a:solidFill>
              </a:rPr>
            </a:br>
            <a:r>
              <a:rPr lang="en-US" altLang="zh-CN" dirty="0">
                <a:solidFill>
                  <a:srgbClr val="0000FF"/>
                </a:solidFill>
              </a:rPr>
              <a:t>0x0002</a:t>
            </a:r>
            <a:r>
              <a:rPr lang="en-US" altLang="zh-CN" dirty="0">
                <a:solidFill>
                  <a:srgbClr val="0000FF"/>
                </a:solidFill>
                <a:latin typeface="宋体" panose="02010600030101010101" pitchFamily="2" charset="-122"/>
              </a:rPr>
              <a:t>     </a:t>
            </a:r>
            <a:r>
              <a:rPr lang="en-US" altLang="zh-CN" dirty="0" smtClean="0">
                <a:solidFill>
                  <a:srgbClr val="0000FF"/>
                </a:solidFill>
              </a:rPr>
              <a:t>0x56</a:t>
            </a:r>
            <a:r>
              <a:rPr lang="en-US" altLang="zh-CN" dirty="0">
                <a:solidFill>
                  <a:srgbClr val="0000FF"/>
                </a:solidFill>
                <a:latin typeface="宋体" panose="02010600030101010101" pitchFamily="2" charset="-122"/>
              </a:rPr>
              <a:t>              </a:t>
            </a:r>
            <a:r>
              <a:rPr lang="en-US" altLang="zh-CN" dirty="0">
                <a:solidFill>
                  <a:srgbClr val="0000FF"/>
                </a:solidFill>
              </a:rPr>
              <a:t>0x34</a:t>
            </a:r>
            <a:br>
              <a:rPr lang="en-US" altLang="zh-CN" dirty="0">
                <a:solidFill>
                  <a:srgbClr val="0000FF"/>
                </a:solidFill>
              </a:rPr>
            </a:br>
            <a:r>
              <a:rPr lang="en-US" altLang="zh-CN" dirty="0">
                <a:solidFill>
                  <a:srgbClr val="0000FF"/>
                </a:solidFill>
              </a:rPr>
              <a:t>0x0003</a:t>
            </a:r>
            <a:r>
              <a:rPr lang="en-US" altLang="zh-CN" dirty="0">
                <a:solidFill>
                  <a:srgbClr val="0000FF"/>
                </a:solidFill>
                <a:latin typeface="宋体" panose="02010600030101010101" pitchFamily="2" charset="-122"/>
              </a:rPr>
              <a:t>     </a:t>
            </a:r>
            <a:r>
              <a:rPr lang="en-US" altLang="zh-CN" dirty="0" smtClean="0">
                <a:solidFill>
                  <a:srgbClr val="0000FF"/>
                </a:solidFill>
              </a:rPr>
              <a:t>0x78</a:t>
            </a:r>
            <a:r>
              <a:rPr lang="en-US" altLang="zh-CN" dirty="0">
                <a:solidFill>
                  <a:srgbClr val="0000FF"/>
                </a:solidFill>
                <a:latin typeface="宋体" panose="02010600030101010101" pitchFamily="2" charset="-122"/>
              </a:rPr>
              <a:t>              </a:t>
            </a:r>
            <a:r>
              <a:rPr lang="en-US" altLang="zh-CN" dirty="0" smtClean="0">
                <a:solidFill>
                  <a:srgbClr val="0000FF"/>
                </a:solidFill>
              </a:rPr>
              <a:t>0x12</a:t>
            </a:r>
          </a:p>
          <a:p>
            <a:pPr eaLnBrk="1" hangingPunct="1">
              <a:lnSpc>
                <a:spcPct val="100000"/>
              </a:lnSpc>
            </a:pPr>
            <a:endParaRPr lang="en-US" altLang="zh-CN" dirty="0" smtClean="0">
              <a:solidFill>
                <a:srgbClr val="0000FF"/>
              </a:solidFill>
            </a:endParaRPr>
          </a:p>
          <a:p>
            <a:pPr eaLnBrk="1" hangingPunct="1">
              <a:lnSpc>
                <a:spcPct val="100000"/>
              </a:lnSpc>
            </a:pPr>
            <a:r>
              <a:rPr lang="zh-CN" altLang="en-US" dirty="0" smtClean="0"/>
              <a:t>大端</a:t>
            </a:r>
            <a:r>
              <a:rPr lang="zh-CN" altLang="en-US" dirty="0"/>
              <a:t>方式（</a:t>
            </a:r>
            <a:r>
              <a:rPr lang="en-US" altLang="zh-CN" dirty="0"/>
              <a:t>Big Endian</a:t>
            </a:r>
            <a:r>
              <a:rPr lang="zh-CN" altLang="en-US" dirty="0"/>
              <a:t>）</a:t>
            </a:r>
            <a:r>
              <a:rPr lang="en-US" altLang="zh-CN" dirty="0"/>
              <a:t>:  MSB</a:t>
            </a:r>
            <a:r>
              <a:rPr lang="zh-CN" altLang="en-US" dirty="0"/>
              <a:t>所在的地址是数的地址</a:t>
            </a:r>
          </a:p>
          <a:p>
            <a:pPr lvl="1" eaLnBrk="1" hangingPunct="1">
              <a:lnSpc>
                <a:spcPct val="100000"/>
              </a:lnSpc>
            </a:pPr>
            <a:r>
              <a:rPr lang="en-US" altLang="zh-CN" dirty="0" smtClean="0"/>
              <a:t>IBM </a:t>
            </a:r>
            <a:r>
              <a:rPr lang="en-US" altLang="zh-CN" dirty="0"/>
              <a:t>360/370, Motorola 68k, MIPS, </a:t>
            </a:r>
            <a:r>
              <a:rPr lang="en-US" altLang="zh-CN" dirty="0" err="1"/>
              <a:t>Sparc</a:t>
            </a:r>
            <a:r>
              <a:rPr lang="en-US" altLang="zh-CN" dirty="0"/>
              <a:t>, HP PA</a:t>
            </a:r>
          </a:p>
          <a:p>
            <a:pPr eaLnBrk="1" hangingPunct="1">
              <a:lnSpc>
                <a:spcPct val="100000"/>
              </a:lnSpc>
            </a:pPr>
            <a:r>
              <a:rPr lang="zh-CN" altLang="en-US" dirty="0"/>
              <a:t>小端方式（ </a:t>
            </a:r>
            <a:r>
              <a:rPr lang="en-US" altLang="zh-CN" dirty="0"/>
              <a:t>Little Endian</a:t>
            </a:r>
            <a:r>
              <a:rPr lang="zh-CN" altLang="en-US" dirty="0"/>
              <a:t>）</a:t>
            </a:r>
            <a:r>
              <a:rPr lang="en-US" altLang="zh-CN" dirty="0"/>
              <a:t>:  LSB</a:t>
            </a:r>
            <a:r>
              <a:rPr lang="zh-CN" altLang="en-US" dirty="0"/>
              <a:t>所在的地址是数的地址</a:t>
            </a:r>
          </a:p>
          <a:p>
            <a:pPr lvl="1" eaLnBrk="1" hangingPunct="1">
              <a:lnSpc>
                <a:spcPct val="100000"/>
              </a:lnSpc>
            </a:pPr>
            <a:r>
              <a:rPr lang="en-US" altLang="zh-CN" dirty="0" smtClean="0"/>
              <a:t>Intel </a:t>
            </a:r>
            <a:r>
              <a:rPr lang="en-US" altLang="zh-CN" dirty="0"/>
              <a:t>80x86, DEC VAX </a:t>
            </a:r>
            <a:endParaRPr lang="en-US" altLang="zh-CN" dirty="0" smtClean="0"/>
          </a:p>
          <a:p>
            <a:pPr eaLnBrk="1" hangingPunct="1">
              <a:lnSpc>
                <a:spcPct val="100000"/>
              </a:lnSpc>
            </a:pPr>
            <a:r>
              <a:rPr lang="zh-CN" altLang="en-US" dirty="0"/>
              <a:t>有些机器两种方式都支持</a:t>
            </a:r>
            <a:r>
              <a:rPr lang="zh-CN" altLang="en-US" dirty="0" smtClean="0"/>
              <a:t>，特定</a:t>
            </a:r>
            <a:r>
              <a:rPr lang="zh-CN" altLang="en-US" dirty="0"/>
              <a:t>控制位来</a:t>
            </a:r>
            <a:r>
              <a:rPr lang="zh-CN" altLang="en-US" dirty="0" smtClean="0"/>
              <a:t>设定</a:t>
            </a:r>
            <a:endParaRPr lang="en-US" altLang="zh-CN" dirty="0" smtClean="0"/>
          </a:p>
          <a:p>
            <a:pPr eaLnBrk="1" hangingPunct="1">
              <a:lnSpc>
                <a:spcPct val="100000"/>
              </a:lnSpc>
            </a:pPr>
            <a:endParaRPr lang="zh-CN" altLang="en-US" dirty="0"/>
          </a:p>
          <a:p>
            <a:pPr lvl="1" eaLnBrk="1" hangingPunct="1">
              <a:lnSpc>
                <a:spcPct val="100000"/>
              </a:lnSpc>
            </a:pPr>
            <a:endParaRPr lang="en-US" altLang="zh-CN"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0181787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Alignment(</a:t>
            </a:r>
            <a:r>
              <a:rPr lang="zh-CN" altLang="en-US" dirty="0"/>
              <a:t>对齐</a:t>
            </a:r>
            <a:r>
              <a:rPr lang="en-US" altLang="zh-CN" dirty="0"/>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108</a:t>
            </a:fld>
            <a:r>
              <a:rPr lang="en-US" altLang="zh-CN" sz="1400" smtClean="0">
                <a:solidFill>
                  <a:srgbClr val="0D7157"/>
                </a:solidFill>
              </a:rPr>
              <a:t>- </a:t>
            </a:r>
            <a:endParaRPr lang="en-US" altLang="zh-CN" sz="1400" dirty="0">
              <a:solidFill>
                <a:srgbClr val="0D7157"/>
              </a:solidFill>
            </a:endParaRPr>
          </a:p>
        </p:txBody>
      </p:sp>
      <p:grpSp>
        <p:nvGrpSpPr>
          <p:cNvPr id="5" name="Group 3"/>
          <p:cNvGrpSpPr>
            <a:grpSpLocks/>
          </p:cNvGrpSpPr>
          <p:nvPr/>
        </p:nvGrpSpPr>
        <p:grpSpPr bwMode="auto">
          <a:xfrm>
            <a:off x="4103688" y="1352551"/>
            <a:ext cx="4419600" cy="1973263"/>
            <a:chOff x="1497" y="996"/>
            <a:chExt cx="2784" cy="1243"/>
          </a:xfrm>
        </p:grpSpPr>
        <p:sp>
          <p:nvSpPr>
            <p:cNvPr id="6"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7"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err="1" smtClean="0">
                  <a:solidFill>
                    <a:schemeClr val="tx1"/>
                  </a:solidFill>
                </a:rPr>
                <a:t>int</a:t>
              </a:r>
              <a:r>
                <a:rPr lang="en-US" altLang="zh-CN" dirty="0" smtClean="0">
                  <a:solidFill>
                    <a:schemeClr val="tx1"/>
                  </a:solidFill>
                </a:rPr>
                <a:t> </a:t>
              </a:r>
              <a:r>
                <a:rPr lang="en-US" altLang="zh-CN" dirty="0" err="1" smtClean="0">
                  <a:solidFill>
                    <a:schemeClr val="tx1"/>
                  </a:solidFill>
                </a:rPr>
                <a:t>i</a:t>
              </a:r>
              <a:endParaRPr lang="zh-CN" altLang="en-US" dirty="0">
                <a:solidFill>
                  <a:schemeClr val="tx1"/>
                </a:solidFill>
              </a:endParaRPr>
            </a:p>
          </p:txBody>
        </p:sp>
        <p:sp>
          <p:nvSpPr>
            <p:cNvPr id="21"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short k</a:t>
              </a:r>
              <a:endParaRPr kumimoji="1" lang="zh-CN" altLang="en-US" sz="2400" dirty="0">
                <a:latin typeface="Times New Roman" panose="02020603050405020304" pitchFamily="18" charset="0"/>
              </a:endParaRPr>
            </a:p>
          </p:txBody>
        </p:sp>
        <p:sp>
          <p:nvSpPr>
            <p:cNvPr id="22"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smtClean="0">
                  <a:solidFill>
                    <a:schemeClr val="tx1"/>
                  </a:solidFill>
                </a:rPr>
                <a:t>double x</a:t>
              </a:r>
              <a:endParaRPr lang="zh-CN" altLang="en-US" dirty="0">
                <a:solidFill>
                  <a:schemeClr val="tx1"/>
                </a:solidFill>
              </a:endParaRPr>
            </a:p>
          </p:txBody>
        </p:sp>
        <p:sp>
          <p:nvSpPr>
            <p:cNvPr id="23"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a:t>short j</a:t>
              </a:r>
              <a:endParaRPr lang="zh-CN" altLang="en-US" dirty="0"/>
            </a:p>
          </p:txBody>
        </p:sp>
        <p:sp>
          <p:nvSpPr>
            <p:cNvPr id="24"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smtClean="0">
                  <a:solidFill>
                    <a:schemeClr val="tx1"/>
                  </a:solidFill>
                </a:rPr>
                <a:t>char</a:t>
              </a:r>
              <a:endParaRPr lang="zh-CN" altLang="en-US" dirty="0">
                <a:solidFill>
                  <a:schemeClr val="tx1"/>
                </a:solidFill>
              </a:endParaRPr>
            </a:p>
          </p:txBody>
        </p:sp>
        <p:sp>
          <p:nvSpPr>
            <p:cNvPr id="25" name="Text Box 23"/>
            <p:cNvSpPr txBox="1">
              <a:spLocks noChangeArrowheads="1"/>
            </p:cNvSpPr>
            <p:nvPr/>
          </p:nvSpPr>
          <p:spPr bwMode="auto">
            <a:xfrm>
              <a:off x="1497" y="1261"/>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a:latin typeface="Times New Roman" panose="02020603050405020304" pitchFamily="18" charset="0"/>
                </a:rPr>
                <a:t>0004081216</a:t>
              </a:r>
            </a:p>
          </p:txBody>
        </p:sp>
        <p:sp>
          <p:nvSpPr>
            <p:cNvPr id="26" name="Text Box 24"/>
            <p:cNvSpPr txBox="1">
              <a:spLocks noChangeArrowheads="1"/>
            </p:cNvSpPr>
            <p:nvPr/>
          </p:nvSpPr>
          <p:spPr bwMode="auto">
            <a:xfrm>
              <a:off x="1833" y="996"/>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rPr>
                <a:t>0</a:t>
              </a:r>
              <a:r>
                <a:rPr kumimoji="1" lang="zh-CN" altLang="zh-CN" sz="2000" dirty="0">
                  <a:latin typeface="Times New Roman" panose="02020603050405020304" pitchFamily="18" charset="0"/>
                </a:rPr>
                <a:t> 字节    1字节     2字节     3字节</a:t>
              </a:r>
              <a:endParaRPr kumimoji="1" lang="zh-CN" altLang="en-US" sz="2400" dirty="0">
                <a:latin typeface="Times New Roman" panose="02020603050405020304" pitchFamily="18" charset="0"/>
              </a:endParaRPr>
            </a:p>
          </p:txBody>
        </p:sp>
        <p:sp>
          <p:nvSpPr>
            <p:cNvPr id="27"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31"/>
          <p:cNvGrpSpPr>
            <a:grpSpLocks/>
          </p:cNvGrpSpPr>
          <p:nvPr/>
        </p:nvGrpSpPr>
        <p:grpSpPr bwMode="auto">
          <a:xfrm>
            <a:off x="4033838" y="3932432"/>
            <a:ext cx="4489450" cy="2006601"/>
            <a:chOff x="1488" y="2606"/>
            <a:chExt cx="2784" cy="1264"/>
          </a:xfrm>
        </p:grpSpPr>
        <p:sp>
          <p:nvSpPr>
            <p:cNvPr id="40" name="Text Box 38"/>
            <p:cNvSpPr txBox="1">
              <a:spLocks noChangeArrowheads="1"/>
            </p:cNvSpPr>
            <p:nvPr/>
          </p:nvSpPr>
          <p:spPr bwMode="auto">
            <a:xfrm>
              <a:off x="1817" y="2606"/>
              <a:ext cx="240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rPr>
                <a:t>0</a:t>
              </a:r>
              <a:r>
                <a:rPr kumimoji="1" lang="zh-CN" altLang="zh-CN" sz="2000" dirty="0">
                  <a:latin typeface="Times New Roman" panose="02020603050405020304" pitchFamily="18" charset="0"/>
                </a:rPr>
                <a:t> 字节    1字节     2字节     3字节</a:t>
              </a:r>
              <a:endParaRPr kumimoji="1" lang="zh-CN" altLang="en-US" sz="2400" dirty="0">
                <a:latin typeface="Times New Roman" panose="02020603050405020304" pitchFamily="18" charset="0"/>
              </a:endParaRPr>
            </a:p>
            <a:p>
              <a:pPr eaLnBrk="1" hangingPunct="1">
                <a:spcBef>
                  <a:spcPct val="50000"/>
                </a:spcBef>
              </a:pPr>
              <a:endParaRPr kumimoji="1" lang="zh-CN" altLang="en-US" sz="2000" dirty="0">
                <a:ea typeface="黑体" panose="02010609060101010101" pitchFamily="49" charset="-122"/>
              </a:endParaRPr>
            </a:p>
          </p:txBody>
        </p:sp>
        <p:sp>
          <p:nvSpPr>
            <p:cNvPr id="34" name="Text Box 32"/>
            <p:cNvSpPr txBox="1">
              <a:spLocks noChangeArrowheads="1"/>
            </p:cNvSpPr>
            <p:nvPr/>
          </p:nvSpPr>
          <p:spPr bwMode="auto">
            <a:xfrm>
              <a:off x="1488" y="2892"/>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a:latin typeface="Times New Roman" panose="02020603050405020304" pitchFamily="18" charset="0"/>
                </a:rPr>
                <a:t>0004081216</a:t>
              </a:r>
            </a:p>
          </p:txBody>
        </p:sp>
        <p:sp>
          <p:nvSpPr>
            <p:cNvPr id="35"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err="1">
                  <a:latin typeface="Times New Roman" panose="02020603050405020304" pitchFamily="18" charset="0"/>
                </a:rPr>
                <a:t>i</a:t>
              </a:r>
              <a:r>
                <a:rPr kumimoji="1" lang="en-US" altLang="zh-CN" sz="2400" dirty="0" err="1" smtClean="0">
                  <a:latin typeface="Times New Roman" panose="02020603050405020304" pitchFamily="18" charset="0"/>
                </a:rPr>
                <a:t>nt</a:t>
              </a:r>
              <a:r>
                <a:rPr kumimoji="1" lang="en-US" altLang="zh-CN" sz="2400" dirty="0" smtClean="0">
                  <a:latin typeface="Times New Roman" panose="02020603050405020304" pitchFamily="18" charset="0"/>
                </a:rPr>
                <a:t> </a:t>
              </a:r>
              <a:r>
                <a:rPr kumimoji="1" lang="en-US" altLang="zh-CN" sz="2400" dirty="0" err="1" smtClean="0">
                  <a:latin typeface="Times New Roman" panose="02020603050405020304" pitchFamily="18" charset="0"/>
                </a:rPr>
                <a:t>i</a:t>
              </a:r>
              <a:endParaRPr kumimoji="1" lang="zh-CN" altLang="en-US" sz="2400" dirty="0">
                <a:latin typeface="Times New Roman" panose="02020603050405020304" pitchFamily="18" charset="0"/>
              </a:endParaRPr>
            </a:p>
          </p:txBody>
        </p:sp>
        <p:sp>
          <p:nvSpPr>
            <p:cNvPr id="37"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a:latin typeface="Times New Roman" panose="02020603050405020304" pitchFamily="18" charset="0"/>
                </a:rPr>
                <a:t>s</a:t>
              </a:r>
              <a:r>
                <a:rPr kumimoji="1" lang="en-US" altLang="zh-CN" sz="2400" dirty="0" smtClean="0">
                  <a:latin typeface="Times New Roman" panose="02020603050405020304" pitchFamily="18" charset="0"/>
                </a:rPr>
                <a:t>hort k</a:t>
              </a:r>
              <a:endParaRPr kumimoji="1" lang="zh-CN" altLang="en-US" sz="2400" dirty="0">
                <a:latin typeface="Times New Roman" panose="02020603050405020304" pitchFamily="18" charset="0"/>
              </a:endParaRPr>
            </a:p>
          </p:txBody>
        </p:sp>
        <p:sp>
          <p:nvSpPr>
            <p:cNvPr id="38"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double x</a:t>
              </a:r>
              <a:endParaRPr kumimoji="1" lang="zh-CN" altLang="en-US" sz="2400" dirty="0">
                <a:latin typeface="Times New Roman" panose="02020603050405020304" pitchFamily="18" charset="0"/>
              </a:endParaRPr>
            </a:p>
          </p:txBody>
        </p:sp>
        <p:sp>
          <p:nvSpPr>
            <p:cNvPr id="39"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short</a:t>
              </a:r>
              <a:endParaRPr kumimoji="1" lang="zh-CN" altLang="en-US" sz="2400" dirty="0">
                <a:latin typeface="Times New Roman" panose="02020603050405020304" pitchFamily="18" charset="0"/>
              </a:endParaRPr>
            </a:p>
          </p:txBody>
        </p:sp>
        <p:sp>
          <p:nvSpPr>
            <p:cNvPr id="41"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42"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46"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47"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400" dirty="0" smtClean="0">
                  <a:latin typeface="Times New Roman" pitchFamily="18" charset="0"/>
                </a:rPr>
                <a:t>char</a:t>
              </a:r>
              <a:endParaRPr kumimoji="1" lang="zh-CN" altLang="en-US" sz="2400" dirty="0">
                <a:latin typeface="Times New Roman" pitchFamily="18" charset="0"/>
              </a:endParaRPr>
            </a:p>
          </p:txBody>
        </p:sp>
        <p:sp>
          <p:nvSpPr>
            <p:cNvPr id="59"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60"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 name="Text Box 60"/>
          <p:cNvSpPr txBox="1">
            <a:spLocks noChangeArrowheads="1"/>
          </p:cNvSpPr>
          <p:nvPr/>
        </p:nvSpPr>
        <p:spPr bwMode="auto">
          <a:xfrm>
            <a:off x="2836068" y="881062"/>
            <a:ext cx="63595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ea typeface="黑体" panose="02010609060101010101" pitchFamily="49" charset="-122"/>
              </a:rPr>
              <a:t> </a:t>
            </a:r>
            <a:r>
              <a:rPr lang="zh-CN" altLang="en-US" sz="2200" b="1" dirty="0">
                <a:solidFill>
                  <a:schemeClr val="accent2"/>
                </a:solidFill>
                <a:ea typeface="黑体" panose="02010609060101010101" pitchFamily="49" charset="-122"/>
              </a:rPr>
              <a:t>如：</a:t>
            </a:r>
            <a:r>
              <a:rPr lang="en-US" altLang="zh-CN" sz="2200" b="1" dirty="0" err="1">
                <a:solidFill>
                  <a:schemeClr val="accent2"/>
                </a:solidFill>
                <a:ea typeface="黑体" panose="02010609060101010101" pitchFamily="49" charset="-122"/>
              </a:rPr>
              <a:t>int</a:t>
            </a:r>
            <a:r>
              <a:rPr lang="en-US" altLang="zh-CN" sz="2200" b="1" dirty="0">
                <a:solidFill>
                  <a:schemeClr val="accent2"/>
                </a:solidFill>
                <a:ea typeface="黑体" panose="02010609060101010101" pitchFamily="49" charset="-122"/>
              </a:rPr>
              <a:t> </a:t>
            </a:r>
            <a:r>
              <a:rPr lang="en-US" altLang="zh-CN" sz="2200" b="1" dirty="0" err="1">
                <a:solidFill>
                  <a:schemeClr val="accent2"/>
                </a:solidFill>
                <a:ea typeface="黑体" panose="02010609060101010101" pitchFamily="49" charset="-122"/>
              </a:rPr>
              <a:t>i</a:t>
            </a:r>
            <a:r>
              <a:rPr lang="en-US" altLang="zh-CN" sz="2200" b="1" dirty="0">
                <a:solidFill>
                  <a:schemeClr val="accent2"/>
                </a:solidFill>
                <a:ea typeface="黑体" panose="02010609060101010101" pitchFamily="49" charset="-122"/>
              </a:rPr>
              <a:t>, short k, double x, char c, short j,……</a:t>
            </a:r>
            <a:r>
              <a:rPr lang="en-US" altLang="zh-CN" b="1" dirty="0">
                <a:solidFill>
                  <a:schemeClr val="accent2"/>
                </a:solidFill>
              </a:rPr>
              <a:t>  </a:t>
            </a:r>
            <a:endParaRPr lang="zh-CN" altLang="en-US" b="1" dirty="0">
              <a:solidFill>
                <a:schemeClr val="accent2"/>
              </a:solidFill>
            </a:endParaRPr>
          </a:p>
        </p:txBody>
      </p:sp>
      <p:sp>
        <p:nvSpPr>
          <p:cNvPr id="62" name="Text Box 61"/>
          <p:cNvSpPr txBox="1">
            <a:spLocks noChangeArrowheads="1"/>
          </p:cNvSpPr>
          <p:nvPr/>
        </p:nvSpPr>
        <p:spPr bwMode="auto">
          <a:xfrm>
            <a:off x="3090861" y="3426620"/>
            <a:ext cx="58499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&amp;x=8; &amp;c=16; &amp;j=18;……</a:t>
            </a:r>
            <a:endParaRPr lang="zh-CN" altLang="en-US" sz="2200" b="1" dirty="0">
              <a:solidFill>
                <a:schemeClr val="accent2"/>
              </a:solidFill>
            </a:endParaRPr>
          </a:p>
        </p:txBody>
      </p:sp>
      <p:sp>
        <p:nvSpPr>
          <p:cNvPr id="63" name="Text Box 62"/>
          <p:cNvSpPr txBox="1">
            <a:spLocks noChangeArrowheads="1"/>
          </p:cNvSpPr>
          <p:nvPr/>
        </p:nvSpPr>
        <p:spPr bwMode="auto">
          <a:xfrm>
            <a:off x="3255963" y="5980111"/>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sp>
        <p:nvSpPr>
          <p:cNvPr id="64" name="Text Box 63"/>
          <p:cNvSpPr txBox="1">
            <a:spLocks noChangeArrowheads="1"/>
          </p:cNvSpPr>
          <p:nvPr/>
        </p:nvSpPr>
        <p:spPr bwMode="auto">
          <a:xfrm>
            <a:off x="2335213" y="4896043"/>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200" b="1" dirty="0">
                <a:solidFill>
                  <a:srgbClr val="3333FF"/>
                </a:solidFill>
                <a:ea typeface="黑体" panose="02010609060101010101" pitchFamily="49" charset="-122"/>
              </a:rPr>
              <a:t>x</a:t>
            </a:r>
            <a:r>
              <a:rPr lang="zh-CN" altLang="en-US" sz="2200" b="1" dirty="0">
                <a:solidFill>
                  <a:srgbClr val="3333FF"/>
                </a:solidFill>
                <a:ea typeface="黑体" panose="02010609060101010101" pitchFamily="49" charset="-122"/>
              </a:rPr>
              <a:t>：</a:t>
            </a:r>
            <a:r>
              <a:rPr lang="en-US" altLang="zh-CN" sz="2200" b="1" dirty="0">
                <a:solidFill>
                  <a:srgbClr val="3333FF"/>
                </a:solidFill>
                <a:ea typeface="黑体" panose="02010609060101010101" pitchFamily="49" charset="-122"/>
              </a:rPr>
              <a:t>3</a:t>
            </a:r>
            <a:r>
              <a:rPr lang="zh-CN" altLang="en-US" sz="2200" b="1" dirty="0">
                <a:solidFill>
                  <a:srgbClr val="3333FF"/>
                </a:solidFill>
                <a:ea typeface="黑体" panose="02010609060101010101" pitchFamily="49" charset="-122"/>
              </a:rPr>
              <a:t>个周期</a:t>
            </a:r>
          </a:p>
          <a:p>
            <a:pPr>
              <a:spcBef>
                <a:spcPct val="20000"/>
              </a:spcBef>
            </a:pPr>
            <a:r>
              <a:rPr lang="en-US" altLang="zh-CN" sz="2200" b="1" dirty="0">
                <a:solidFill>
                  <a:srgbClr val="3333FF"/>
                </a:solidFill>
                <a:ea typeface="黑体" panose="02010609060101010101" pitchFamily="49" charset="-122"/>
              </a:rPr>
              <a:t>j</a:t>
            </a:r>
            <a:r>
              <a:rPr lang="zh-CN" altLang="en-US" sz="2200" b="1" dirty="0">
                <a:solidFill>
                  <a:srgbClr val="3333FF"/>
                </a:solidFill>
                <a:ea typeface="黑体" panose="02010609060101010101" pitchFamily="49" charset="-122"/>
              </a:rPr>
              <a:t>：</a:t>
            </a:r>
            <a:r>
              <a:rPr lang="en-US" altLang="zh-CN" sz="2200" b="1" dirty="0">
                <a:solidFill>
                  <a:srgbClr val="3333FF"/>
                </a:solidFill>
                <a:ea typeface="黑体" panose="02010609060101010101" pitchFamily="49" charset="-122"/>
              </a:rPr>
              <a:t>2</a:t>
            </a:r>
            <a:r>
              <a:rPr lang="zh-CN" altLang="en-US" sz="2200" b="1" dirty="0">
                <a:solidFill>
                  <a:srgbClr val="3333FF"/>
                </a:solidFill>
                <a:ea typeface="黑体" panose="02010609060101010101" pitchFamily="49" charset="-122"/>
              </a:rPr>
              <a:t>个周期</a:t>
            </a:r>
          </a:p>
        </p:txBody>
      </p:sp>
      <p:sp>
        <p:nvSpPr>
          <p:cNvPr id="65" name="Text Box 64"/>
          <p:cNvSpPr txBox="1">
            <a:spLocks noChangeArrowheads="1"/>
          </p:cNvSpPr>
          <p:nvPr/>
        </p:nvSpPr>
        <p:spPr bwMode="auto">
          <a:xfrm>
            <a:off x="2335213" y="2368550"/>
            <a:ext cx="1698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200" b="1">
                <a:solidFill>
                  <a:srgbClr val="3333FF"/>
                </a:solidFill>
                <a:ea typeface="黑体" panose="02010609060101010101" pitchFamily="49" charset="-122"/>
              </a:rPr>
              <a:t>x</a:t>
            </a:r>
            <a:r>
              <a:rPr lang="zh-CN" altLang="en-US" sz="2200" b="1">
                <a:solidFill>
                  <a:srgbClr val="3333FF"/>
                </a:solidFill>
                <a:ea typeface="黑体" panose="02010609060101010101" pitchFamily="49" charset="-122"/>
              </a:rPr>
              <a:t>：</a:t>
            </a:r>
            <a:r>
              <a:rPr lang="en-US" altLang="zh-CN" sz="2200" b="1">
                <a:solidFill>
                  <a:srgbClr val="3333FF"/>
                </a:solidFill>
                <a:ea typeface="黑体" panose="02010609060101010101" pitchFamily="49" charset="-122"/>
              </a:rPr>
              <a:t>2</a:t>
            </a:r>
            <a:r>
              <a:rPr lang="zh-CN" altLang="en-US" sz="2200" b="1">
                <a:solidFill>
                  <a:srgbClr val="3333FF"/>
                </a:solidFill>
                <a:ea typeface="黑体" panose="02010609060101010101" pitchFamily="49" charset="-122"/>
              </a:rPr>
              <a:t>个周期</a:t>
            </a:r>
          </a:p>
          <a:p>
            <a:pPr>
              <a:spcBef>
                <a:spcPct val="20000"/>
              </a:spcBef>
            </a:pPr>
            <a:r>
              <a:rPr lang="en-US" altLang="zh-CN" sz="2200" b="1">
                <a:solidFill>
                  <a:srgbClr val="3333FF"/>
                </a:solidFill>
                <a:ea typeface="黑体" panose="02010609060101010101" pitchFamily="49" charset="-122"/>
              </a:rPr>
              <a:t>j</a:t>
            </a:r>
            <a:r>
              <a:rPr lang="zh-CN" altLang="en-US" sz="2200" b="1">
                <a:solidFill>
                  <a:srgbClr val="3333FF"/>
                </a:solidFill>
                <a:ea typeface="黑体" panose="02010609060101010101" pitchFamily="49" charset="-122"/>
              </a:rPr>
              <a:t>：</a:t>
            </a:r>
            <a:r>
              <a:rPr lang="en-US" altLang="zh-CN" sz="2200" b="1">
                <a:solidFill>
                  <a:srgbClr val="3333FF"/>
                </a:solidFill>
                <a:ea typeface="黑体" panose="02010609060101010101" pitchFamily="49" charset="-122"/>
              </a:rPr>
              <a:t>1</a:t>
            </a:r>
            <a:r>
              <a:rPr lang="zh-CN" altLang="en-US" sz="2200" b="1">
                <a:solidFill>
                  <a:srgbClr val="3333FF"/>
                </a:solidFill>
                <a:ea typeface="黑体" panose="02010609060101010101" pitchFamily="49" charset="-122"/>
              </a:rPr>
              <a:t>个周期</a:t>
            </a:r>
          </a:p>
        </p:txBody>
      </p:sp>
      <p:sp>
        <p:nvSpPr>
          <p:cNvPr id="66" name="Text Box 65"/>
          <p:cNvSpPr txBox="1">
            <a:spLocks noChangeArrowheads="1"/>
          </p:cNvSpPr>
          <p:nvPr/>
        </p:nvSpPr>
        <p:spPr bwMode="auto">
          <a:xfrm>
            <a:off x="148477" y="4417710"/>
            <a:ext cx="2257424" cy="174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i="0" dirty="0">
                <a:solidFill>
                  <a:srgbClr val="CC0000"/>
                </a:solidFill>
                <a:ea typeface="黑体" panose="02010609060101010101" pitchFamily="49" charset="-122"/>
              </a:rPr>
              <a:t>虽节省了空间，但增加了访存次数！</a:t>
            </a:r>
          </a:p>
          <a:p>
            <a:pPr>
              <a:spcBef>
                <a:spcPct val="50000"/>
              </a:spcBef>
            </a:pPr>
            <a:r>
              <a:rPr lang="zh-CN" altLang="en-US" sz="2000" b="1" i="0" dirty="0">
                <a:solidFill>
                  <a:srgbClr val="CC0000"/>
                </a:solidFill>
                <a:ea typeface="黑体" panose="02010609060101010101" pitchFamily="49" charset="-122"/>
              </a:rPr>
              <a:t>需要权衡，目前来看，浪费一点存储空间没有关系！ </a:t>
            </a:r>
            <a:endParaRPr lang="en-US" altLang="zh-CN" sz="2000" b="1" i="0" dirty="0">
              <a:solidFill>
                <a:srgbClr val="CC0000"/>
              </a:solidFill>
              <a:ea typeface="黑体" panose="02010609060101010101" pitchFamily="49" charset="-122"/>
            </a:endParaRPr>
          </a:p>
        </p:txBody>
      </p:sp>
      <p:sp>
        <p:nvSpPr>
          <p:cNvPr id="67" name="Text Box 66"/>
          <p:cNvSpPr txBox="1">
            <a:spLocks noChangeArrowheads="1"/>
          </p:cNvSpPr>
          <p:nvPr/>
        </p:nvSpPr>
        <p:spPr bwMode="auto">
          <a:xfrm>
            <a:off x="180975" y="1016000"/>
            <a:ext cx="223078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lnSpc>
                <a:spcPct val="125000"/>
              </a:lnSpc>
              <a:spcBef>
                <a:spcPct val="50000"/>
              </a:spcBef>
            </a:pPr>
            <a:r>
              <a:rPr lang="zh-CN" altLang="en-US" sz="2000" b="1" i="0" dirty="0">
                <a:ea typeface="黑体" panose="02010609060101010101" pitchFamily="49" charset="-122"/>
              </a:rPr>
              <a:t>存储器按字节编址</a:t>
            </a:r>
          </a:p>
          <a:p>
            <a:pPr algn="l" eaLnBrk="0" hangingPunct="0">
              <a:lnSpc>
                <a:spcPct val="125000"/>
              </a:lnSpc>
              <a:spcBef>
                <a:spcPct val="50000"/>
              </a:spcBef>
            </a:pPr>
            <a:r>
              <a:rPr lang="zh-CN" altLang="en-US" sz="2000" b="1" i="0" dirty="0">
                <a:ea typeface="黑体" panose="02010609060101010101" pitchFamily="49" charset="-122"/>
              </a:rPr>
              <a:t>每次只能读写某个字地址开始的</a:t>
            </a:r>
            <a:r>
              <a:rPr lang="en-US" altLang="zh-CN" sz="2000" b="1" i="0" dirty="0">
                <a:ea typeface="黑体" panose="02010609060101010101" pitchFamily="49" charset="-122"/>
              </a:rPr>
              <a:t>4</a:t>
            </a:r>
            <a:r>
              <a:rPr lang="zh-CN" altLang="en-US" sz="2000" b="1" i="0" dirty="0">
                <a:ea typeface="黑体" panose="02010609060101010101" pitchFamily="49" charset="-122"/>
              </a:rPr>
              <a:t>个单元中连续的</a:t>
            </a:r>
            <a:r>
              <a:rPr lang="en-US" altLang="zh-CN" sz="2000" b="1" i="0" dirty="0">
                <a:ea typeface="黑体" panose="02010609060101010101" pitchFamily="49" charset="-122"/>
              </a:rPr>
              <a:t>1</a:t>
            </a:r>
            <a:r>
              <a:rPr lang="zh-CN" altLang="en-US" sz="2000" b="1" i="0" dirty="0">
                <a:ea typeface="黑体" panose="02010609060101010101" pitchFamily="49" charset="-122"/>
              </a:rPr>
              <a:t>个、</a:t>
            </a:r>
            <a:r>
              <a:rPr lang="en-US" altLang="zh-CN" sz="2000" b="1" i="0" dirty="0">
                <a:ea typeface="黑体" panose="02010609060101010101" pitchFamily="49" charset="-122"/>
              </a:rPr>
              <a:t>2</a:t>
            </a:r>
            <a:r>
              <a:rPr lang="zh-CN" altLang="en-US" sz="2000" b="1" i="0" dirty="0">
                <a:ea typeface="黑体" panose="02010609060101010101" pitchFamily="49" charset="-122"/>
              </a:rPr>
              <a:t>个、</a:t>
            </a:r>
            <a:r>
              <a:rPr lang="en-US" altLang="zh-CN" sz="2000" b="1" i="0" dirty="0">
                <a:ea typeface="黑体" panose="02010609060101010101" pitchFamily="49" charset="-122"/>
              </a:rPr>
              <a:t>3</a:t>
            </a:r>
            <a:r>
              <a:rPr lang="zh-CN" altLang="en-US" sz="2000" b="1" i="0" dirty="0">
                <a:ea typeface="黑体" panose="02010609060101010101" pitchFamily="49" charset="-122"/>
              </a:rPr>
              <a:t>个或</a:t>
            </a:r>
            <a:r>
              <a:rPr lang="en-US" altLang="zh-CN" sz="2000" b="1" i="0" dirty="0">
                <a:ea typeface="黑体" panose="02010609060101010101" pitchFamily="49" charset="-122"/>
              </a:rPr>
              <a:t>4</a:t>
            </a:r>
            <a:r>
              <a:rPr lang="zh-CN" altLang="en-US" sz="2000" b="1" i="0" dirty="0">
                <a:ea typeface="黑体" panose="02010609060101010101" pitchFamily="49" charset="-122"/>
              </a:rPr>
              <a:t>个字节</a:t>
            </a:r>
          </a:p>
        </p:txBody>
      </p:sp>
    </p:spTree>
    <p:extLst>
      <p:ext uri="{BB962C8B-B14F-4D97-AF65-F5344CB8AC3E}">
        <p14:creationId xmlns:p14="http://schemas.microsoft.com/office/powerpoint/2010/main" val="63526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blinds(horizontal)">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7">
                                            <p:txEl>
                                              <p:pRg st="1" end="1"/>
                                            </p:txEl>
                                          </p:spTgt>
                                        </p:tgtEl>
                                        <p:attrNameLst>
                                          <p:attrName>style.visibility</p:attrName>
                                        </p:attrNameLst>
                                      </p:cBhvr>
                                      <p:to>
                                        <p:strVal val="visible"/>
                                      </p:to>
                                    </p:set>
                                    <p:animEffect transition="in" filter="blinds(horizontal)">
                                      <p:cBhvr>
                                        <p:cTn id="23" dur="500"/>
                                        <p:tgtEl>
                                          <p:spTgt spid="6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5">
                                            <p:txEl>
                                              <p:pRg st="0" end="0"/>
                                            </p:txEl>
                                          </p:spTgt>
                                        </p:tgtEl>
                                        <p:attrNameLst>
                                          <p:attrName>style.visibility</p:attrName>
                                        </p:attrNameLst>
                                      </p:cBhvr>
                                      <p:to>
                                        <p:strVal val="visible"/>
                                      </p:to>
                                    </p:set>
                                    <p:animEffect transition="in" filter="blinds(horizontal)">
                                      <p:cBhvr>
                                        <p:cTn id="28" dur="500"/>
                                        <p:tgtEl>
                                          <p:spTgt spid="65">
                                            <p:txEl>
                                              <p:pRg st="0" end="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65">
                                            <p:txEl>
                                              <p:pRg st="1" end="1"/>
                                            </p:txEl>
                                          </p:spTgt>
                                        </p:tgtEl>
                                        <p:attrNameLst>
                                          <p:attrName>style.visibility</p:attrName>
                                        </p:attrNameLst>
                                      </p:cBhvr>
                                      <p:to>
                                        <p:strVal val="visible"/>
                                      </p:to>
                                    </p:set>
                                    <p:animEffect transition="in" filter="blinds(horizontal)">
                                      <p:cBhvr>
                                        <p:cTn id="31" dur="500"/>
                                        <p:tgtEl>
                                          <p:spTgt spid="65">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4">
                                            <p:txEl>
                                              <p:pRg st="0" end="0"/>
                                            </p:txEl>
                                          </p:spTgt>
                                        </p:tgtEl>
                                        <p:attrNameLst>
                                          <p:attrName>style.visibility</p:attrName>
                                        </p:attrNameLst>
                                      </p:cBhvr>
                                      <p:to>
                                        <p:strVal val="visible"/>
                                      </p:to>
                                    </p:set>
                                    <p:animEffect transition="in" filter="blinds(horizontal)">
                                      <p:cBhvr>
                                        <p:cTn id="36" dur="500"/>
                                        <p:tgtEl>
                                          <p:spTgt spid="64">
                                            <p:txEl>
                                              <p:pRg st="0" end="0"/>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blinds(horizontal)">
                                      <p:cBhvr>
                                        <p:cTn id="39" dur="500"/>
                                        <p:tgtEl>
                                          <p:spTgt spid="6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blinds(horizontal)">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build="allAtOnce"/>
      <p:bldP spid="66"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Alignment(</a:t>
            </a:r>
            <a:r>
              <a:rPr lang="zh-CN" altLang="en-US" dirty="0">
                <a:ea typeface="宋体" panose="02010600030101010101" pitchFamily="2" charset="-122"/>
              </a:rPr>
              <a:t>对齐</a:t>
            </a:r>
            <a:r>
              <a:rPr lang="en-US" altLang="zh-CN" dirty="0">
                <a:ea typeface="宋体" panose="02010600030101010101" pitchFamily="2" charset="-122"/>
              </a:rPr>
              <a:t>) </a:t>
            </a:r>
            <a:r>
              <a:rPr lang="zh-CN" altLang="en-US" dirty="0">
                <a:ea typeface="宋体" panose="02010600030101010101" pitchFamily="2" charset="-122"/>
              </a:rPr>
              <a:t>举例</a:t>
            </a:r>
            <a:endParaRPr lang="zh-CN" altLang="en-US" dirty="0"/>
          </a:p>
        </p:txBody>
      </p:sp>
      <p:sp>
        <p:nvSpPr>
          <p:cNvPr id="3" name="内容占位符 2"/>
          <p:cNvSpPr>
            <a:spLocks noGrp="1"/>
          </p:cNvSpPr>
          <p:nvPr>
            <p:ph idx="1"/>
          </p:nvPr>
        </p:nvSpPr>
        <p:spPr>
          <a:xfrm>
            <a:off x="457200" y="1275295"/>
            <a:ext cx="2736304" cy="2016224"/>
          </a:xfrm>
        </p:spPr>
        <p:txBody>
          <a:bodyPr/>
          <a:lstStyle/>
          <a:p>
            <a:pPr>
              <a:lnSpc>
                <a:spcPct val="100000"/>
              </a:lnSpc>
              <a:spcBef>
                <a:spcPct val="0"/>
              </a:spcBef>
              <a:buFontTx/>
              <a:buNone/>
            </a:pPr>
            <a:r>
              <a:rPr lang="en-US" altLang="zh-CN" dirty="0" err="1" smtClean="0">
                <a:solidFill>
                  <a:srgbClr val="0000FF"/>
                </a:solidFill>
              </a:rPr>
              <a:t>struct</a:t>
            </a:r>
            <a:r>
              <a:rPr lang="en-US" altLang="zh-CN" dirty="0" smtClean="0">
                <a:solidFill>
                  <a:srgbClr val="0000FF"/>
                </a:solidFill>
              </a:rPr>
              <a:t>  </a:t>
            </a:r>
            <a:r>
              <a:rPr lang="en-US" altLang="zh-CN" dirty="0">
                <a:solidFill>
                  <a:srgbClr val="0000FF"/>
                </a:solidFill>
              </a:rPr>
              <a:t>S1 {</a:t>
            </a:r>
          </a:p>
          <a:p>
            <a:pPr>
              <a:lnSpc>
                <a:spcPct val="100000"/>
              </a:lnSpc>
              <a:spcBef>
                <a:spcPct val="0"/>
              </a:spcBef>
              <a:buFontTx/>
              <a:buNone/>
            </a:pPr>
            <a:r>
              <a:rPr lang="en-US" altLang="zh-CN" dirty="0">
                <a:solidFill>
                  <a:srgbClr val="0000FF"/>
                </a:solidFill>
              </a:rPr>
              <a:t>		</a:t>
            </a:r>
            <a:r>
              <a:rPr lang="en-US" altLang="zh-CN" dirty="0" err="1">
                <a:solidFill>
                  <a:srgbClr val="0000FF"/>
                </a:solidFill>
              </a:rPr>
              <a:t>int</a:t>
            </a:r>
            <a:r>
              <a:rPr lang="en-US" altLang="zh-CN" dirty="0">
                <a:solidFill>
                  <a:srgbClr val="0000FF"/>
                </a:solidFill>
              </a:rPr>
              <a:t> 	</a:t>
            </a:r>
            <a:r>
              <a:rPr lang="en-US" altLang="zh-CN" dirty="0" err="1">
                <a:solidFill>
                  <a:srgbClr val="0000FF"/>
                </a:solidFill>
              </a:rPr>
              <a:t>i</a:t>
            </a:r>
            <a:r>
              <a:rPr lang="zh-CN" altLang="en-US" dirty="0">
                <a:solidFill>
                  <a:srgbClr val="0000FF"/>
                </a:solidFill>
              </a:rPr>
              <a:t>；</a:t>
            </a:r>
          </a:p>
          <a:p>
            <a:pPr>
              <a:lnSpc>
                <a:spcPct val="100000"/>
              </a:lnSpc>
              <a:spcBef>
                <a:spcPct val="0"/>
              </a:spcBef>
              <a:buFontTx/>
              <a:buNone/>
            </a:pPr>
            <a:r>
              <a:rPr lang="zh-CN" altLang="en-US" dirty="0">
                <a:solidFill>
                  <a:srgbClr val="0000FF"/>
                </a:solidFill>
              </a:rPr>
              <a:t>		</a:t>
            </a:r>
            <a:r>
              <a:rPr lang="en-US" altLang="zh-CN" dirty="0">
                <a:solidFill>
                  <a:srgbClr val="0000FF"/>
                </a:solidFill>
              </a:rPr>
              <a:t>char	c</a:t>
            </a:r>
            <a:r>
              <a:rPr lang="zh-CN" altLang="en-US" dirty="0">
                <a:solidFill>
                  <a:srgbClr val="0000FF"/>
                </a:solidFill>
              </a:rPr>
              <a:t>；</a:t>
            </a:r>
          </a:p>
          <a:p>
            <a:pPr>
              <a:lnSpc>
                <a:spcPct val="100000"/>
              </a:lnSpc>
              <a:spcBef>
                <a:spcPct val="0"/>
              </a:spcBef>
              <a:buFontTx/>
              <a:buNone/>
            </a:pPr>
            <a:r>
              <a:rPr lang="zh-CN" altLang="en-US" dirty="0">
                <a:solidFill>
                  <a:srgbClr val="0000FF"/>
                </a:solidFill>
              </a:rPr>
              <a:t>		</a:t>
            </a:r>
            <a:r>
              <a:rPr lang="en-US" altLang="zh-CN" dirty="0" err="1">
                <a:solidFill>
                  <a:srgbClr val="0000FF"/>
                </a:solidFill>
              </a:rPr>
              <a:t>int</a:t>
            </a:r>
            <a:r>
              <a:rPr lang="en-US" altLang="zh-CN" dirty="0">
                <a:solidFill>
                  <a:srgbClr val="0000FF"/>
                </a:solidFill>
              </a:rPr>
              <a:t>	j</a:t>
            </a:r>
            <a:r>
              <a:rPr lang="zh-CN" altLang="en-US" dirty="0">
                <a:solidFill>
                  <a:srgbClr val="0000FF"/>
                </a:solidFill>
              </a:rPr>
              <a:t>；</a:t>
            </a:r>
          </a:p>
          <a:p>
            <a:pPr>
              <a:lnSpc>
                <a:spcPct val="100000"/>
              </a:lnSpc>
              <a:spcBef>
                <a:spcPct val="0"/>
              </a:spcBef>
              <a:buFontTx/>
              <a:buNone/>
            </a:pPr>
            <a:r>
              <a:rPr lang="en-US" altLang="zh-CN" dirty="0">
                <a:solidFill>
                  <a:srgbClr val="0000FF"/>
                </a:solidFill>
              </a:rPr>
              <a:t>}</a:t>
            </a:r>
            <a:r>
              <a:rPr lang="zh-CN" altLang="en-US" dirty="0" smtClean="0">
                <a:solidFill>
                  <a:srgbClr val="0000FF"/>
                </a:solidFill>
              </a:rPr>
              <a:t>；</a:t>
            </a:r>
            <a:endParaRPr lang="en-US" altLang="zh-CN" dirty="0" smtClean="0">
              <a:solidFill>
                <a:srgbClr val="0000FF"/>
              </a:solidFill>
            </a:endParaRPr>
          </a:p>
          <a:p>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109</a:t>
            </a:fld>
            <a:r>
              <a:rPr lang="en-US" altLang="zh-CN" sz="1400" smtClean="0">
                <a:solidFill>
                  <a:srgbClr val="0D7157"/>
                </a:solidFill>
              </a:rPr>
              <a:t>- </a:t>
            </a:r>
            <a:endParaRPr lang="en-US" altLang="zh-CN" sz="1400" dirty="0">
              <a:solidFill>
                <a:srgbClr val="0D7157"/>
              </a:solidFill>
            </a:endParaRPr>
          </a:p>
        </p:txBody>
      </p:sp>
      <p:sp>
        <p:nvSpPr>
          <p:cNvPr id="5" name="内容占位符 2"/>
          <p:cNvSpPr txBox="1">
            <a:spLocks/>
          </p:cNvSpPr>
          <p:nvPr/>
        </p:nvSpPr>
        <p:spPr bwMode="auto">
          <a:xfrm>
            <a:off x="3563888" y="1197000"/>
            <a:ext cx="273630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nSpc>
                <a:spcPct val="100000"/>
              </a:lnSpc>
              <a:spcBef>
                <a:spcPct val="0"/>
              </a:spcBef>
              <a:buNone/>
            </a:pPr>
            <a:r>
              <a:rPr lang="en-US" altLang="zh-CN" i="0" dirty="0" err="1">
                <a:solidFill>
                  <a:srgbClr val="0000FF"/>
                </a:solidFill>
              </a:rPr>
              <a:t>struct</a:t>
            </a:r>
            <a:r>
              <a:rPr lang="en-US" altLang="zh-CN" i="0" dirty="0">
                <a:solidFill>
                  <a:srgbClr val="0000FF"/>
                </a:solidFill>
              </a:rPr>
              <a:t>  S2 {</a:t>
            </a:r>
          </a:p>
          <a:p>
            <a:pPr>
              <a:lnSpc>
                <a:spcPct val="100000"/>
              </a:lnSpc>
              <a:spcBef>
                <a:spcPct val="0"/>
              </a:spcBef>
              <a:buNone/>
            </a:pPr>
            <a:r>
              <a:rPr lang="en-US" altLang="zh-CN" i="0" dirty="0">
                <a:solidFill>
                  <a:srgbClr val="0000FF"/>
                </a:solidFill>
              </a:rPr>
              <a:t>		</a:t>
            </a:r>
            <a:r>
              <a:rPr lang="en-US" altLang="zh-CN" i="0" dirty="0" err="1">
                <a:solidFill>
                  <a:srgbClr val="0000FF"/>
                </a:solidFill>
              </a:rPr>
              <a:t>int</a:t>
            </a:r>
            <a:r>
              <a:rPr lang="en-US" altLang="zh-CN" i="0" dirty="0">
                <a:solidFill>
                  <a:srgbClr val="0000FF"/>
                </a:solidFill>
              </a:rPr>
              <a:t> 	</a:t>
            </a:r>
            <a:r>
              <a:rPr lang="en-US" altLang="zh-CN" i="0" dirty="0" err="1">
                <a:solidFill>
                  <a:srgbClr val="0000FF"/>
                </a:solidFill>
              </a:rPr>
              <a:t>i</a:t>
            </a:r>
            <a:r>
              <a:rPr lang="zh-CN" altLang="en-US" i="0" dirty="0">
                <a:solidFill>
                  <a:srgbClr val="0000FF"/>
                </a:solidFill>
              </a:rPr>
              <a:t>；</a:t>
            </a:r>
          </a:p>
          <a:p>
            <a:pPr>
              <a:lnSpc>
                <a:spcPct val="100000"/>
              </a:lnSpc>
              <a:spcBef>
                <a:spcPct val="0"/>
              </a:spcBef>
              <a:buNone/>
            </a:pPr>
            <a:r>
              <a:rPr lang="zh-CN" altLang="en-US" i="0" dirty="0">
                <a:solidFill>
                  <a:srgbClr val="0000FF"/>
                </a:solidFill>
              </a:rPr>
              <a:t>		</a:t>
            </a:r>
            <a:r>
              <a:rPr lang="en-US" altLang="zh-CN" i="0" dirty="0" err="1">
                <a:solidFill>
                  <a:srgbClr val="FF0000"/>
                </a:solidFill>
              </a:rPr>
              <a:t>int</a:t>
            </a:r>
            <a:r>
              <a:rPr lang="en-US" altLang="zh-CN" i="0" dirty="0">
                <a:solidFill>
                  <a:srgbClr val="FF0000"/>
                </a:solidFill>
              </a:rPr>
              <a:t>	j</a:t>
            </a:r>
            <a:r>
              <a:rPr lang="zh-CN" altLang="en-US" i="0" dirty="0">
                <a:solidFill>
                  <a:srgbClr val="FF0000"/>
                </a:solidFill>
              </a:rPr>
              <a:t>；</a:t>
            </a:r>
          </a:p>
          <a:p>
            <a:pPr>
              <a:lnSpc>
                <a:spcPct val="100000"/>
              </a:lnSpc>
              <a:spcBef>
                <a:spcPct val="0"/>
              </a:spcBef>
              <a:buNone/>
            </a:pPr>
            <a:r>
              <a:rPr lang="zh-CN" altLang="en-US" i="0" dirty="0">
                <a:solidFill>
                  <a:srgbClr val="FF0000"/>
                </a:solidFill>
              </a:rPr>
              <a:t>		</a:t>
            </a:r>
            <a:r>
              <a:rPr lang="en-US" altLang="zh-CN" i="0" dirty="0">
                <a:solidFill>
                  <a:srgbClr val="FF0000"/>
                </a:solidFill>
              </a:rPr>
              <a:t>char	c</a:t>
            </a:r>
            <a:r>
              <a:rPr lang="zh-CN" altLang="en-US" i="0" dirty="0">
                <a:solidFill>
                  <a:srgbClr val="FF0000"/>
                </a:solidFill>
              </a:rPr>
              <a:t>；</a:t>
            </a:r>
          </a:p>
          <a:p>
            <a:pPr>
              <a:lnSpc>
                <a:spcPct val="100000"/>
              </a:lnSpc>
              <a:spcBef>
                <a:spcPct val="0"/>
              </a:spcBef>
              <a:buNone/>
            </a:pPr>
            <a:r>
              <a:rPr lang="en-US" altLang="zh-CN" i="0" dirty="0">
                <a:solidFill>
                  <a:srgbClr val="0000FF"/>
                </a:solidFill>
              </a:rPr>
              <a:t>}</a:t>
            </a:r>
            <a:endParaRPr lang="en-US" altLang="en-US" i="0" dirty="0">
              <a:solidFill>
                <a:srgbClr val="0000FF"/>
              </a:solidFill>
            </a:endParaRPr>
          </a:p>
        </p:txBody>
      </p:sp>
      <p:sp>
        <p:nvSpPr>
          <p:cNvPr id="6" name="内容占位符 2"/>
          <p:cNvSpPr txBox="1">
            <a:spLocks/>
          </p:cNvSpPr>
          <p:nvPr/>
        </p:nvSpPr>
        <p:spPr bwMode="auto">
          <a:xfrm>
            <a:off x="539552" y="3180755"/>
            <a:ext cx="6696744" cy="19044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nSpc>
                <a:spcPct val="100000"/>
              </a:lnSpc>
              <a:spcBef>
                <a:spcPct val="0"/>
              </a:spcBef>
              <a:buFontTx/>
              <a:buNone/>
            </a:pPr>
            <a:endParaRPr lang="en-US" altLang="zh-CN" dirty="0"/>
          </a:p>
          <a:p>
            <a:r>
              <a:rPr lang="zh-CN" altLang="en-US" i="0" kern="0" dirty="0"/>
              <a:t>哪种对齐好？</a:t>
            </a:r>
            <a:endParaRPr lang="en-US" altLang="zh-CN" i="0" kern="0" dirty="0"/>
          </a:p>
          <a:p>
            <a:r>
              <a:rPr lang="zh-CN" altLang="en-US" i="0" kern="0" dirty="0" smtClean="0"/>
              <a:t>如定义结构数组  </a:t>
            </a:r>
            <a:r>
              <a:rPr lang="en-US" altLang="zh-CN" i="0" kern="0" dirty="0" err="1" smtClean="0"/>
              <a:t>struct</a:t>
            </a:r>
            <a:r>
              <a:rPr lang="en-US" altLang="zh-CN" i="0" kern="0" dirty="0" smtClean="0"/>
              <a:t> S2 d[4]</a:t>
            </a:r>
            <a:r>
              <a:rPr lang="zh-CN" altLang="en-US" i="0" kern="0" dirty="0" smtClean="0"/>
              <a:t>，如何对齐？</a:t>
            </a:r>
            <a:endParaRPr lang="zh-CN" altLang="en-US" i="0" kern="0" dirty="0"/>
          </a:p>
        </p:txBody>
      </p:sp>
    </p:spTree>
    <p:extLst>
      <p:ext uri="{BB962C8B-B14F-4D97-AF65-F5344CB8AC3E}">
        <p14:creationId xmlns:p14="http://schemas.microsoft.com/office/powerpoint/2010/main" val="242098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r>
              <a:rPr lang="zh-CN" altLang="en-US" dirty="0"/>
              <a:t>计算机内存储和处理汉字时使用的编码</a:t>
            </a:r>
            <a:endParaRPr lang="en-US" altLang="zh-CN" dirty="0"/>
          </a:p>
          <a:p>
            <a:pPr lvl="1"/>
            <a:r>
              <a:rPr lang="zh-CN" altLang="en-US" dirty="0">
                <a:solidFill>
                  <a:schemeClr val="tx1"/>
                </a:solidFill>
              </a:rPr>
              <a:t>与</a:t>
            </a:r>
            <a:r>
              <a:rPr lang="en-US" altLang="zh-CN" dirty="0">
                <a:solidFill>
                  <a:schemeClr val="tx1"/>
                </a:solidFill>
              </a:rPr>
              <a:t>ASCII</a:t>
            </a:r>
            <a:r>
              <a:rPr lang="zh-CN" altLang="en-US" dirty="0">
                <a:solidFill>
                  <a:schemeClr val="tx1"/>
                </a:solidFill>
              </a:rPr>
              <a:t>码严格区分</a:t>
            </a:r>
            <a:endParaRPr lang="en-US" altLang="zh-CN" dirty="0">
              <a:solidFill>
                <a:schemeClr val="tx1"/>
              </a:solidFill>
            </a:endParaRPr>
          </a:p>
          <a:p>
            <a:pPr lvl="1"/>
            <a:r>
              <a:rPr lang="zh-CN" altLang="en-US" dirty="0">
                <a:solidFill>
                  <a:schemeClr val="tx1"/>
                </a:solidFill>
              </a:rPr>
              <a:t>与区位码之间简单对应</a:t>
            </a:r>
          </a:p>
          <a:p>
            <a:r>
              <a:rPr lang="zh-CN" altLang="en-US" dirty="0"/>
              <a:t>汉字内码</a:t>
            </a:r>
            <a:r>
              <a:rPr lang="en-US" altLang="zh-CN" dirty="0"/>
              <a:t>=</a:t>
            </a:r>
            <a:r>
              <a:rPr lang="zh-CN" altLang="en-US" dirty="0"/>
              <a:t>区位码</a:t>
            </a:r>
            <a:r>
              <a:rPr lang="en-US" altLang="zh-CN" dirty="0"/>
              <a:t>+0xA0A0</a:t>
            </a:r>
          </a:p>
          <a:p>
            <a:pPr eaLnBrk="1" hangingPunct="1"/>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1059262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身份证的秘密</a:t>
            </a:r>
            <a:endParaRPr lang="zh-CN" altLang="en-US" dirty="0"/>
          </a:p>
        </p:txBody>
      </p:sp>
      <p:sp>
        <p:nvSpPr>
          <p:cNvPr id="3" name="内容占位符 2"/>
          <p:cNvSpPr>
            <a:spLocks noGrp="1"/>
          </p:cNvSpPr>
          <p:nvPr>
            <p:ph idx="1"/>
          </p:nvPr>
        </p:nvSpPr>
        <p:spPr/>
        <p:txBody>
          <a:bodyPr/>
          <a:lstStyle/>
          <a:p>
            <a:pPr eaLnBrk="1" hangingPunct="1"/>
            <a:r>
              <a:rPr lang="zh-CN" altLang="en-US" dirty="0"/>
              <a:t>身份证</a:t>
            </a:r>
            <a:endParaRPr lang="en-US" altLang="zh-CN" dirty="0"/>
          </a:p>
          <a:p>
            <a:pPr eaLnBrk="1" hangingPunct="1"/>
            <a:endParaRPr lang="en-US" altLang="zh-CN" dirty="0"/>
          </a:p>
          <a:p>
            <a:pPr eaLnBrk="1" hangingPunct="1"/>
            <a:endParaRPr lang="en-US" altLang="zh-CN" dirty="0" smtClean="0"/>
          </a:p>
          <a:p>
            <a:pPr eaLnBrk="1" hangingPunct="1"/>
            <a:endParaRPr lang="en-US" altLang="zh-CN" dirty="0"/>
          </a:p>
          <a:p>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en-US" altLang="zh-CN" dirty="0"/>
              <a:t>∑(A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110</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823662991"/>
              </p:ext>
            </p:extLst>
          </p:nvPr>
        </p:nvGraphicFramePr>
        <p:xfrm>
          <a:off x="1619672" y="1700808"/>
          <a:ext cx="6095998" cy="1112838"/>
        </p:xfrm>
        <a:graphic>
          <a:graphicData uri="http://schemas.openxmlformats.org/drawingml/2006/table">
            <a:tbl>
              <a:tblPr firstRow="1" bandRow="1">
                <a:tableStyleId>{5C22544A-7EE6-4342-B048-85BDC9FD1C3A}</a:tableStyleId>
              </a:tblPr>
              <a:tblGrid>
                <a:gridCol w="320842">
                  <a:extLst>
                    <a:ext uri="{9D8B030D-6E8A-4147-A177-3AD203B41FA5}">
                      <a16:colId xmlns:a16="http://schemas.microsoft.com/office/drawing/2014/main" val="20000"/>
                    </a:ext>
                  </a:extLst>
                </a:gridCol>
                <a:gridCol w="320842">
                  <a:extLst>
                    <a:ext uri="{9D8B030D-6E8A-4147-A177-3AD203B41FA5}">
                      <a16:colId xmlns:a16="http://schemas.microsoft.com/office/drawing/2014/main" val="20001"/>
                    </a:ext>
                  </a:extLst>
                </a:gridCol>
                <a:gridCol w="320842">
                  <a:extLst>
                    <a:ext uri="{9D8B030D-6E8A-4147-A177-3AD203B41FA5}">
                      <a16:colId xmlns:a16="http://schemas.microsoft.com/office/drawing/2014/main" val="20002"/>
                    </a:ext>
                  </a:extLst>
                </a:gridCol>
                <a:gridCol w="320842">
                  <a:extLst>
                    <a:ext uri="{9D8B030D-6E8A-4147-A177-3AD203B41FA5}">
                      <a16:colId xmlns:a16="http://schemas.microsoft.com/office/drawing/2014/main" val="20003"/>
                    </a:ext>
                  </a:extLst>
                </a:gridCol>
                <a:gridCol w="320842">
                  <a:extLst>
                    <a:ext uri="{9D8B030D-6E8A-4147-A177-3AD203B41FA5}">
                      <a16:colId xmlns:a16="http://schemas.microsoft.com/office/drawing/2014/main" val="20004"/>
                    </a:ext>
                  </a:extLst>
                </a:gridCol>
                <a:gridCol w="320842">
                  <a:extLst>
                    <a:ext uri="{9D8B030D-6E8A-4147-A177-3AD203B41FA5}">
                      <a16:colId xmlns:a16="http://schemas.microsoft.com/office/drawing/2014/main" val="20005"/>
                    </a:ext>
                  </a:extLst>
                </a:gridCol>
                <a:gridCol w="320842">
                  <a:extLst>
                    <a:ext uri="{9D8B030D-6E8A-4147-A177-3AD203B41FA5}">
                      <a16:colId xmlns:a16="http://schemas.microsoft.com/office/drawing/2014/main" val="20006"/>
                    </a:ext>
                  </a:extLst>
                </a:gridCol>
                <a:gridCol w="320842">
                  <a:extLst>
                    <a:ext uri="{9D8B030D-6E8A-4147-A177-3AD203B41FA5}">
                      <a16:colId xmlns:a16="http://schemas.microsoft.com/office/drawing/2014/main" val="20007"/>
                    </a:ext>
                  </a:extLst>
                </a:gridCol>
                <a:gridCol w="320842">
                  <a:extLst>
                    <a:ext uri="{9D8B030D-6E8A-4147-A177-3AD203B41FA5}">
                      <a16:colId xmlns:a16="http://schemas.microsoft.com/office/drawing/2014/main" val="20008"/>
                    </a:ext>
                  </a:extLst>
                </a:gridCol>
                <a:gridCol w="320842">
                  <a:extLst>
                    <a:ext uri="{9D8B030D-6E8A-4147-A177-3AD203B41FA5}">
                      <a16:colId xmlns:a16="http://schemas.microsoft.com/office/drawing/2014/main" val="20009"/>
                    </a:ext>
                  </a:extLst>
                </a:gridCol>
                <a:gridCol w="320842">
                  <a:extLst>
                    <a:ext uri="{9D8B030D-6E8A-4147-A177-3AD203B41FA5}">
                      <a16:colId xmlns:a16="http://schemas.microsoft.com/office/drawing/2014/main" val="20010"/>
                    </a:ext>
                  </a:extLst>
                </a:gridCol>
                <a:gridCol w="320842">
                  <a:extLst>
                    <a:ext uri="{9D8B030D-6E8A-4147-A177-3AD203B41FA5}">
                      <a16:colId xmlns:a16="http://schemas.microsoft.com/office/drawing/2014/main" val="20011"/>
                    </a:ext>
                  </a:extLst>
                </a:gridCol>
                <a:gridCol w="320842">
                  <a:extLst>
                    <a:ext uri="{9D8B030D-6E8A-4147-A177-3AD203B41FA5}">
                      <a16:colId xmlns:a16="http://schemas.microsoft.com/office/drawing/2014/main" val="20012"/>
                    </a:ext>
                  </a:extLst>
                </a:gridCol>
                <a:gridCol w="320842">
                  <a:extLst>
                    <a:ext uri="{9D8B030D-6E8A-4147-A177-3AD203B41FA5}">
                      <a16:colId xmlns:a16="http://schemas.microsoft.com/office/drawing/2014/main" val="20013"/>
                    </a:ext>
                  </a:extLst>
                </a:gridCol>
                <a:gridCol w="320842">
                  <a:extLst>
                    <a:ext uri="{9D8B030D-6E8A-4147-A177-3AD203B41FA5}">
                      <a16:colId xmlns:a16="http://schemas.microsoft.com/office/drawing/2014/main" val="20014"/>
                    </a:ext>
                  </a:extLst>
                </a:gridCol>
                <a:gridCol w="320842">
                  <a:extLst>
                    <a:ext uri="{9D8B030D-6E8A-4147-A177-3AD203B41FA5}">
                      <a16:colId xmlns:a16="http://schemas.microsoft.com/office/drawing/2014/main" val="20015"/>
                    </a:ext>
                  </a:extLst>
                </a:gridCol>
                <a:gridCol w="320842">
                  <a:extLst>
                    <a:ext uri="{9D8B030D-6E8A-4147-A177-3AD203B41FA5}">
                      <a16:colId xmlns:a16="http://schemas.microsoft.com/office/drawing/2014/main" val="20016"/>
                    </a:ext>
                  </a:extLst>
                </a:gridCol>
                <a:gridCol w="320842">
                  <a:extLst>
                    <a:ext uri="{9D8B030D-6E8A-4147-A177-3AD203B41FA5}">
                      <a16:colId xmlns:a16="http://schemas.microsoft.com/office/drawing/2014/main" val="20017"/>
                    </a:ext>
                  </a:extLst>
                </a:gridCol>
                <a:gridCol w="320842">
                  <a:extLst>
                    <a:ext uri="{9D8B030D-6E8A-4147-A177-3AD203B41FA5}">
                      <a16:colId xmlns:a16="http://schemas.microsoft.com/office/drawing/2014/main" val="20018"/>
                    </a:ext>
                  </a:extLst>
                </a:gridCol>
              </a:tblGrid>
              <a:tr h="370946">
                <a:tc>
                  <a:txBody>
                    <a:bodyPr/>
                    <a:lstStyle/>
                    <a:p>
                      <a:r>
                        <a:rPr lang="en-US" altLang="zh-CN" sz="1800" dirty="0" smtClean="0"/>
                        <a:t>#</a:t>
                      </a:r>
                      <a:endParaRPr lang="zh-CN" altLang="en-US" sz="1800" dirty="0"/>
                    </a:p>
                  </a:txBody>
                  <a:tcPr marT="45733" marB="4573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行政区划</a:t>
                      </a:r>
                      <a:r>
                        <a:rPr lang="zh-CN" altLang="en-US" sz="1800" baseline="0" dirty="0" smtClean="0"/>
                        <a:t>编码</a:t>
                      </a:r>
                    </a:p>
                  </a:txBody>
                  <a:tcPr marT="45733" marB="45733">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出生年月日</a:t>
                      </a:r>
                    </a:p>
                  </a:txBody>
                  <a:tcPr marT="45733" marB="45733">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顺序码</a:t>
                      </a:r>
                    </a:p>
                  </a:txBody>
                  <a:tcPr marT="45733" marB="45733">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a:t>
                      </a:r>
                    </a:p>
                  </a:txBody>
                  <a:tcPr marT="45733" marB="45733">
                    <a:solidFill>
                      <a:srgbClr val="FFC000"/>
                    </a:solidFill>
                  </a:tcPr>
                </a:tc>
                <a:extLst>
                  <a:ext uri="{0D108BD9-81ED-4DB2-BD59-A6C34878D82A}">
                    <a16:rowId xmlns:a16="http://schemas.microsoft.com/office/drawing/2014/main" val="10000"/>
                  </a:ext>
                </a:extLst>
              </a:tr>
              <a:tr h="370946">
                <a:tc>
                  <a:txBody>
                    <a:bodyPr/>
                    <a:lstStyle/>
                    <a:p>
                      <a:r>
                        <a:rPr lang="en-US" altLang="zh-CN" sz="1800" dirty="0" smtClean="0"/>
                        <a:t>A</a:t>
                      </a:r>
                      <a:endParaRPr lang="zh-CN" altLang="en-US" sz="1800" dirty="0"/>
                    </a:p>
                  </a:txBody>
                  <a:tcPr marT="45733" marB="45733" anchor="ctr" anchorCtr="1"/>
                </a:tc>
                <a:tc>
                  <a:txBody>
                    <a:bodyPr/>
                    <a:lstStyle/>
                    <a:p>
                      <a:r>
                        <a:rPr lang="en-US" altLang="zh-CN" sz="1800" u="none" dirty="0" smtClean="0">
                          <a:solidFill>
                            <a:srgbClr val="FF0000"/>
                          </a:solidFill>
                        </a:rPr>
                        <a:t>2</a:t>
                      </a:r>
                      <a:endParaRPr lang="zh-CN" altLang="en-US" sz="1800" u="none" dirty="0">
                        <a:solidFill>
                          <a:srgbClr val="FF0000"/>
                        </a:solidFill>
                      </a:endParaRPr>
                    </a:p>
                  </a:txBody>
                  <a:tcPr marT="45733" marB="45733" anchor="ctr" anchorCtr="1">
                    <a:solidFill>
                      <a:srgbClr val="92D050"/>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T="45733" marB="45733" anchor="ctr" anchorCtr="1">
                    <a:solidFill>
                      <a:srgbClr val="92D050"/>
                    </a:solidFill>
                  </a:tcPr>
                </a:tc>
                <a:tc>
                  <a:txBody>
                    <a:bodyPr/>
                    <a:lstStyle/>
                    <a:p>
                      <a:r>
                        <a:rPr lang="en-US" altLang="zh-CN" sz="1800" dirty="0" smtClean="0">
                          <a:solidFill>
                            <a:srgbClr val="FF0000"/>
                          </a:solidFill>
                        </a:rPr>
                        <a:t>0</a:t>
                      </a:r>
                      <a:endParaRPr lang="zh-CN" altLang="en-US" sz="1800" dirty="0">
                        <a:solidFill>
                          <a:srgbClr val="FF0000"/>
                        </a:solidFill>
                      </a:endParaRPr>
                    </a:p>
                  </a:txBody>
                  <a:tcPr marT="45733" marB="45733" anchor="ctr" anchorCtr="1">
                    <a:solidFill>
                      <a:srgbClr val="92D050"/>
                    </a:solidFill>
                  </a:tcPr>
                </a:tc>
                <a:tc>
                  <a:txBody>
                    <a:bodyPr/>
                    <a:lstStyle/>
                    <a:p>
                      <a:r>
                        <a:rPr lang="en-US" altLang="zh-CN" sz="1800" dirty="0" smtClean="0">
                          <a:solidFill>
                            <a:srgbClr val="FF0000"/>
                          </a:solidFill>
                        </a:rPr>
                        <a:t>3</a:t>
                      </a:r>
                      <a:endParaRPr lang="zh-CN" altLang="en-US" sz="1800" dirty="0">
                        <a:solidFill>
                          <a:srgbClr val="FF0000"/>
                        </a:solidFill>
                      </a:endParaRPr>
                    </a:p>
                  </a:txBody>
                  <a:tcPr marT="45733" marB="45733" anchor="ctr" anchorCtr="1">
                    <a:solidFill>
                      <a:srgbClr val="92D050"/>
                    </a:solidFill>
                  </a:tcPr>
                </a:tc>
                <a:tc>
                  <a:txBody>
                    <a:bodyPr/>
                    <a:lstStyle/>
                    <a:p>
                      <a:r>
                        <a:rPr lang="en-US" altLang="zh-CN" sz="1800" dirty="0" smtClean="0">
                          <a:solidFill>
                            <a:srgbClr val="FF0000"/>
                          </a:solidFill>
                        </a:rPr>
                        <a:t>0</a:t>
                      </a:r>
                      <a:endParaRPr lang="zh-CN" altLang="en-US" sz="1800" dirty="0">
                        <a:solidFill>
                          <a:srgbClr val="FF0000"/>
                        </a:solidFill>
                      </a:endParaRPr>
                    </a:p>
                  </a:txBody>
                  <a:tcPr marT="45733" marB="45733" anchor="ctr" anchorCtr="1">
                    <a:solidFill>
                      <a:srgbClr val="92D050"/>
                    </a:solidFill>
                  </a:tcPr>
                </a:tc>
                <a:tc>
                  <a:txBody>
                    <a:bodyPr/>
                    <a:lstStyle/>
                    <a:p>
                      <a:r>
                        <a:rPr lang="en-US" altLang="zh-CN" sz="1800" dirty="0" smtClean="0">
                          <a:solidFill>
                            <a:srgbClr val="FF0000"/>
                          </a:solidFill>
                        </a:rPr>
                        <a:t>2</a:t>
                      </a:r>
                      <a:endParaRPr lang="zh-CN" altLang="en-US" sz="1800" dirty="0">
                        <a:solidFill>
                          <a:srgbClr val="FF0000"/>
                        </a:solidFill>
                      </a:endParaRPr>
                    </a:p>
                  </a:txBody>
                  <a:tcPr marT="45733" marB="45733" anchor="ctr" anchorCtr="1">
                    <a:solidFill>
                      <a:srgbClr val="92D050"/>
                    </a:solidFill>
                  </a:tcPr>
                </a:tc>
                <a:tc>
                  <a:txBody>
                    <a:bodyPr/>
                    <a:lstStyle/>
                    <a:p>
                      <a:r>
                        <a:rPr lang="en-US" altLang="zh-CN" sz="1800" dirty="0" smtClean="0"/>
                        <a:t>1</a:t>
                      </a:r>
                      <a:endParaRPr lang="zh-CN" altLang="en-US" sz="1800" dirty="0"/>
                    </a:p>
                  </a:txBody>
                  <a:tcPr marT="45733" marB="45733" anchor="ctr" anchorCtr="1">
                    <a:solidFill>
                      <a:srgbClr val="00B050"/>
                    </a:solidFill>
                  </a:tcPr>
                </a:tc>
                <a:tc>
                  <a:txBody>
                    <a:bodyPr/>
                    <a:lstStyle/>
                    <a:p>
                      <a:r>
                        <a:rPr lang="en-US" altLang="zh-CN" sz="1800" dirty="0" smtClean="0"/>
                        <a:t>9</a:t>
                      </a:r>
                      <a:endParaRPr lang="zh-CN" altLang="en-US" sz="1800" dirty="0"/>
                    </a:p>
                  </a:txBody>
                  <a:tcPr marT="45733" marB="45733" anchor="ctr" anchorCtr="1">
                    <a:solidFill>
                      <a:srgbClr val="00B050"/>
                    </a:solidFill>
                  </a:tcPr>
                </a:tc>
                <a:tc>
                  <a:txBody>
                    <a:bodyPr/>
                    <a:lstStyle/>
                    <a:p>
                      <a:r>
                        <a:rPr lang="en-US" altLang="zh-CN" sz="1800" dirty="0" smtClean="0"/>
                        <a:t>7</a:t>
                      </a:r>
                      <a:endParaRPr lang="zh-CN" altLang="en-US" sz="1800" dirty="0"/>
                    </a:p>
                  </a:txBody>
                  <a:tcPr marT="45733" marB="45733" anchor="ctr" anchorCtr="1">
                    <a:solidFill>
                      <a:srgbClr val="00B050"/>
                    </a:solidFill>
                  </a:tcPr>
                </a:tc>
                <a:tc>
                  <a:txBody>
                    <a:bodyPr/>
                    <a:lstStyle/>
                    <a:p>
                      <a:r>
                        <a:rPr lang="en-US" altLang="zh-CN" sz="1800" dirty="0" smtClean="0"/>
                        <a:t>2</a:t>
                      </a:r>
                      <a:endParaRPr lang="zh-CN" altLang="en-US" sz="1800" dirty="0"/>
                    </a:p>
                  </a:txBody>
                  <a:tcPr marT="45733" marB="45733" anchor="ctr" anchorCtr="1">
                    <a:solidFill>
                      <a:srgbClr val="00B050"/>
                    </a:solidFill>
                  </a:tcPr>
                </a:tc>
                <a:tc>
                  <a:txBody>
                    <a:bodyPr/>
                    <a:lstStyle/>
                    <a:p>
                      <a:r>
                        <a:rPr lang="en-US" altLang="zh-CN" sz="1800" dirty="0" smtClean="0"/>
                        <a:t>0</a:t>
                      </a:r>
                      <a:endParaRPr lang="zh-CN" altLang="en-US" sz="1800" dirty="0"/>
                    </a:p>
                  </a:txBody>
                  <a:tcPr marT="45733" marB="45733" anchor="ctr" anchorCtr="1">
                    <a:solidFill>
                      <a:srgbClr val="00B050"/>
                    </a:solidFill>
                  </a:tcPr>
                </a:tc>
                <a:tc>
                  <a:txBody>
                    <a:bodyPr/>
                    <a:lstStyle/>
                    <a:p>
                      <a:r>
                        <a:rPr lang="en-US" altLang="zh-CN" sz="1800" dirty="0" smtClean="0"/>
                        <a:t>3</a:t>
                      </a:r>
                      <a:endParaRPr lang="zh-CN" altLang="en-US" sz="1800" dirty="0"/>
                    </a:p>
                  </a:txBody>
                  <a:tcPr marT="45733" marB="45733" anchor="ctr" anchorCtr="1">
                    <a:solidFill>
                      <a:srgbClr val="00B050"/>
                    </a:solidFill>
                  </a:tcPr>
                </a:tc>
                <a:tc>
                  <a:txBody>
                    <a:bodyPr/>
                    <a:lstStyle/>
                    <a:p>
                      <a:r>
                        <a:rPr lang="en-US" altLang="zh-CN" sz="1800" dirty="0" smtClean="0"/>
                        <a:t>0</a:t>
                      </a:r>
                      <a:endParaRPr lang="zh-CN" altLang="en-US" sz="1800" dirty="0"/>
                    </a:p>
                  </a:txBody>
                  <a:tcPr marT="45733" marB="45733" anchor="ctr" anchorCtr="1">
                    <a:solidFill>
                      <a:srgbClr val="00B050"/>
                    </a:solidFill>
                  </a:tcPr>
                </a:tc>
                <a:tc>
                  <a:txBody>
                    <a:bodyPr/>
                    <a:lstStyle/>
                    <a:p>
                      <a:r>
                        <a:rPr lang="en-US" altLang="zh-CN" sz="1800" dirty="0" smtClean="0"/>
                        <a:t>4</a:t>
                      </a:r>
                      <a:endParaRPr lang="zh-CN" altLang="en-US" sz="1800" dirty="0"/>
                    </a:p>
                  </a:txBody>
                  <a:tcPr marT="45733" marB="45733" anchor="ctr" anchorCtr="1">
                    <a:solidFill>
                      <a:srgbClr val="00B050"/>
                    </a:solidFill>
                  </a:tcPr>
                </a:tc>
                <a:tc>
                  <a:txBody>
                    <a:bodyPr/>
                    <a:lstStyle/>
                    <a:p>
                      <a:r>
                        <a:rPr lang="en-US" altLang="zh-CN" sz="1800" dirty="0" smtClean="0"/>
                        <a:t>2</a:t>
                      </a:r>
                      <a:endParaRPr lang="zh-CN" altLang="en-US" sz="1800" dirty="0"/>
                    </a:p>
                  </a:txBody>
                  <a:tcPr marT="45733" marB="45733" anchor="ctr" anchorCtr="1">
                    <a:solidFill>
                      <a:srgbClr val="00B0F0"/>
                    </a:solidFill>
                  </a:tcPr>
                </a:tc>
                <a:tc>
                  <a:txBody>
                    <a:bodyPr/>
                    <a:lstStyle/>
                    <a:p>
                      <a:r>
                        <a:rPr lang="en-US" altLang="zh-CN" sz="1800" dirty="0" smtClean="0"/>
                        <a:t>7</a:t>
                      </a:r>
                      <a:endParaRPr lang="zh-CN" altLang="en-US" sz="1800" dirty="0"/>
                    </a:p>
                  </a:txBody>
                  <a:tcPr marT="45733" marB="45733" anchor="ctr" anchorCtr="1">
                    <a:solidFill>
                      <a:srgbClr val="00B0F0"/>
                    </a:solidFill>
                  </a:tcPr>
                </a:tc>
                <a:tc>
                  <a:txBody>
                    <a:bodyPr/>
                    <a:lstStyle/>
                    <a:p>
                      <a:r>
                        <a:rPr lang="en-US" altLang="zh-CN" sz="1800" dirty="0" smtClean="0"/>
                        <a:t>2</a:t>
                      </a:r>
                      <a:endParaRPr lang="zh-CN" altLang="en-US" sz="1800" dirty="0"/>
                    </a:p>
                  </a:txBody>
                  <a:tcPr marT="45733" marB="45733" anchor="ctr" anchorCtr="1">
                    <a:solidFill>
                      <a:srgbClr val="00B0F0"/>
                    </a:solidFill>
                  </a:tcPr>
                </a:tc>
                <a:tc>
                  <a:txBody>
                    <a:bodyPr/>
                    <a:lstStyle/>
                    <a:p>
                      <a:r>
                        <a:rPr lang="en-US" altLang="zh-CN" sz="1800" dirty="0" smtClean="0"/>
                        <a:t>x</a:t>
                      </a:r>
                      <a:endParaRPr lang="zh-CN" altLang="en-US" sz="1800" dirty="0"/>
                    </a:p>
                  </a:txBody>
                  <a:tcPr marT="45733" marB="45733" anchor="ctr" anchorCtr="1">
                    <a:solidFill>
                      <a:srgbClr val="FFC000"/>
                    </a:solidFill>
                  </a:tcPr>
                </a:tc>
                <a:extLst>
                  <a:ext uri="{0D108BD9-81ED-4DB2-BD59-A6C34878D82A}">
                    <a16:rowId xmlns:a16="http://schemas.microsoft.com/office/drawing/2014/main" val="10001"/>
                  </a:ext>
                </a:extLst>
              </a:tr>
              <a:tr h="370946">
                <a:tc>
                  <a:txBody>
                    <a:bodyPr/>
                    <a:lstStyle/>
                    <a:p>
                      <a:r>
                        <a:rPr lang="en-US" altLang="zh-CN" sz="1800" dirty="0" smtClean="0"/>
                        <a:t>W</a:t>
                      </a:r>
                      <a:endParaRPr lang="zh-CN" altLang="en-US" sz="1800" dirty="0"/>
                    </a:p>
                  </a:txBody>
                  <a:tcPr marT="45733" marB="45733" anchor="ctr" anchorCtr="1"/>
                </a:tc>
                <a:tc>
                  <a:txBody>
                    <a:bodyPr/>
                    <a:lstStyle/>
                    <a:p>
                      <a:pPr algn="ctr"/>
                      <a:r>
                        <a:rPr lang="en-US" altLang="zh-CN" sz="800" i="1" dirty="0" smtClean="0">
                          <a:solidFill>
                            <a:schemeClr val="tx1">
                              <a:lumMod val="65000"/>
                              <a:lumOff val="35000"/>
                            </a:schemeClr>
                          </a:solidFill>
                        </a:rPr>
                        <a:t>7</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9</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10</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5</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8</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4</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2</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1</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6</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3</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7</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9</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10</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5</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8</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4</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2</a:t>
                      </a:r>
                      <a:endParaRPr lang="zh-CN" altLang="en-US" sz="800" i="1" dirty="0">
                        <a:solidFill>
                          <a:schemeClr val="tx1">
                            <a:lumMod val="65000"/>
                            <a:lumOff val="35000"/>
                          </a:schemeClr>
                        </a:solidFill>
                      </a:endParaRPr>
                    </a:p>
                  </a:txBody>
                  <a:tcPr marT="45733" marB="45733" anchor="ctr" anchorCtr="1"/>
                </a:tc>
                <a:tc>
                  <a:txBody>
                    <a:bodyPr/>
                    <a:lstStyle/>
                    <a:p>
                      <a:pPr algn="ctr"/>
                      <a:r>
                        <a:rPr lang="en-US" altLang="zh-CN" sz="800" i="1" dirty="0" smtClean="0">
                          <a:solidFill>
                            <a:schemeClr val="tx1">
                              <a:lumMod val="65000"/>
                              <a:lumOff val="35000"/>
                            </a:schemeClr>
                          </a:solidFill>
                        </a:rPr>
                        <a:t>1</a:t>
                      </a:r>
                      <a:endParaRPr lang="zh-CN" altLang="en-US" sz="800" i="1" dirty="0">
                        <a:solidFill>
                          <a:schemeClr val="tx1">
                            <a:lumMod val="65000"/>
                            <a:lumOff val="35000"/>
                          </a:schemeClr>
                        </a:solidFill>
                      </a:endParaRPr>
                    </a:p>
                  </a:txBody>
                  <a:tcPr marT="45733" marB="45733" anchor="ctr" anchorCtr="1"/>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extLst/>
          </p:nvPr>
        </p:nvGraphicFramePr>
        <p:xfrm>
          <a:off x="1259632" y="4437112"/>
          <a:ext cx="6553200" cy="741364"/>
        </p:xfrm>
        <a:graphic>
          <a:graphicData uri="http://schemas.openxmlformats.org/drawingml/2006/table">
            <a:tbl>
              <a:tblPr firstRow="1" bandRow="1">
                <a:tableStyleId>{5C22544A-7EE6-4342-B048-85BDC9FD1C3A}</a:tableStyleId>
              </a:tblPr>
              <a:tblGrid>
                <a:gridCol w="546100">
                  <a:extLst>
                    <a:ext uri="{9D8B030D-6E8A-4147-A177-3AD203B41FA5}">
                      <a16:colId xmlns:a16="http://schemas.microsoft.com/office/drawing/2014/main" val="20000"/>
                    </a:ext>
                  </a:extLst>
                </a:gridCol>
                <a:gridCol w="546100">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546100">
                  <a:extLst>
                    <a:ext uri="{9D8B030D-6E8A-4147-A177-3AD203B41FA5}">
                      <a16:colId xmlns:a16="http://schemas.microsoft.com/office/drawing/2014/main" val="20003"/>
                    </a:ext>
                  </a:extLst>
                </a:gridCol>
                <a:gridCol w="546100">
                  <a:extLst>
                    <a:ext uri="{9D8B030D-6E8A-4147-A177-3AD203B41FA5}">
                      <a16:colId xmlns:a16="http://schemas.microsoft.com/office/drawing/2014/main" val="20004"/>
                    </a:ext>
                  </a:extLst>
                </a:gridCol>
                <a:gridCol w="546100">
                  <a:extLst>
                    <a:ext uri="{9D8B030D-6E8A-4147-A177-3AD203B41FA5}">
                      <a16:colId xmlns:a16="http://schemas.microsoft.com/office/drawing/2014/main" val="20005"/>
                    </a:ext>
                  </a:extLst>
                </a:gridCol>
                <a:gridCol w="546100">
                  <a:extLst>
                    <a:ext uri="{9D8B030D-6E8A-4147-A177-3AD203B41FA5}">
                      <a16:colId xmlns:a16="http://schemas.microsoft.com/office/drawing/2014/main" val="20006"/>
                    </a:ext>
                  </a:extLst>
                </a:gridCol>
                <a:gridCol w="546100">
                  <a:extLst>
                    <a:ext uri="{9D8B030D-6E8A-4147-A177-3AD203B41FA5}">
                      <a16:colId xmlns:a16="http://schemas.microsoft.com/office/drawing/2014/main" val="20007"/>
                    </a:ext>
                  </a:extLst>
                </a:gridCol>
                <a:gridCol w="546100">
                  <a:extLst>
                    <a:ext uri="{9D8B030D-6E8A-4147-A177-3AD203B41FA5}">
                      <a16:colId xmlns:a16="http://schemas.microsoft.com/office/drawing/2014/main" val="20008"/>
                    </a:ext>
                  </a:extLst>
                </a:gridCol>
                <a:gridCol w="546100">
                  <a:extLst>
                    <a:ext uri="{9D8B030D-6E8A-4147-A177-3AD203B41FA5}">
                      <a16:colId xmlns:a16="http://schemas.microsoft.com/office/drawing/2014/main" val="20009"/>
                    </a:ext>
                  </a:extLst>
                </a:gridCol>
                <a:gridCol w="546100">
                  <a:extLst>
                    <a:ext uri="{9D8B030D-6E8A-4147-A177-3AD203B41FA5}">
                      <a16:colId xmlns:a16="http://schemas.microsoft.com/office/drawing/2014/main" val="20010"/>
                    </a:ext>
                  </a:extLst>
                </a:gridCol>
                <a:gridCol w="546100">
                  <a:extLst>
                    <a:ext uri="{9D8B030D-6E8A-4147-A177-3AD203B41FA5}">
                      <a16:colId xmlns:a16="http://schemas.microsoft.com/office/drawing/2014/main" val="20011"/>
                    </a:ext>
                  </a:extLst>
                </a:gridCol>
              </a:tblGrid>
              <a:tr h="370682">
                <a:tc>
                  <a:txBody>
                    <a:bodyPr/>
                    <a:lstStyle/>
                    <a:p>
                      <a:pPr algn="ctr"/>
                      <a:r>
                        <a:rPr lang="zh-CN" altLang="en-US" sz="1200" dirty="0" smtClean="0"/>
                        <a:t>余数</a:t>
                      </a:r>
                      <a:endParaRPr lang="zh-CN" altLang="en-US" sz="1200" dirty="0"/>
                    </a:p>
                  </a:txBody>
                  <a:tcPr marL="91442" marR="91442" marT="45700" marB="45700" anchor="ctr" anchorCtr="1"/>
                </a:tc>
                <a:tc>
                  <a:txBody>
                    <a:bodyPr/>
                    <a:lstStyle/>
                    <a:p>
                      <a:pPr algn="ctr"/>
                      <a:r>
                        <a:rPr lang="en-US" altLang="zh-CN" sz="1400" dirty="0" smtClean="0"/>
                        <a:t>0</a:t>
                      </a:r>
                      <a:endParaRPr lang="zh-CN" altLang="en-US" sz="1400" dirty="0"/>
                    </a:p>
                  </a:txBody>
                  <a:tcPr marL="91442" marR="91442" marT="45700" marB="45700" anchor="ctr" anchorCtr="1"/>
                </a:tc>
                <a:tc>
                  <a:txBody>
                    <a:bodyPr/>
                    <a:lstStyle/>
                    <a:p>
                      <a:pPr algn="ctr"/>
                      <a:r>
                        <a:rPr lang="en-US" altLang="zh-CN" sz="1400" dirty="0" smtClean="0"/>
                        <a:t>1</a:t>
                      </a:r>
                      <a:endParaRPr lang="zh-CN" altLang="en-US" sz="1400" dirty="0"/>
                    </a:p>
                  </a:txBody>
                  <a:tcPr marL="91442" marR="91442" marT="45700" marB="45700" anchor="ctr" anchorCtr="1"/>
                </a:tc>
                <a:tc>
                  <a:txBody>
                    <a:bodyPr/>
                    <a:lstStyle/>
                    <a:p>
                      <a:pPr algn="ctr"/>
                      <a:r>
                        <a:rPr lang="en-US" altLang="zh-CN" sz="1400" dirty="0" smtClean="0"/>
                        <a:t>2</a:t>
                      </a:r>
                      <a:endParaRPr lang="zh-CN" altLang="en-US" sz="1400" dirty="0"/>
                    </a:p>
                  </a:txBody>
                  <a:tcPr marL="91442" marR="91442" marT="45700" marB="45700" anchor="ctr" anchorCtr="1"/>
                </a:tc>
                <a:tc>
                  <a:txBody>
                    <a:bodyPr/>
                    <a:lstStyle/>
                    <a:p>
                      <a:pPr algn="ctr"/>
                      <a:r>
                        <a:rPr lang="en-US" altLang="zh-CN" sz="1400" dirty="0" smtClean="0"/>
                        <a:t>3</a:t>
                      </a:r>
                      <a:endParaRPr lang="zh-CN" altLang="en-US" sz="1400" dirty="0"/>
                    </a:p>
                  </a:txBody>
                  <a:tcPr marL="91442" marR="91442" marT="45700" marB="45700" anchor="ctr" anchorCtr="1"/>
                </a:tc>
                <a:tc>
                  <a:txBody>
                    <a:bodyPr/>
                    <a:lstStyle/>
                    <a:p>
                      <a:pPr algn="ctr"/>
                      <a:r>
                        <a:rPr lang="en-US" altLang="zh-CN" sz="1400" dirty="0" smtClean="0"/>
                        <a:t>4</a:t>
                      </a:r>
                      <a:endParaRPr lang="zh-CN" altLang="en-US" sz="1400" dirty="0"/>
                    </a:p>
                  </a:txBody>
                  <a:tcPr marL="91442" marR="91442" marT="45700" marB="45700" anchor="ctr" anchorCtr="1"/>
                </a:tc>
                <a:tc>
                  <a:txBody>
                    <a:bodyPr/>
                    <a:lstStyle/>
                    <a:p>
                      <a:pPr algn="ctr"/>
                      <a:r>
                        <a:rPr lang="en-US" altLang="zh-CN" sz="1400" dirty="0" smtClean="0"/>
                        <a:t>5</a:t>
                      </a:r>
                      <a:endParaRPr lang="zh-CN" altLang="en-US" sz="1400" dirty="0"/>
                    </a:p>
                  </a:txBody>
                  <a:tcPr marL="91442" marR="91442" marT="45700" marB="45700" anchor="ctr" anchorCtr="1"/>
                </a:tc>
                <a:tc>
                  <a:txBody>
                    <a:bodyPr/>
                    <a:lstStyle/>
                    <a:p>
                      <a:pPr algn="ctr"/>
                      <a:r>
                        <a:rPr lang="en-US" altLang="zh-CN" sz="1400" dirty="0" smtClean="0"/>
                        <a:t>6</a:t>
                      </a:r>
                      <a:endParaRPr lang="zh-CN" altLang="en-US" sz="1400" dirty="0"/>
                    </a:p>
                  </a:txBody>
                  <a:tcPr marL="91442" marR="91442" marT="45700" marB="45700" anchor="ctr" anchorCtr="1"/>
                </a:tc>
                <a:tc>
                  <a:txBody>
                    <a:bodyPr/>
                    <a:lstStyle/>
                    <a:p>
                      <a:pPr algn="ctr"/>
                      <a:r>
                        <a:rPr lang="en-US" altLang="zh-CN" sz="1400" dirty="0" smtClean="0"/>
                        <a:t>7</a:t>
                      </a:r>
                      <a:endParaRPr lang="zh-CN" altLang="en-US" sz="1400" dirty="0"/>
                    </a:p>
                  </a:txBody>
                  <a:tcPr marL="91442" marR="91442" marT="45700" marB="45700" anchor="ctr" anchorCtr="1"/>
                </a:tc>
                <a:tc>
                  <a:txBody>
                    <a:bodyPr/>
                    <a:lstStyle/>
                    <a:p>
                      <a:pPr algn="ctr"/>
                      <a:r>
                        <a:rPr lang="en-US" altLang="zh-CN" sz="1400" dirty="0" smtClean="0"/>
                        <a:t>8</a:t>
                      </a:r>
                      <a:endParaRPr lang="zh-CN" altLang="en-US" sz="1400" dirty="0"/>
                    </a:p>
                  </a:txBody>
                  <a:tcPr marL="91442" marR="91442" marT="45700" marB="45700" anchor="ctr" anchorCtr="1"/>
                </a:tc>
                <a:tc>
                  <a:txBody>
                    <a:bodyPr/>
                    <a:lstStyle/>
                    <a:p>
                      <a:pPr algn="ctr"/>
                      <a:r>
                        <a:rPr lang="en-US" altLang="zh-CN" sz="1400" dirty="0" smtClean="0"/>
                        <a:t>9</a:t>
                      </a:r>
                      <a:endParaRPr lang="zh-CN" altLang="en-US" sz="1400" dirty="0"/>
                    </a:p>
                  </a:txBody>
                  <a:tcPr marL="91442" marR="91442" marT="45700" marB="45700" anchor="ctr" anchorCtr="1"/>
                </a:tc>
                <a:tc>
                  <a:txBody>
                    <a:bodyPr/>
                    <a:lstStyle/>
                    <a:p>
                      <a:pPr algn="ctr"/>
                      <a:r>
                        <a:rPr lang="en-US" altLang="zh-CN" sz="1400" dirty="0" smtClean="0"/>
                        <a:t>10</a:t>
                      </a:r>
                      <a:endParaRPr lang="zh-CN" altLang="en-US" sz="1400" dirty="0"/>
                    </a:p>
                  </a:txBody>
                  <a:tcPr marL="91442" marR="91442" marT="45700" marB="45700" anchor="ctr" anchorCtr="1"/>
                </a:tc>
                <a:extLst>
                  <a:ext uri="{0D108BD9-81ED-4DB2-BD59-A6C34878D82A}">
                    <a16:rowId xmlns:a16="http://schemas.microsoft.com/office/drawing/2014/main" val="10000"/>
                  </a:ext>
                </a:extLst>
              </a:tr>
              <a:tr h="370682">
                <a:tc>
                  <a:txBody>
                    <a:bodyPr/>
                    <a:lstStyle/>
                    <a:p>
                      <a:pPr algn="ctr"/>
                      <a:r>
                        <a:rPr lang="en-US" altLang="zh-CN" sz="1400" dirty="0" smtClean="0"/>
                        <a:t>P</a:t>
                      </a:r>
                      <a:endParaRPr lang="zh-CN" altLang="en-US" sz="1400" dirty="0"/>
                    </a:p>
                  </a:txBody>
                  <a:tcPr marL="91442" marR="91442" marT="45700" marB="45700" anchor="ctr" anchorCtr="1"/>
                </a:tc>
                <a:tc>
                  <a:txBody>
                    <a:bodyPr/>
                    <a:lstStyle/>
                    <a:p>
                      <a:pPr algn="ctr"/>
                      <a:r>
                        <a:rPr lang="en-US" altLang="zh-CN" sz="1400" dirty="0" smtClean="0"/>
                        <a:t>1</a:t>
                      </a:r>
                      <a:endParaRPr lang="zh-CN" altLang="en-US" sz="1400" dirty="0"/>
                    </a:p>
                  </a:txBody>
                  <a:tcPr marL="91442" marR="91442" marT="45700" marB="45700" anchor="ctr" anchorCtr="1"/>
                </a:tc>
                <a:tc>
                  <a:txBody>
                    <a:bodyPr/>
                    <a:lstStyle/>
                    <a:p>
                      <a:pPr algn="ctr"/>
                      <a:r>
                        <a:rPr lang="en-US" altLang="zh-CN" sz="1400" dirty="0" smtClean="0"/>
                        <a:t>0</a:t>
                      </a:r>
                      <a:endParaRPr lang="zh-CN" altLang="en-US" sz="1400" dirty="0"/>
                    </a:p>
                  </a:txBody>
                  <a:tcPr marL="91442" marR="91442" marT="45700" marB="45700" anchor="ctr" anchorCtr="1"/>
                </a:tc>
                <a:tc>
                  <a:txBody>
                    <a:bodyPr/>
                    <a:lstStyle/>
                    <a:p>
                      <a:pPr algn="ctr"/>
                      <a:r>
                        <a:rPr lang="en-US" altLang="zh-CN" sz="1400" dirty="0" smtClean="0"/>
                        <a:t>x</a:t>
                      </a:r>
                      <a:endParaRPr lang="zh-CN" altLang="en-US" sz="1400" dirty="0"/>
                    </a:p>
                  </a:txBody>
                  <a:tcPr marL="91442" marR="91442" marT="45700" marB="45700" anchor="ctr" anchorCtr="1"/>
                </a:tc>
                <a:tc>
                  <a:txBody>
                    <a:bodyPr/>
                    <a:lstStyle/>
                    <a:p>
                      <a:pPr algn="ctr"/>
                      <a:r>
                        <a:rPr lang="en-US" altLang="zh-CN" sz="1400" dirty="0" smtClean="0"/>
                        <a:t>9</a:t>
                      </a:r>
                      <a:endParaRPr lang="zh-CN" altLang="en-US" sz="1400" dirty="0"/>
                    </a:p>
                  </a:txBody>
                  <a:tcPr marL="91442" marR="91442" marT="45700" marB="45700" anchor="ctr" anchorCtr="1"/>
                </a:tc>
                <a:tc>
                  <a:txBody>
                    <a:bodyPr/>
                    <a:lstStyle/>
                    <a:p>
                      <a:pPr algn="ctr"/>
                      <a:r>
                        <a:rPr lang="en-US" altLang="zh-CN" sz="1400" dirty="0" smtClean="0"/>
                        <a:t>8</a:t>
                      </a:r>
                      <a:endParaRPr lang="zh-CN" altLang="en-US" sz="1400" dirty="0"/>
                    </a:p>
                  </a:txBody>
                  <a:tcPr marL="91442" marR="91442" marT="45700" marB="45700" anchor="ctr" anchorCtr="1"/>
                </a:tc>
                <a:tc>
                  <a:txBody>
                    <a:bodyPr/>
                    <a:lstStyle/>
                    <a:p>
                      <a:pPr algn="ctr"/>
                      <a:r>
                        <a:rPr lang="en-US" altLang="zh-CN" sz="1400" dirty="0" smtClean="0"/>
                        <a:t>7</a:t>
                      </a:r>
                      <a:endParaRPr lang="zh-CN" altLang="en-US" sz="1400" dirty="0"/>
                    </a:p>
                  </a:txBody>
                  <a:tcPr marL="91442" marR="91442" marT="45700" marB="45700" anchor="ctr" anchorCtr="1"/>
                </a:tc>
                <a:tc>
                  <a:txBody>
                    <a:bodyPr/>
                    <a:lstStyle/>
                    <a:p>
                      <a:pPr algn="ctr"/>
                      <a:r>
                        <a:rPr lang="en-US" altLang="zh-CN" sz="1400" dirty="0" smtClean="0"/>
                        <a:t>6</a:t>
                      </a:r>
                      <a:endParaRPr lang="zh-CN" altLang="en-US" sz="1400" dirty="0"/>
                    </a:p>
                  </a:txBody>
                  <a:tcPr marL="91442" marR="91442" marT="45700" marB="45700" anchor="ctr" anchorCtr="1"/>
                </a:tc>
                <a:tc>
                  <a:txBody>
                    <a:bodyPr/>
                    <a:lstStyle/>
                    <a:p>
                      <a:pPr algn="ctr"/>
                      <a:r>
                        <a:rPr lang="en-US" altLang="zh-CN" sz="1400" dirty="0" smtClean="0"/>
                        <a:t>5</a:t>
                      </a:r>
                      <a:endParaRPr lang="zh-CN" altLang="en-US" sz="1400" dirty="0"/>
                    </a:p>
                  </a:txBody>
                  <a:tcPr marL="91442" marR="91442" marT="45700" marB="45700" anchor="ctr" anchorCtr="1"/>
                </a:tc>
                <a:tc>
                  <a:txBody>
                    <a:bodyPr/>
                    <a:lstStyle/>
                    <a:p>
                      <a:pPr algn="ctr"/>
                      <a:r>
                        <a:rPr lang="en-US" altLang="zh-CN" sz="1400" dirty="0" smtClean="0"/>
                        <a:t>4</a:t>
                      </a:r>
                      <a:endParaRPr lang="zh-CN" altLang="en-US" sz="1400" dirty="0"/>
                    </a:p>
                  </a:txBody>
                  <a:tcPr marL="91442" marR="91442" marT="45700" marB="45700" anchor="ctr" anchorCtr="1"/>
                </a:tc>
                <a:tc>
                  <a:txBody>
                    <a:bodyPr/>
                    <a:lstStyle/>
                    <a:p>
                      <a:pPr algn="ctr"/>
                      <a:r>
                        <a:rPr lang="en-US" altLang="zh-CN" sz="1400" dirty="0" smtClean="0"/>
                        <a:t>3</a:t>
                      </a:r>
                      <a:endParaRPr lang="zh-CN" altLang="en-US" sz="1400" dirty="0"/>
                    </a:p>
                  </a:txBody>
                  <a:tcPr marL="91442" marR="91442" marT="45700" marB="45700" anchor="ctr" anchorCtr="1"/>
                </a:tc>
                <a:tc>
                  <a:txBody>
                    <a:bodyPr/>
                    <a:lstStyle/>
                    <a:p>
                      <a:pPr algn="ctr"/>
                      <a:r>
                        <a:rPr lang="en-US" altLang="zh-CN" sz="1400" dirty="0" smtClean="0"/>
                        <a:t>2</a:t>
                      </a:r>
                      <a:endParaRPr lang="zh-CN" altLang="en-US" sz="1400" dirty="0"/>
                    </a:p>
                  </a:txBody>
                  <a:tcPr marL="91442" marR="91442" marT="45700" marB="45700" anchor="ctr" anchorCtr="1"/>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4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银行卡编码规则</a:t>
            </a:r>
            <a:endParaRPr lang="zh-CN" altLang="en-US" dirty="0"/>
          </a:p>
        </p:txBody>
      </p:sp>
      <p:sp>
        <p:nvSpPr>
          <p:cNvPr id="3" name="内容占位符 2"/>
          <p:cNvSpPr>
            <a:spLocks noGrp="1"/>
          </p:cNvSpPr>
          <p:nvPr>
            <p:ph idx="1"/>
          </p:nvPr>
        </p:nvSpPr>
        <p:spPr/>
        <p:txBody>
          <a:bodyPr/>
          <a:lstStyle/>
          <a:p>
            <a:pPr eaLnBrk="1" hangingPunct="1"/>
            <a:r>
              <a:rPr lang="zh-CN" altLang="en-US" sz="2600" dirty="0"/>
              <a:t>信用卡</a:t>
            </a:r>
            <a:endParaRPr lang="en-US" altLang="zh-CN" sz="2600" dirty="0"/>
          </a:p>
          <a:p>
            <a:pPr eaLnBrk="1" hangingPunct="1"/>
            <a:endParaRPr lang="en-US" altLang="zh-CN" sz="2600" dirty="0"/>
          </a:p>
          <a:p>
            <a:endParaRPr lang="en-US" altLang="zh-CN" sz="2800" dirty="0"/>
          </a:p>
          <a:p>
            <a:r>
              <a:rPr lang="zh-CN" altLang="en-US" dirty="0"/>
              <a:t>卡号最后一位数字开始，逆向将奇数位数字相加求和</a:t>
            </a:r>
          </a:p>
          <a:p>
            <a:r>
              <a:rPr lang="zh-CN" altLang="en-US" dirty="0"/>
              <a:t>卡号最后一位数字开始，逆向将偶数位数字先乘以</a:t>
            </a:r>
            <a:r>
              <a:rPr lang="en-US" altLang="zh-CN" dirty="0"/>
              <a:t>2</a:t>
            </a:r>
            <a:r>
              <a:rPr lang="zh-CN" altLang="en-US" dirty="0"/>
              <a:t>，如果乘积为两位数，则减去</a:t>
            </a:r>
            <a:r>
              <a:rPr lang="en-US" altLang="zh-CN" dirty="0"/>
              <a:t>9</a:t>
            </a:r>
            <a:r>
              <a:rPr lang="zh-CN" altLang="en-US" dirty="0"/>
              <a:t>，再求和。</a:t>
            </a:r>
          </a:p>
          <a:p>
            <a:r>
              <a:rPr lang="zh-CN" altLang="en-US" dirty="0"/>
              <a:t>将奇数位总和加偶数位总和，结果可以被</a:t>
            </a:r>
            <a:r>
              <a:rPr lang="en-US" altLang="zh-CN" dirty="0"/>
              <a:t>10</a:t>
            </a:r>
            <a:r>
              <a:rPr lang="zh-CN" altLang="en-US" dirty="0"/>
              <a:t>整除</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111</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nvPr>
        </p:nvGraphicFramePr>
        <p:xfrm>
          <a:off x="1691680" y="1556792"/>
          <a:ext cx="5524499" cy="914400"/>
        </p:xfrm>
        <a:graphic>
          <a:graphicData uri="http://schemas.openxmlformats.org/drawingml/2006/table">
            <a:tbl>
              <a:tblPr firstRow="1" bandRow="1">
                <a:tableStyleId>{5C22544A-7EE6-4342-B048-85BDC9FD1C3A}</a:tableStyleId>
              </a:tblPr>
              <a:tblGrid>
                <a:gridCol w="343146">
                  <a:extLst>
                    <a:ext uri="{9D8B030D-6E8A-4147-A177-3AD203B41FA5}">
                      <a16:colId xmlns:a16="http://schemas.microsoft.com/office/drawing/2014/main" val="20000"/>
                    </a:ext>
                  </a:extLst>
                </a:gridCol>
                <a:gridCol w="343146">
                  <a:extLst>
                    <a:ext uri="{9D8B030D-6E8A-4147-A177-3AD203B41FA5}">
                      <a16:colId xmlns:a16="http://schemas.microsoft.com/office/drawing/2014/main" val="20001"/>
                    </a:ext>
                  </a:extLst>
                </a:gridCol>
                <a:gridCol w="343146">
                  <a:extLst>
                    <a:ext uri="{9D8B030D-6E8A-4147-A177-3AD203B41FA5}">
                      <a16:colId xmlns:a16="http://schemas.microsoft.com/office/drawing/2014/main" val="20002"/>
                    </a:ext>
                  </a:extLst>
                </a:gridCol>
                <a:gridCol w="343146">
                  <a:extLst>
                    <a:ext uri="{9D8B030D-6E8A-4147-A177-3AD203B41FA5}">
                      <a16:colId xmlns:a16="http://schemas.microsoft.com/office/drawing/2014/main" val="20003"/>
                    </a:ext>
                  </a:extLst>
                </a:gridCol>
                <a:gridCol w="343146">
                  <a:extLst>
                    <a:ext uri="{9D8B030D-6E8A-4147-A177-3AD203B41FA5}">
                      <a16:colId xmlns:a16="http://schemas.microsoft.com/office/drawing/2014/main" val="20004"/>
                    </a:ext>
                  </a:extLst>
                </a:gridCol>
                <a:gridCol w="343146">
                  <a:extLst>
                    <a:ext uri="{9D8B030D-6E8A-4147-A177-3AD203B41FA5}">
                      <a16:colId xmlns:a16="http://schemas.microsoft.com/office/drawing/2014/main" val="20005"/>
                    </a:ext>
                  </a:extLst>
                </a:gridCol>
                <a:gridCol w="343146">
                  <a:extLst>
                    <a:ext uri="{9D8B030D-6E8A-4147-A177-3AD203B41FA5}">
                      <a16:colId xmlns:a16="http://schemas.microsoft.com/office/drawing/2014/main" val="20006"/>
                    </a:ext>
                  </a:extLst>
                </a:gridCol>
                <a:gridCol w="343146">
                  <a:extLst>
                    <a:ext uri="{9D8B030D-6E8A-4147-A177-3AD203B41FA5}">
                      <a16:colId xmlns:a16="http://schemas.microsoft.com/office/drawing/2014/main" val="20007"/>
                    </a:ext>
                  </a:extLst>
                </a:gridCol>
                <a:gridCol w="343146">
                  <a:extLst>
                    <a:ext uri="{9D8B030D-6E8A-4147-A177-3AD203B41FA5}">
                      <a16:colId xmlns:a16="http://schemas.microsoft.com/office/drawing/2014/main" val="20008"/>
                    </a:ext>
                  </a:extLst>
                </a:gridCol>
                <a:gridCol w="343146">
                  <a:extLst>
                    <a:ext uri="{9D8B030D-6E8A-4147-A177-3AD203B41FA5}">
                      <a16:colId xmlns:a16="http://schemas.microsoft.com/office/drawing/2014/main" val="20009"/>
                    </a:ext>
                  </a:extLst>
                </a:gridCol>
                <a:gridCol w="343146">
                  <a:extLst>
                    <a:ext uri="{9D8B030D-6E8A-4147-A177-3AD203B41FA5}">
                      <a16:colId xmlns:a16="http://schemas.microsoft.com/office/drawing/2014/main" val="20010"/>
                    </a:ext>
                  </a:extLst>
                </a:gridCol>
                <a:gridCol w="343146">
                  <a:extLst>
                    <a:ext uri="{9D8B030D-6E8A-4147-A177-3AD203B41FA5}">
                      <a16:colId xmlns:a16="http://schemas.microsoft.com/office/drawing/2014/main" val="20011"/>
                    </a:ext>
                  </a:extLst>
                </a:gridCol>
                <a:gridCol w="343146">
                  <a:extLst>
                    <a:ext uri="{9D8B030D-6E8A-4147-A177-3AD203B41FA5}">
                      <a16:colId xmlns:a16="http://schemas.microsoft.com/office/drawing/2014/main" val="20012"/>
                    </a:ext>
                  </a:extLst>
                </a:gridCol>
                <a:gridCol w="343146">
                  <a:extLst>
                    <a:ext uri="{9D8B030D-6E8A-4147-A177-3AD203B41FA5}">
                      <a16:colId xmlns:a16="http://schemas.microsoft.com/office/drawing/2014/main" val="20013"/>
                    </a:ext>
                  </a:extLst>
                </a:gridCol>
                <a:gridCol w="343146">
                  <a:extLst>
                    <a:ext uri="{9D8B030D-6E8A-4147-A177-3AD203B41FA5}">
                      <a16:colId xmlns:a16="http://schemas.microsoft.com/office/drawing/2014/main" val="20014"/>
                    </a:ext>
                  </a:extLst>
                </a:gridCol>
                <a:gridCol w="377309">
                  <a:extLst>
                    <a:ext uri="{9D8B030D-6E8A-4147-A177-3AD203B41FA5}">
                      <a16:colId xmlns:a16="http://schemas.microsoft.com/office/drawing/2014/main" val="20015"/>
                    </a:ext>
                  </a:extLst>
                </a:gridCol>
              </a:tblGrid>
              <a:tr h="457200">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t>发行者标识代码</a:t>
                      </a:r>
                      <a:endParaRPr lang="zh-CN" altLang="en-US" sz="1800" baseline="0" dirty="0" smtClean="0"/>
                    </a:p>
                  </a:txBody>
                  <a:tcPr marL="91448" marR="91448" marT="45701" marB="45701">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t>个人账号标识</a:t>
                      </a:r>
                      <a:endParaRPr lang="zh-CN" altLang="en-US" sz="1800" dirty="0" smtClean="0"/>
                    </a:p>
                  </a:txBody>
                  <a:tcPr marL="91448" marR="91448" marT="45701" marB="45701">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solidFill>
                      <a:srgbClr val="00B0F0"/>
                    </a:solidFill>
                  </a:tcPr>
                </a:tc>
                <a:tc>
                  <a:txBody>
                    <a:bodyPr/>
                    <a:lstStyle/>
                    <a:p>
                      <a:r>
                        <a:rPr lang="en-US" altLang="zh-CN" sz="1800" dirty="0" smtClean="0"/>
                        <a:t>P</a:t>
                      </a:r>
                      <a:endParaRPr lang="zh-CN" altLang="en-US" sz="1800" dirty="0"/>
                    </a:p>
                  </a:txBody>
                  <a:tcPr marL="91448" marR="91448" marT="45701" marB="45701">
                    <a:solidFill>
                      <a:srgbClr val="FFC000"/>
                    </a:solidFill>
                  </a:tcPr>
                </a:tc>
                <a:extLst>
                  <a:ext uri="{0D108BD9-81ED-4DB2-BD59-A6C34878D82A}">
                    <a16:rowId xmlns:a16="http://schemas.microsoft.com/office/drawing/2014/main" val="10000"/>
                  </a:ext>
                </a:extLst>
              </a:tr>
              <a:tr h="457200">
                <a:tc>
                  <a:txBody>
                    <a:bodyPr/>
                    <a:lstStyle/>
                    <a:p>
                      <a:r>
                        <a:rPr lang="en-US" altLang="zh-CN" sz="1800" u="sng" dirty="0" smtClean="0">
                          <a:solidFill>
                            <a:srgbClr val="FF0000"/>
                          </a:solidFill>
                        </a:rPr>
                        <a:t>4</a:t>
                      </a:r>
                      <a:endParaRPr lang="zh-CN" altLang="en-US" sz="1800" u="sng" dirty="0">
                        <a:solidFill>
                          <a:srgbClr val="FF0000"/>
                        </a:solidFill>
                      </a:endParaRPr>
                    </a:p>
                  </a:txBody>
                  <a:tcPr marL="91448" marR="91448" marT="45701" marB="45701" anchor="ctr" anchorCtr="1">
                    <a:solidFill>
                      <a:srgbClr val="92D050"/>
                    </a:solidFill>
                  </a:tcPr>
                </a:tc>
                <a:tc>
                  <a:txBody>
                    <a:bodyPr/>
                    <a:lstStyle/>
                    <a:p>
                      <a:r>
                        <a:rPr lang="en-US" altLang="zh-CN" sz="1800" dirty="0" smtClean="0">
                          <a:solidFill>
                            <a:srgbClr val="FF0000"/>
                          </a:solidFill>
                        </a:rPr>
                        <a:t>0</a:t>
                      </a:r>
                      <a:endParaRPr lang="zh-CN" altLang="en-US" sz="1800" dirty="0">
                        <a:solidFill>
                          <a:srgbClr val="FF0000"/>
                        </a:solidFill>
                      </a:endParaRPr>
                    </a:p>
                  </a:txBody>
                  <a:tcPr marL="91448" marR="91448" marT="45701" marB="45701" anchor="ctr" anchorCtr="1">
                    <a:solidFill>
                      <a:srgbClr val="92D050"/>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48" marR="91448" marT="45701" marB="45701" anchor="ctr" anchorCtr="1">
                    <a:solidFill>
                      <a:srgbClr val="92D050"/>
                    </a:solidFill>
                  </a:tcPr>
                </a:tc>
                <a:tc>
                  <a:txBody>
                    <a:bodyPr/>
                    <a:lstStyle/>
                    <a:p>
                      <a:r>
                        <a:rPr lang="en-US" altLang="zh-CN" sz="1800" dirty="0" smtClean="0">
                          <a:solidFill>
                            <a:srgbClr val="FF0000"/>
                          </a:solidFill>
                        </a:rPr>
                        <a:t>3</a:t>
                      </a:r>
                      <a:endParaRPr lang="zh-CN" altLang="en-US" sz="1800" dirty="0">
                        <a:solidFill>
                          <a:srgbClr val="FF0000"/>
                        </a:solidFill>
                      </a:endParaRPr>
                    </a:p>
                  </a:txBody>
                  <a:tcPr marL="91448" marR="91448" marT="45701" marB="45701" anchor="ctr" anchorCtr="1">
                    <a:solidFill>
                      <a:srgbClr val="92D050"/>
                    </a:solidFill>
                  </a:tcPr>
                </a:tc>
                <a:tc>
                  <a:txBody>
                    <a:bodyPr/>
                    <a:lstStyle/>
                    <a:p>
                      <a:r>
                        <a:rPr lang="en-US" altLang="zh-CN" sz="1800" dirty="0" smtClean="0">
                          <a:solidFill>
                            <a:srgbClr val="FF0000"/>
                          </a:solidFill>
                        </a:rPr>
                        <a:t>7</a:t>
                      </a:r>
                      <a:endParaRPr lang="zh-CN" altLang="en-US" sz="1800" dirty="0">
                        <a:solidFill>
                          <a:srgbClr val="FF0000"/>
                        </a:solidFill>
                      </a:endParaRPr>
                    </a:p>
                  </a:txBody>
                  <a:tcPr marL="91448" marR="91448" marT="45701" marB="45701" anchor="ctr" anchorCtr="1">
                    <a:solidFill>
                      <a:srgbClr val="92D050"/>
                    </a:solidFill>
                  </a:tcPr>
                </a:tc>
                <a:tc>
                  <a:txBody>
                    <a:bodyPr/>
                    <a:lstStyle/>
                    <a:p>
                      <a:r>
                        <a:rPr lang="en-US" altLang="zh-CN" sz="1800" dirty="0" smtClean="0">
                          <a:solidFill>
                            <a:srgbClr val="FF0000"/>
                          </a:solidFill>
                        </a:rPr>
                        <a:t>3</a:t>
                      </a:r>
                      <a:endParaRPr lang="zh-CN" altLang="en-US" sz="1800" dirty="0">
                        <a:solidFill>
                          <a:srgbClr val="FF0000"/>
                        </a:solidFill>
                      </a:endParaRPr>
                    </a:p>
                  </a:txBody>
                  <a:tcPr marL="91448" marR="91448" marT="45701" marB="45701" anchor="ctr" anchorCtr="1">
                    <a:solidFill>
                      <a:srgbClr val="92D050"/>
                    </a:solidFill>
                  </a:tcPr>
                </a:tc>
                <a:tc>
                  <a:txBody>
                    <a:bodyPr/>
                    <a:lstStyle/>
                    <a:p>
                      <a:r>
                        <a:rPr lang="en-US" altLang="zh-CN" sz="1800" dirty="0" smtClean="0"/>
                        <a:t>5</a:t>
                      </a:r>
                      <a:endParaRPr lang="zh-CN" altLang="en-US" sz="1800" dirty="0"/>
                    </a:p>
                  </a:txBody>
                  <a:tcPr marL="91448" marR="91448" marT="45701" marB="45701" anchor="ctr" anchorCtr="1">
                    <a:solidFill>
                      <a:srgbClr val="00B050"/>
                    </a:solidFill>
                  </a:tcPr>
                </a:tc>
                <a:tc>
                  <a:txBody>
                    <a:bodyPr/>
                    <a:lstStyle/>
                    <a:p>
                      <a:r>
                        <a:rPr lang="en-US" altLang="zh-CN" sz="1800" dirty="0" smtClean="0"/>
                        <a:t>6</a:t>
                      </a:r>
                      <a:endParaRPr lang="zh-CN" altLang="en-US" sz="1800" dirty="0"/>
                    </a:p>
                  </a:txBody>
                  <a:tcPr marL="91448" marR="91448" marT="45701" marB="45701" anchor="ctr" anchorCtr="1">
                    <a:solidFill>
                      <a:srgbClr val="00B050"/>
                    </a:solidFill>
                  </a:tcPr>
                </a:tc>
                <a:tc>
                  <a:txBody>
                    <a:bodyPr/>
                    <a:lstStyle/>
                    <a:p>
                      <a:r>
                        <a:rPr lang="en-US" altLang="zh-CN" sz="1800" dirty="0" smtClean="0"/>
                        <a:t>3</a:t>
                      </a:r>
                      <a:endParaRPr lang="zh-CN" altLang="en-US" sz="1800" dirty="0"/>
                    </a:p>
                  </a:txBody>
                  <a:tcPr marL="91448" marR="91448" marT="45701" marB="45701" anchor="ctr" anchorCtr="1">
                    <a:solidFill>
                      <a:srgbClr val="00B050"/>
                    </a:solidFill>
                  </a:tcPr>
                </a:tc>
                <a:tc>
                  <a:txBody>
                    <a:bodyPr/>
                    <a:lstStyle/>
                    <a:p>
                      <a:r>
                        <a:rPr lang="en-US" altLang="zh-CN" sz="1800" dirty="0" smtClean="0"/>
                        <a:t>3</a:t>
                      </a:r>
                      <a:endParaRPr lang="zh-CN" altLang="en-US" sz="1800" dirty="0"/>
                    </a:p>
                  </a:txBody>
                  <a:tcPr marL="91448" marR="91448" marT="45701" marB="45701" anchor="ctr" anchorCtr="1">
                    <a:solidFill>
                      <a:srgbClr val="00B050"/>
                    </a:solidFill>
                  </a:tcPr>
                </a:tc>
                <a:tc>
                  <a:txBody>
                    <a:bodyPr/>
                    <a:lstStyle/>
                    <a:p>
                      <a:r>
                        <a:rPr lang="en-US" altLang="zh-CN" sz="1800" dirty="0" smtClean="0"/>
                        <a:t>8</a:t>
                      </a:r>
                      <a:endParaRPr lang="zh-CN" altLang="en-US" sz="1800" dirty="0"/>
                    </a:p>
                  </a:txBody>
                  <a:tcPr marL="91448" marR="91448" marT="45701" marB="45701" anchor="ctr" anchorCtr="1">
                    <a:solidFill>
                      <a:srgbClr val="00B050"/>
                    </a:solidFill>
                  </a:tcPr>
                </a:tc>
                <a:tc>
                  <a:txBody>
                    <a:bodyPr/>
                    <a:lstStyle/>
                    <a:p>
                      <a:r>
                        <a:rPr lang="en-US" altLang="zh-CN" sz="1800" dirty="0" smtClean="0"/>
                        <a:t>0</a:t>
                      </a:r>
                      <a:endParaRPr lang="zh-CN" altLang="en-US" sz="1800" dirty="0"/>
                    </a:p>
                  </a:txBody>
                  <a:tcPr marL="91448" marR="91448" marT="45701" marB="45701" anchor="ctr" anchorCtr="1">
                    <a:solidFill>
                      <a:srgbClr val="00B050"/>
                    </a:solidFill>
                  </a:tcPr>
                </a:tc>
                <a:tc>
                  <a:txBody>
                    <a:bodyPr/>
                    <a:lstStyle/>
                    <a:p>
                      <a:r>
                        <a:rPr lang="en-US" altLang="zh-CN" sz="1800" dirty="0" smtClean="0"/>
                        <a:t>0</a:t>
                      </a:r>
                      <a:endParaRPr lang="zh-CN" altLang="en-US" sz="1800" dirty="0"/>
                    </a:p>
                  </a:txBody>
                  <a:tcPr marL="91448" marR="91448" marT="45701" marB="45701" anchor="ctr" anchorCtr="1">
                    <a:solidFill>
                      <a:srgbClr val="00B050"/>
                    </a:solidFill>
                  </a:tcPr>
                </a:tc>
                <a:tc>
                  <a:txBody>
                    <a:bodyPr/>
                    <a:lstStyle/>
                    <a:p>
                      <a:r>
                        <a:rPr lang="en-US" altLang="zh-CN" sz="1800" dirty="0" smtClean="0"/>
                        <a:t>6</a:t>
                      </a:r>
                      <a:endParaRPr lang="zh-CN" altLang="en-US" sz="1800" dirty="0"/>
                    </a:p>
                  </a:txBody>
                  <a:tcPr marL="91448" marR="91448" marT="45701" marB="45701" anchor="ctr" anchorCtr="1">
                    <a:solidFill>
                      <a:srgbClr val="00B050"/>
                    </a:solidFill>
                  </a:tcPr>
                </a:tc>
                <a:tc>
                  <a:txBody>
                    <a:bodyPr/>
                    <a:lstStyle/>
                    <a:p>
                      <a:r>
                        <a:rPr lang="en-US" altLang="zh-CN" sz="1800" dirty="0" smtClean="0"/>
                        <a:t>4</a:t>
                      </a:r>
                      <a:endParaRPr lang="zh-CN" altLang="en-US" sz="1800" dirty="0"/>
                    </a:p>
                  </a:txBody>
                  <a:tcPr marL="91448" marR="91448" marT="45701" marB="45701" anchor="ctr" anchorCtr="1">
                    <a:solidFill>
                      <a:srgbClr val="00B050"/>
                    </a:solidFill>
                  </a:tcPr>
                </a:tc>
                <a:tc>
                  <a:txBody>
                    <a:bodyPr/>
                    <a:lstStyle/>
                    <a:p>
                      <a:r>
                        <a:rPr lang="en-US" altLang="zh-CN" sz="1800" dirty="0" smtClean="0"/>
                        <a:t>2</a:t>
                      </a:r>
                      <a:endParaRPr lang="zh-CN" altLang="en-US" sz="1800" dirty="0"/>
                    </a:p>
                  </a:txBody>
                  <a:tcPr marL="91448" marR="91448" marT="45701" marB="45701" anchor="ctr" anchorCtr="1">
                    <a:solidFill>
                      <a:srgbClr val="FFC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279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r>
              <a:rPr lang="zh-CN" altLang="en-US" dirty="0">
                <a:latin typeface="华文新魏" panose="02010800040101010101" pitchFamily="2" charset="-122"/>
              </a:rPr>
              <a:t>解决</a:t>
            </a:r>
            <a:r>
              <a:rPr lang="zh-CN" altLang="en-US" dirty="0" smtClean="0">
                <a:latin typeface="华文新魏" panose="02010800040101010101" pitchFamily="2" charset="-122"/>
              </a:rPr>
              <a:t>编码在</a:t>
            </a:r>
            <a:r>
              <a:rPr lang="zh-CN" altLang="en-US" dirty="0" smtClean="0">
                <a:solidFill>
                  <a:srgbClr val="C00000"/>
                </a:solidFill>
                <a:latin typeface="华文新魏" panose="02010800040101010101" pitchFamily="2" charset="-122"/>
              </a:rPr>
              <a:t>时间</a:t>
            </a:r>
            <a:r>
              <a:rPr lang="zh-CN" altLang="en-US" dirty="0" smtClean="0">
                <a:latin typeface="华文新魏" panose="02010800040101010101" pitchFamily="2" charset="-122"/>
              </a:rPr>
              <a:t>、</a:t>
            </a:r>
            <a:r>
              <a:rPr lang="zh-CN" altLang="en-US" dirty="0" smtClean="0">
                <a:solidFill>
                  <a:srgbClr val="C00000"/>
                </a:solidFill>
                <a:latin typeface="华文新魏" panose="02010800040101010101" pitchFamily="2" charset="-122"/>
              </a:rPr>
              <a:t>空间</a:t>
            </a:r>
            <a:r>
              <a:rPr lang="zh-CN" altLang="en-US" dirty="0" smtClean="0">
                <a:latin typeface="华文新魏" panose="02010800040101010101" pitchFamily="2" charset="-122"/>
              </a:rPr>
              <a:t>上</a:t>
            </a:r>
            <a:r>
              <a:rPr lang="zh-CN" altLang="en-US" dirty="0" smtClean="0">
                <a:solidFill>
                  <a:srgbClr val="C00000"/>
                </a:solidFill>
                <a:latin typeface="华文新魏" panose="02010800040101010101" pitchFamily="2" charset="-122"/>
              </a:rPr>
              <a:t>传输可靠性</a:t>
            </a:r>
            <a:r>
              <a:rPr lang="zh-CN" altLang="en-US" dirty="0" smtClean="0">
                <a:latin typeface="华文新魏" panose="02010800040101010101" pitchFamily="2" charset="-122"/>
              </a:rPr>
              <a:t>问题</a:t>
            </a:r>
            <a:endParaRPr lang="zh-CN" altLang="en-US" dirty="0">
              <a:latin typeface="华文新魏" panose="02010800040101010101" pitchFamily="2" charset="-122"/>
            </a:endParaRPr>
          </a:p>
          <a:p>
            <a:pPr eaLnBrk="1" hangingPunct="1"/>
            <a:r>
              <a:rPr lang="zh-CN" altLang="en-US" dirty="0" smtClean="0">
                <a:latin typeface="华文新魏" panose="02010800040101010101" pitchFamily="2" charset="-122"/>
              </a:rPr>
              <a:t>编码</a:t>
            </a:r>
            <a:r>
              <a:rPr lang="zh-CN" altLang="en-US" dirty="0">
                <a:latin typeface="华文新魏" panose="02010800040101010101" pitchFamily="2" charset="-122"/>
              </a:rPr>
              <a:t>中引入一定</a:t>
            </a:r>
            <a:r>
              <a:rPr lang="zh-CN" altLang="en-US" dirty="0">
                <a:solidFill>
                  <a:srgbClr val="C00000"/>
                </a:solidFill>
                <a:latin typeface="华文新魏" panose="02010800040101010101" pitchFamily="2" charset="-122"/>
              </a:rPr>
              <a:t>冗余</a:t>
            </a:r>
            <a:r>
              <a:rPr lang="zh-CN" altLang="en-US" dirty="0">
                <a:latin typeface="华文新魏" panose="02010800040101010101" pitchFamily="2" charset="-122"/>
              </a:rPr>
              <a:t>，</a:t>
            </a:r>
            <a:r>
              <a:rPr lang="zh-CN" altLang="en-US" dirty="0" smtClean="0">
                <a:latin typeface="华文新魏" panose="02010800040101010101" pitchFamily="2" charset="-122"/>
              </a:rPr>
              <a:t>增加编码的</a:t>
            </a:r>
            <a:r>
              <a:rPr lang="zh-CN" altLang="en-US"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dirty="0">
                <a:solidFill>
                  <a:srgbClr val="C00000"/>
                </a:solidFill>
                <a:latin typeface="华文新魏" panose="02010800040101010101" pitchFamily="2" charset="-122"/>
              </a:rPr>
              <a:t>规则</a:t>
            </a:r>
            <a:r>
              <a:rPr lang="zh-CN" altLang="en-US" dirty="0">
                <a:latin typeface="华文新魏" panose="02010800040101010101" pitchFamily="2" charset="-122"/>
              </a:rPr>
              <a:t>，当编码出现一个错误时就成为非法</a:t>
            </a:r>
            <a:r>
              <a:rPr lang="zh-CN" altLang="en-US" dirty="0" smtClean="0">
                <a:latin typeface="华文新魏" panose="02010800040101010101" pitchFamily="2" charset="-122"/>
              </a:rPr>
              <a:t>代码</a:t>
            </a:r>
            <a:endParaRPr lang="zh-CN" altLang="en-US" dirty="0">
              <a:latin typeface="华文新魏" panose="02010800040101010101" pitchFamily="2" charset="-122"/>
            </a:endParaRPr>
          </a:p>
          <a:p>
            <a:pPr lvl="1" eaLnBrk="1" hangingPunct="1"/>
            <a:r>
              <a:rPr lang="zh-CN" altLang="en-US" dirty="0"/>
              <a:t>奇偶信息的校验</a:t>
            </a:r>
          </a:p>
          <a:p>
            <a:pPr lvl="1" eaLnBrk="1" hangingPunct="1"/>
            <a:r>
              <a:rPr lang="zh-CN" altLang="en-US" dirty="0"/>
              <a:t>海明校验</a:t>
            </a:r>
          </a:p>
          <a:p>
            <a:pPr lvl="1" eaLnBrk="1" hangingPunct="1"/>
            <a:r>
              <a:rPr lang="en-US" altLang="zh-CN" sz="2200" dirty="0"/>
              <a:t>CRC </a:t>
            </a:r>
            <a:r>
              <a:rPr lang="zh-CN" altLang="en-US" dirty="0"/>
              <a:t>循环冗余校验</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727663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奇偶校验</a:t>
            </a:r>
          </a:p>
        </p:txBody>
      </p:sp>
      <p:sp>
        <p:nvSpPr>
          <p:cNvPr id="3" name="内容占位符 2"/>
          <p:cNvSpPr>
            <a:spLocks noGrp="1"/>
          </p:cNvSpPr>
          <p:nvPr>
            <p:ph idx="1"/>
          </p:nvPr>
        </p:nvSpPr>
        <p:spPr>
          <a:xfrm>
            <a:off x="395536" y="980728"/>
            <a:ext cx="8218488" cy="1800200"/>
          </a:xfrm>
        </p:spPr>
        <p:txBody>
          <a:bodyPr/>
          <a:lstStyle/>
          <a:p>
            <a:pPr eaLnBrk="1" hangingPunct="1">
              <a:lnSpc>
                <a:spcPct val="110000"/>
              </a:lnSpc>
            </a:pPr>
            <a:r>
              <a:rPr lang="zh-CN" altLang="en-US" dirty="0"/>
              <a:t>奇校验：</a:t>
            </a:r>
          </a:p>
          <a:p>
            <a:pPr lvl="1" eaLnBrk="1" hangingPunct="1">
              <a:lnSpc>
                <a:spcPct val="110000"/>
              </a:lnSpc>
            </a:pPr>
            <a:r>
              <a:rPr lang="zh-CN" altLang="en-US" dirty="0"/>
              <a:t>校验码（数据＋校验位）中</a:t>
            </a:r>
            <a:r>
              <a:rPr lang="en-US" altLang="zh-CN" sz="2200" dirty="0"/>
              <a:t>1</a:t>
            </a:r>
            <a:r>
              <a:rPr lang="zh-CN" altLang="en-US" dirty="0"/>
              <a:t>的个数为奇数</a:t>
            </a:r>
          </a:p>
          <a:p>
            <a:pPr lvl="1" eaLnBrk="1" hangingPunct="1">
              <a:lnSpc>
                <a:spcPct val="110000"/>
              </a:lnSpc>
            </a:pPr>
            <a:r>
              <a:rPr lang="en-US" altLang="zh-CN" dirty="0"/>
              <a:t>0000 </a:t>
            </a:r>
            <a:r>
              <a:rPr lang="en-US" altLang="zh-CN" dirty="0">
                <a:sym typeface="Symbol" panose="05050102010706020507" pitchFamily="18" charset="2"/>
              </a:rPr>
              <a:t> 00001   (</a:t>
            </a:r>
            <a:r>
              <a:rPr lang="zh-CN" altLang="en-US" dirty="0">
                <a:sym typeface="Symbol" panose="05050102010706020507" pitchFamily="18" charset="2"/>
              </a:rPr>
              <a:t>奇校验</a:t>
            </a:r>
            <a:r>
              <a:rPr lang="en-US" altLang="zh-CN" dirty="0">
                <a:sym typeface="Symbol" panose="05050102010706020507" pitchFamily="18" charset="2"/>
              </a:rPr>
              <a:t>)</a:t>
            </a:r>
          </a:p>
          <a:p>
            <a:pPr lvl="1" eaLnBrk="1" hangingPunct="1">
              <a:lnSpc>
                <a:spcPct val="110000"/>
              </a:lnSpc>
            </a:pPr>
            <a:r>
              <a:rPr lang="en-US" altLang="zh-CN" dirty="0">
                <a:sym typeface="Symbol" panose="05050102010706020507" pitchFamily="18" charset="2"/>
              </a:rPr>
              <a:t>0001  00011   (</a:t>
            </a:r>
            <a:r>
              <a:rPr lang="zh-CN" altLang="en-US" dirty="0">
                <a:sym typeface="Symbol" panose="05050102010706020507" pitchFamily="18" charset="2"/>
              </a:rPr>
              <a:t>偶校验</a:t>
            </a:r>
            <a:r>
              <a:rPr lang="en-US" altLang="zh-CN" dirty="0">
                <a:sym typeface="Symbol" panose="05050102010706020507" pitchFamily="18" charset="2"/>
              </a:rPr>
              <a:t>)</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113</a:t>
            </a:fld>
            <a:r>
              <a:rPr lang="en-US" altLang="zh-CN" sz="1400" smtClean="0">
                <a:solidFill>
                  <a:srgbClr val="0D7157"/>
                </a:solidFill>
              </a:rPr>
              <a:t>- </a:t>
            </a:r>
            <a:endParaRPr lang="en-US" altLang="zh-CN" sz="1400" dirty="0">
              <a:solidFill>
                <a:srgbClr val="0D7157"/>
              </a:solidFill>
            </a:endParaRPr>
          </a:p>
        </p:txBody>
      </p:sp>
      <p:sp>
        <p:nvSpPr>
          <p:cNvPr id="7" name="Text Box 6"/>
          <p:cNvSpPr txBox="1">
            <a:spLocks noChangeArrowheads="1"/>
          </p:cNvSpPr>
          <p:nvPr/>
        </p:nvSpPr>
        <p:spPr bwMode="auto">
          <a:xfrm>
            <a:off x="442079" y="31195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latin typeface="+mj-ea"/>
                <a:ea typeface="+mj-ea"/>
              </a:rPr>
              <a:t>偶校验</a:t>
            </a:r>
            <a:r>
              <a:rPr lang="en-US" altLang="zh-CN" sz="2400" i="0" dirty="0">
                <a:latin typeface="+mj-ea"/>
                <a:ea typeface="+mj-ea"/>
              </a:rPr>
              <a:t>:</a:t>
            </a:r>
          </a:p>
        </p:txBody>
      </p:sp>
      <p:sp>
        <p:nvSpPr>
          <p:cNvPr id="8" name="Text Box 8"/>
          <p:cNvSpPr txBox="1">
            <a:spLocks noChangeArrowheads="1"/>
          </p:cNvSpPr>
          <p:nvPr/>
        </p:nvSpPr>
        <p:spPr bwMode="auto">
          <a:xfrm>
            <a:off x="457200" y="37423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latin typeface="+mj-ea"/>
                <a:ea typeface="+mj-ea"/>
              </a:rPr>
              <a:t>奇校验</a:t>
            </a:r>
            <a:r>
              <a:rPr lang="en-US" altLang="zh-CN" sz="2400" i="0" dirty="0">
                <a:latin typeface="+mj-ea"/>
                <a:ea typeface="+mj-ea"/>
              </a:rPr>
              <a:t>:</a:t>
            </a:r>
          </a:p>
        </p:txBody>
      </p:sp>
      <p:sp>
        <p:nvSpPr>
          <p:cNvPr id="10" name="Text Box 12"/>
          <p:cNvSpPr txBox="1">
            <a:spLocks noChangeArrowheads="1"/>
          </p:cNvSpPr>
          <p:nvPr/>
        </p:nvSpPr>
        <p:spPr bwMode="auto">
          <a:xfrm>
            <a:off x="442079" y="4365104"/>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i="0" dirty="0">
                <a:solidFill>
                  <a:schemeClr val="accent2"/>
                </a:solidFill>
                <a:latin typeface="+mj-ea"/>
                <a:ea typeface="+mj-ea"/>
              </a:rPr>
              <a:t>检错码</a:t>
            </a:r>
            <a:r>
              <a:rPr lang="en-US" altLang="zh-CN" sz="2400" i="0" dirty="0">
                <a:latin typeface="+mj-ea"/>
                <a:ea typeface="+mj-ea"/>
              </a:rPr>
              <a:t>:</a:t>
            </a:r>
          </a:p>
        </p:txBody>
      </p:sp>
      <p:sp>
        <p:nvSpPr>
          <p:cNvPr id="11" name="Text Box 13"/>
          <p:cNvSpPr txBox="1">
            <a:spLocks noChangeArrowheads="1"/>
          </p:cNvSpPr>
          <p:nvPr/>
        </p:nvSpPr>
        <p:spPr bwMode="auto">
          <a:xfrm>
            <a:off x="1547664" y="5104587"/>
            <a:ext cx="5105400"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500" i="0" dirty="0">
                <a:solidFill>
                  <a:srgbClr val="0000FF"/>
                </a:solidFill>
                <a:latin typeface="+mj-ea"/>
                <a:ea typeface="+mj-ea"/>
              </a:rPr>
              <a:t>G=0</a:t>
            </a:r>
            <a:r>
              <a:rPr lang="zh-CN" altLang="en-US" sz="2500" i="0" dirty="0">
                <a:solidFill>
                  <a:srgbClr val="0000FF"/>
                </a:solidFill>
                <a:latin typeface="+mj-ea"/>
                <a:ea typeface="+mj-ea"/>
              </a:rPr>
              <a:t>表示数据正常，否则表示出错</a:t>
            </a:r>
          </a:p>
        </p:txBody>
      </p:sp>
      <p:pic>
        <p:nvPicPr>
          <p:cNvPr id="22" name="图片 21"/>
          <p:cNvPicPr>
            <a:picLocks noChangeAspect="1"/>
          </p:cNvPicPr>
          <p:nvPr/>
        </p:nvPicPr>
        <p:blipFill>
          <a:blip r:embed="rId2"/>
          <a:stretch>
            <a:fillRect/>
          </a:stretch>
        </p:blipFill>
        <p:spPr>
          <a:xfrm>
            <a:off x="1691680" y="3119512"/>
            <a:ext cx="6768752" cy="559619"/>
          </a:xfrm>
          <a:prstGeom prst="rect">
            <a:avLst/>
          </a:prstGeom>
        </p:spPr>
      </p:pic>
      <p:pic>
        <p:nvPicPr>
          <p:cNvPr id="24" name="图片 23"/>
          <p:cNvPicPr>
            <a:picLocks noChangeAspect="1"/>
          </p:cNvPicPr>
          <p:nvPr/>
        </p:nvPicPr>
        <p:blipFill>
          <a:blip r:embed="rId3"/>
          <a:stretch>
            <a:fillRect/>
          </a:stretch>
        </p:blipFill>
        <p:spPr>
          <a:xfrm>
            <a:off x="1683695" y="3746548"/>
            <a:ext cx="6848745" cy="618556"/>
          </a:xfrm>
          <a:prstGeom prst="rect">
            <a:avLst/>
          </a:prstGeom>
        </p:spPr>
      </p:pic>
      <p:pic>
        <p:nvPicPr>
          <p:cNvPr id="26" name="图片 25"/>
          <p:cNvPicPr>
            <a:picLocks noChangeAspect="1"/>
          </p:cNvPicPr>
          <p:nvPr/>
        </p:nvPicPr>
        <p:blipFill>
          <a:blip r:embed="rId4"/>
          <a:stretch>
            <a:fillRect/>
          </a:stretch>
        </p:blipFill>
        <p:spPr>
          <a:xfrm>
            <a:off x="1683695" y="4437112"/>
            <a:ext cx="7280793" cy="568882"/>
          </a:xfrm>
          <a:prstGeom prst="rect">
            <a:avLst/>
          </a:prstGeom>
        </p:spPr>
      </p:pic>
    </p:spTree>
    <p:extLst>
      <p:ext uri="{BB962C8B-B14F-4D97-AF65-F5344CB8AC3E}">
        <p14:creationId xmlns:p14="http://schemas.microsoft.com/office/powerpoint/2010/main" val="325903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8"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0" grpId="0" autoUpdateAnimBg="0"/>
      <p:bldP spid="11"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a:xfrm>
            <a:off x="323528" y="3975617"/>
            <a:ext cx="8218488" cy="1656184"/>
          </a:xfrm>
        </p:spPr>
        <p:txBody>
          <a:bodyPr/>
          <a:lstStyle/>
          <a:p>
            <a:r>
              <a:rPr lang="zh-CN" altLang="en-US" dirty="0" smtClean="0"/>
              <a:t>发送方生成校验码</a:t>
            </a:r>
            <a:r>
              <a:rPr lang="en-US" altLang="zh-CN" dirty="0" smtClean="0"/>
              <a:t>=</a:t>
            </a:r>
            <a:r>
              <a:rPr lang="zh-CN" altLang="en-US" dirty="0" smtClean="0"/>
              <a:t>数据</a:t>
            </a:r>
            <a:r>
              <a:rPr lang="en-US" altLang="zh-CN" dirty="0" smtClean="0"/>
              <a:t>+</a:t>
            </a:r>
            <a:r>
              <a:rPr lang="zh-CN" altLang="en-US" dirty="0" smtClean="0"/>
              <a:t>校验位</a:t>
            </a:r>
            <a:endParaRPr lang="en-US" altLang="zh-CN" dirty="0" smtClean="0"/>
          </a:p>
          <a:p>
            <a:r>
              <a:rPr lang="zh-CN" altLang="en-US" dirty="0" smtClean="0"/>
              <a:t>接收方生成利用校验码生成检错码</a:t>
            </a:r>
            <a:endParaRPr lang="en-US" altLang="zh-CN" dirty="0" smtClean="0"/>
          </a:p>
          <a:p>
            <a:r>
              <a:rPr lang="zh-CN" altLang="en-US" dirty="0" smtClean="0"/>
              <a:t>检测</a:t>
            </a:r>
            <a:r>
              <a:rPr lang="zh-CN" altLang="en-US" dirty="0"/>
              <a:t>码不为零表示错误发生</a:t>
            </a:r>
          </a:p>
          <a:p>
            <a:r>
              <a:rPr lang="zh-CN" altLang="en-US" dirty="0" smtClean="0"/>
              <a:t>检测</a:t>
            </a:r>
            <a:r>
              <a:rPr lang="zh-CN" altLang="en-US" dirty="0"/>
              <a:t>码为零时是否表示数据正确？</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114</a:t>
            </a:fld>
            <a:r>
              <a:rPr lang="en-US" altLang="zh-CN" sz="1400" smtClean="0">
                <a:solidFill>
                  <a:srgbClr val="0D7157"/>
                </a:solidFill>
              </a:rPr>
              <a:t>- </a:t>
            </a:r>
            <a:endParaRPr lang="en-US" altLang="zh-CN" sz="1400" dirty="0">
              <a:solidFill>
                <a:srgbClr val="0D7157"/>
              </a:solidFill>
            </a:endParaRPr>
          </a:p>
        </p:txBody>
      </p:sp>
      <p:grpSp>
        <p:nvGrpSpPr>
          <p:cNvPr id="5" name="Group 20"/>
          <p:cNvGrpSpPr>
            <a:grpSpLocks/>
          </p:cNvGrpSpPr>
          <p:nvPr/>
        </p:nvGrpSpPr>
        <p:grpSpPr bwMode="auto">
          <a:xfrm>
            <a:off x="1307160" y="1460029"/>
            <a:ext cx="2667000" cy="2208769"/>
            <a:chOff x="0" y="0"/>
            <a:chExt cx="1540" cy="1184"/>
          </a:xfrm>
        </p:grpSpPr>
        <p:sp>
          <p:nvSpPr>
            <p:cNvPr id="6" name="Text Box 21"/>
            <p:cNvSpPr txBox="1">
              <a:spLocks noChangeArrowheads="1"/>
            </p:cNvSpPr>
            <p:nvPr/>
          </p:nvSpPr>
          <p:spPr bwMode="auto">
            <a:xfrm>
              <a:off x="0" y="0"/>
              <a:ext cx="154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7</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6</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5</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4</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3</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2</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1</a:t>
              </a:r>
              <a:r>
                <a:rPr lang="en-US" altLang="zh-CN" sz="2400" i="0" dirty="0">
                  <a:latin typeface="Arial" panose="020B0604020202020204" pitchFamily="34" charset="0"/>
                  <a:ea typeface="宋体" panose="02010600030101010101" pitchFamily="2" charset="-122"/>
                </a:rPr>
                <a:t>d</a:t>
              </a:r>
              <a:r>
                <a:rPr lang="en-US" altLang="zh-CN" sz="2400" i="0" baseline="-25000" dirty="0">
                  <a:latin typeface="Arial" panose="020B0604020202020204" pitchFamily="34" charset="0"/>
                  <a:ea typeface="宋体" panose="02010600030101010101" pitchFamily="2" charset="-122"/>
                </a:rPr>
                <a:t>0</a:t>
              </a:r>
              <a:endParaRPr lang="en-US" altLang="zh-CN" sz="2400" i="0" dirty="0">
                <a:latin typeface="Arial" panose="020B0604020202020204" pitchFamily="34" charset="0"/>
                <a:ea typeface="宋体" panose="02010600030101010101" pitchFamily="2" charset="-122"/>
              </a:endParaRPr>
            </a:p>
          </p:txBody>
        </p:sp>
        <p:grpSp>
          <p:nvGrpSpPr>
            <p:cNvPr id="7" name="Group 22"/>
            <p:cNvGrpSpPr>
              <a:grpSpLocks/>
            </p:cNvGrpSpPr>
            <p:nvPr/>
          </p:nvGrpSpPr>
          <p:grpSpPr bwMode="auto">
            <a:xfrm>
              <a:off x="624" y="528"/>
              <a:ext cx="250" cy="311"/>
              <a:chOff x="0" y="0"/>
              <a:chExt cx="250" cy="311"/>
            </a:xfrm>
          </p:grpSpPr>
          <p:sp>
            <p:nvSpPr>
              <p:cNvPr id="19" name="Text Box 23"/>
              <p:cNvSpPr txBox="1">
                <a:spLocks noChangeArrowheads="1"/>
              </p:cNvSpPr>
              <p:nvPr/>
            </p:nvSpPr>
            <p:spPr bwMode="auto">
              <a:xfrm>
                <a:off x="0" y="0"/>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i="0" dirty="0">
                    <a:latin typeface="Arial" panose="020B0604020202020204" pitchFamily="34" charset="0"/>
                    <a:ea typeface="宋体" panose="02010600030101010101" pitchFamily="2" charset="-122"/>
                  </a:rPr>
                  <a:t>+</a:t>
                </a:r>
                <a:endParaRPr lang="en-US" altLang="zh-CN" sz="2400" i="0" dirty="0">
                  <a:latin typeface="Arial" panose="020B0604020202020204" pitchFamily="34" charset="0"/>
                  <a:ea typeface="宋体" panose="02010600030101010101" pitchFamily="2" charset="-122"/>
                </a:endParaRPr>
              </a:p>
            </p:txBody>
          </p:sp>
          <p:sp>
            <p:nvSpPr>
              <p:cNvPr id="20" name="Oval 24"/>
              <p:cNvSpPr>
                <a:spLocks noChangeArrowheads="1"/>
              </p:cNvSpPr>
              <p:nvPr/>
            </p:nvSpPr>
            <p:spPr bwMode="auto">
              <a:xfrm>
                <a:off x="10" y="62"/>
                <a:ext cx="240" cy="2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grpSp>
        <p:sp>
          <p:nvSpPr>
            <p:cNvPr id="8"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9"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1"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2"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3"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4"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5"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6"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7"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8" name="Text Box 35"/>
            <p:cNvSpPr txBox="1">
              <a:spLocks noChangeArrowheads="1"/>
            </p:cNvSpPr>
            <p:nvPr/>
          </p:nvSpPr>
          <p:spPr bwMode="auto">
            <a:xfrm>
              <a:off x="650" y="937"/>
              <a:ext cx="20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400" i="0">
                  <a:latin typeface="Arial" panose="020B0604020202020204" pitchFamily="34" charset="0"/>
                  <a:ea typeface="宋体" panose="02010600030101010101" pitchFamily="2" charset="-122"/>
                </a:rPr>
                <a:t>p</a:t>
              </a:r>
            </a:p>
          </p:txBody>
        </p:sp>
      </p:grpSp>
      <p:grpSp>
        <p:nvGrpSpPr>
          <p:cNvPr id="21" name="Group 36"/>
          <p:cNvGrpSpPr>
            <a:grpSpLocks/>
          </p:cNvGrpSpPr>
          <p:nvPr/>
        </p:nvGrpSpPr>
        <p:grpSpPr bwMode="auto">
          <a:xfrm>
            <a:off x="5015980" y="1460029"/>
            <a:ext cx="2639593" cy="2208769"/>
            <a:chOff x="-15" y="0"/>
            <a:chExt cx="1585" cy="1184"/>
          </a:xfrm>
        </p:grpSpPr>
        <p:sp>
          <p:nvSpPr>
            <p:cNvPr id="22" name="Text Box 37"/>
            <p:cNvSpPr txBox="1">
              <a:spLocks noChangeArrowheads="1"/>
            </p:cNvSpPr>
            <p:nvPr/>
          </p:nvSpPr>
          <p:spPr bwMode="auto">
            <a:xfrm>
              <a:off x="-15" y="0"/>
              <a:ext cx="1585"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7</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6</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5</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4</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3</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2</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1</a:t>
              </a:r>
              <a:r>
                <a:rPr lang="en-US" altLang="zh-CN" sz="2400" i="0">
                  <a:latin typeface="Arial" panose="020B0604020202020204" pitchFamily="34" charset="0"/>
                  <a:ea typeface="宋体" panose="02010600030101010101" pitchFamily="2" charset="-122"/>
                </a:rPr>
                <a:t>d</a:t>
              </a:r>
              <a:r>
                <a:rPr lang="en-US" altLang="zh-CN" sz="2400" i="0" baseline="-25000">
                  <a:latin typeface="Arial" panose="020B0604020202020204" pitchFamily="34" charset="0"/>
                  <a:ea typeface="宋体" panose="02010600030101010101" pitchFamily="2" charset="-122"/>
                </a:rPr>
                <a:t>0</a:t>
              </a:r>
              <a:r>
                <a:rPr lang="en-US" altLang="zh-CN" sz="2400" i="0">
                  <a:solidFill>
                    <a:schemeClr val="accent2"/>
                  </a:solidFill>
                  <a:latin typeface="Arial" panose="020B0604020202020204" pitchFamily="34" charset="0"/>
                  <a:ea typeface="宋体" panose="02010600030101010101" pitchFamily="2" charset="-122"/>
                </a:rPr>
                <a:t>p</a:t>
              </a:r>
            </a:p>
          </p:txBody>
        </p:sp>
        <p:grpSp>
          <p:nvGrpSpPr>
            <p:cNvPr id="23" name="Group 38"/>
            <p:cNvGrpSpPr>
              <a:grpSpLocks/>
            </p:cNvGrpSpPr>
            <p:nvPr/>
          </p:nvGrpSpPr>
          <p:grpSpPr bwMode="auto">
            <a:xfrm>
              <a:off x="624" y="528"/>
              <a:ext cx="254" cy="311"/>
              <a:chOff x="0" y="0"/>
              <a:chExt cx="254" cy="311"/>
            </a:xfrm>
          </p:grpSpPr>
          <p:sp>
            <p:nvSpPr>
              <p:cNvPr id="35" name="Text Box 39"/>
              <p:cNvSpPr txBox="1">
                <a:spLocks noChangeArrowheads="1"/>
              </p:cNvSpPr>
              <p:nvPr/>
            </p:nvSpPr>
            <p:spPr bwMode="auto">
              <a:xfrm>
                <a:off x="0" y="0"/>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i="0">
                    <a:latin typeface="Arial" panose="020B0604020202020204" pitchFamily="34" charset="0"/>
                    <a:ea typeface="宋体" panose="02010600030101010101" pitchFamily="2" charset="-122"/>
                  </a:rPr>
                  <a:t>+</a:t>
                </a:r>
                <a:endParaRPr lang="en-US" altLang="zh-CN" sz="2400" i="0">
                  <a:latin typeface="Arial" panose="020B0604020202020204" pitchFamily="34" charset="0"/>
                  <a:ea typeface="宋体" panose="02010600030101010101" pitchFamily="2" charset="-122"/>
                </a:endParaRPr>
              </a:p>
            </p:txBody>
          </p:sp>
          <p:sp>
            <p:nvSpPr>
              <p:cNvPr id="36" name="Oval 40"/>
              <p:cNvSpPr>
                <a:spLocks noChangeArrowheads="1"/>
              </p:cNvSpPr>
              <p:nvPr/>
            </p:nvSpPr>
            <p:spPr bwMode="auto">
              <a:xfrm>
                <a:off x="10" y="62"/>
                <a:ext cx="240" cy="24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grpSp>
        <p:sp>
          <p:nvSpPr>
            <p:cNvPr id="24"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5"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6"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7"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8"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9"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0"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1"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2"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3"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4" name="Text Box 51"/>
            <p:cNvSpPr txBox="1">
              <a:spLocks noChangeArrowheads="1"/>
            </p:cNvSpPr>
            <p:nvPr/>
          </p:nvSpPr>
          <p:spPr bwMode="auto">
            <a:xfrm>
              <a:off x="650" y="937"/>
              <a:ext cx="2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400" i="0">
                  <a:latin typeface="Arial" panose="020B0604020202020204" pitchFamily="34" charset="0"/>
                  <a:ea typeface="宋体" panose="02010600030101010101" pitchFamily="2" charset="-122"/>
                </a:rPr>
                <a:t>g</a:t>
              </a:r>
            </a:p>
          </p:txBody>
        </p:sp>
      </p:grpSp>
      <p:sp>
        <p:nvSpPr>
          <p:cNvPr id="37" name="矩形 36"/>
          <p:cNvSpPr/>
          <p:nvPr/>
        </p:nvSpPr>
        <p:spPr>
          <a:xfrm>
            <a:off x="2160515" y="1039942"/>
            <a:ext cx="877164" cy="369332"/>
          </a:xfrm>
          <a:prstGeom prst="rect">
            <a:avLst/>
          </a:prstGeom>
        </p:spPr>
        <p:txBody>
          <a:bodyPr wrap="none">
            <a:spAutoFit/>
          </a:bodyPr>
          <a:lstStyle/>
          <a:p>
            <a:r>
              <a:rPr lang="zh-CN" altLang="en-US" i="0" dirty="0" smtClean="0"/>
              <a:t>发送方</a:t>
            </a:r>
            <a:endParaRPr lang="zh-CN" altLang="en-US" i="0" dirty="0"/>
          </a:p>
        </p:txBody>
      </p:sp>
      <p:sp>
        <p:nvSpPr>
          <p:cNvPr id="38" name="矩形 37"/>
          <p:cNvSpPr/>
          <p:nvPr/>
        </p:nvSpPr>
        <p:spPr>
          <a:xfrm>
            <a:off x="5801436" y="1052454"/>
            <a:ext cx="877164" cy="369332"/>
          </a:xfrm>
          <a:prstGeom prst="rect">
            <a:avLst/>
          </a:prstGeom>
        </p:spPr>
        <p:txBody>
          <a:bodyPr wrap="none">
            <a:spAutoFit/>
          </a:bodyPr>
          <a:lstStyle/>
          <a:p>
            <a:r>
              <a:rPr lang="zh-CN" altLang="en-US" i="0" dirty="0" smtClean="0"/>
              <a:t>接收方</a:t>
            </a:r>
            <a:endParaRPr lang="zh-CN" altLang="en-US" i="0" dirty="0"/>
          </a:p>
        </p:txBody>
      </p:sp>
    </p:spTree>
    <p:extLst>
      <p:ext uri="{BB962C8B-B14F-4D97-AF65-F5344CB8AC3E}">
        <p14:creationId xmlns:p14="http://schemas.microsoft.com/office/powerpoint/2010/main" val="91503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奇偶校验性能</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115</a:t>
            </a:fld>
            <a:r>
              <a:rPr lang="en-US" altLang="zh-CN" sz="1400" smtClean="0">
                <a:solidFill>
                  <a:srgbClr val="0D7157"/>
                </a:solidFill>
              </a:rPr>
              <a:t>- </a:t>
            </a:r>
            <a:endParaRPr lang="en-US" altLang="zh-CN" sz="1400" dirty="0">
              <a:solidFill>
                <a:srgbClr val="0D7157"/>
              </a:solidFill>
            </a:endParaRPr>
          </a:p>
        </p:txBody>
      </p:sp>
      <p:sp>
        <p:nvSpPr>
          <p:cNvPr id="5" name="Text Box 3"/>
          <p:cNvSpPr txBox="1">
            <a:spLocks noChangeArrowheads="1"/>
          </p:cNvSpPr>
          <p:nvPr/>
        </p:nvSpPr>
        <p:spPr bwMode="auto">
          <a:xfrm>
            <a:off x="2987947" y="1412776"/>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00011</a:t>
            </a:r>
          </a:p>
        </p:txBody>
      </p:sp>
      <p:sp>
        <p:nvSpPr>
          <p:cNvPr id="6" name="Text Box 4"/>
          <p:cNvSpPr txBox="1">
            <a:spLocks noChangeArrowheads="1"/>
          </p:cNvSpPr>
          <p:nvPr/>
        </p:nvSpPr>
        <p:spPr bwMode="auto">
          <a:xfrm>
            <a:off x="4212356" y="1412776"/>
            <a:ext cx="1871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00011</a:t>
            </a:r>
          </a:p>
        </p:txBody>
      </p:sp>
      <p:sp>
        <p:nvSpPr>
          <p:cNvPr id="7" name="Text Box 5"/>
          <p:cNvSpPr txBox="1">
            <a:spLocks noChangeArrowheads="1"/>
          </p:cNvSpPr>
          <p:nvPr/>
        </p:nvSpPr>
        <p:spPr bwMode="auto">
          <a:xfrm>
            <a:off x="6156572" y="1412776"/>
            <a:ext cx="1871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00011</a:t>
            </a:r>
          </a:p>
        </p:txBody>
      </p:sp>
      <p:sp>
        <p:nvSpPr>
          <p:cNvPr id="8" name="Text Box 6"/>
          <p:cNvSpPr txBox="1">
            <a:spLocks noChangeArrowheads="1"/>
          </p:cNvSpPr>
          <p:nvPr/>
        </p:nvSpPr>
        <p:spPr bwMode="auto">
          <a:xfrm>
            <a:off x="2988220" y="3789263"/>
            <a:ext cx="1368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a:t>
            </a:r>
            <a:r>
              <a:rPr lang="en-US" altLang="zh-CN" sz="2800" b="1" i="0" dirty="0">
                <a:solidFill>
                  <a:srgbClr val="FF0000"/>
                </a:solidFill>
                <a:latin typeface="Tahoma" panose="020B0604030504040204" pitchFamily="34" charset="0"/>
                <a:ea typeface="宋体" panose="02010600030101010101" pitchFamily="2" charset="-122"/>
              </a:rPr>
              <a:t>0</a:t>
            </a:r>
          </a:p>
        </p:txBody>
      </p:sp>
      <p:sp>
        <p:nvSpPr>
          <p:cNvPr id="9" name="Text Box 7"/>
          <p:cNvSpPr txBox="1">
            <a:spLocks noChangeArrowheads="1"/>
          </p:cNvSpPr>
          <p:nvPr/>
        </p:nvSpPr>
        <p:spPr bwMode="auto">
          <a:xfrm>
            <a:off x="4572396" y="3789263"/>
            <a:ext cx="1512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a:t>
            </a:r>
            <a:r>
              <a:rPr lang="en-US" altLang="zh-CN" sz="2800" b="1" i="0" dirty="0">
                <a:solidFill>
                  <a:srgbClr val="FF0000"/>
                </a:solidFill>
                <a:latin typeface="Tahoma" panose="020B0604030504040204" pitchFamily="34" charset="0"/>
                <a:ea typeface="宋体" panose="02010600030101010101" pitchFamily="2" charset="-122"/>
              </a:rPr>
              <a:t>110</a:t>
            </a:r>
            <a:r>
              <a:rPr lang="en-US" altLang="zh-CN" sz="2800" b="1" i="0" dirty="0">
                <a:latin typeface="Tahoma" panose="020B0604030504040204" pitchFamily="34" charset="0"/>
                <a:ea typeface="宋体" panose="02010600030101010101" pitchFamily="2" charset="-122"/>
              </a:rPr>
              <a:t>1</a:t>
            </a:r>
          </a:p>
        </p:txBody>
      </p:sp>
      <p:sp>
        <p:nvSpPr>
          <p:cNvPr id="10" name="Text Box 8"/>
          <p:cNvSpPr txBox="1">
            <a:spLocks noChangeArrowheads="1"/>
          </p:cNvSpPr>
          <p:nvPr/>
        </p:nvSpPr>
        <p:spPr bwMode="auto">
          <a:xfrm>
            <a:off x="6084564" y="3789263"/>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solidFill>
                  <a:srgbClr val="FF0000"/>
                </a:solidFill>
                <a:latin typeface="Tahoma" panose="020B0604030504040204" pitchFamily="34" charset="0"/>
                <a:ea typeface="宋体" panose="02010600030101010101" pitchFamily="2" charset="-122"/>
              </a:rPr>
              <a:t>1110</a:t>
            </a:r>
            <a:r>
              <a:rPr lang="en-US" altLang="zh-CN" sz="2800" b="1" i="0" dirty="0">
                <a:latin typeface="Tahoma" panose="020B0604030504040204" pitchFamily="34" charset="0"/>
                <a:ea typeface="宋体" panose="02010600030101010101" pitchFamily="2" charset="-122"/>
              </a:rPr>
              <a:t>1</a:t>
            </a:r>
          </a:p>
        </p:txBody>
      </p:sp>
      <p:sp>
        <p:nvSpPr>
          <p:cNvPr id="11" name="Line 9"/>
          <p:cNvSpPr>
            <a:spLocks noChangeShapeType="1"/>
          </p:cNvSpPr>
          <p:nvPr/>
        </p:nvSpPr>
        <p:spPr bwMode="auto">
          <a:xfrm>
            <a:off x="3276550"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2" name="Line 10"/>
          <p:cNvSpPr>
            <a:spLocks noChangeShapeType="1"/>
          </p:cNvSpPr>
          <p:nvPr/>
        </p:nvSpPr>
        <p:spPr bwMode="auto">
          <a:xfrm>
            <a:off x="3494037"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3" name="Line 11"/>
          <p:cNvSpPr>
            <a:spLocks noChangeShapeType="1"/>
          </p:cNvSpPr>
          <p:nvPr/>
        </p:nvSpPr>
        <p:spPr bwMode="auto">
          <a:xfrm>
            <a:off x="3709937"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4" name="Line 12"/>
          <p:cNvSpPr>
            <a:spLocks noChangeShapeType="1"/>
          </p:cNvSpPr>
          <p:nvPr/>
        </p:nvSpPr>
        <p:spPr bwMode="auto">
          <a:xfrm>
            <a:off x="3925837"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5" name="Line 13"/>
          <p:cNvSpPr>
            <a:spLocks noChangeShapeType="1"/>
          </p:cNvSpPr>
          <p:nvPr/>
        </p:nvSpPr>
        <p:spPr bwMode="auto">
          <a:xfrm>
            <a:off x="4106812" y="1862038"/>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6" name="Line 14"/>
          <p:cNvSpPr>
            <a:spLocks noChangeShapeType="1"/>
          </p:cNvSpPr>
          <p:nvPr/>
        </p:nvSpPr>
        <p:spPr bwMode="auto">
          <a:xfrm>
            <a:off x="5003750"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7" name="Line 15"/>
          <p:cNvSpPr>
            <a:spLocks noChangeShapeType="1"/>
          </p:cNvSpPr>
          <p:nvPr/>
        </p:nvSpPr>
        <p:spPr bwMode="auto">
          <a:xfrm>
            <a:off x="522123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8" name="Line 16"/>
          <p:cNvSpPr>
            <a:spLocks noChangeShapeType="1"/>
          </p:cNvSpPr>
          <p:nvPr/>
        </p:nvSpPr>
        <p:spPr bwMode="auto">
          <a:xfrm>
            <a:off x="543713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19" name="Line 17"/>
          <p:cNvSpPr>
            <a:spLocks noChangeShapeType="1"/>
          </p:cNvSpPr>
          <p:nvPr/>
        </p:nvSpPr>
        <p:spPr bwMode="auto">
          <a:xfrm>
            <a:off x="565303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0" name="Line 18"/>
          <p:cNvSpPr>
            <a:spLocks noChangeShapeType="1"/>
          </p:cNvSpPr>
          <p:nvPr/>
        </p:nvSpPr>
        <p:spPr bwMode="auto">
          <a:xfrm>
            <a:off x="5868937"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1" name="Line 19"/>
          <p:cNvSpPr>
            <a:spLocks noChangeShapeType="1"/>
          </p:cNvSpPr>
          <p:nvPr/>
        </p:nvSpPr>
        <p:spPr bwMode="auto">
          <a:xfrm>
            <a:off x="6877000"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2" name="Line 20"/>
          <p:cNvSpPr>
            <a:spLocks noChangeShapeType="1"/>
          </p:cNvSpPr>
          <p:nvPr/>
        </p:nvSpPr>
        <p:spPr bwMode="auto">
          <a:xfrm>
            <a:off x="709448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3" name="Line 21"/>
          <p:cNvSpPr>
            <a:spLocks noChangeShapeType="1"/>
          </p:cNvSpPr>
          <p:nvPr/>
        </p:nvSpPr>
        <p:spPr bwMode="auto">
          <a:xfrm>
            <a:off x="731038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4" name="Line 22"/>
          <p:cNvSpPr>
            <a:spLocks noChangeShapeType="1"/>
          </p:cNvSpPr>
          <p:nvPr/>
        </p:nvSpPr>
        <p:spPr bwMode="auto">
          <a:xfrm>
            <a:off x="7526287" y="1844576"/>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5" name="Line 23"/>
          <p:cNvSpPr>
            <a:spLocks noChangeShapeType="1"/>
          </p:cNvSpPr>
          <p:nvPr/>
        </p:nvSpPr>
        <p:spPr bwMode="auto">
          <a:xfrm>
            <a:off x="7742187" y="1844576"/>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6" name="Text Box 24"/>
          <p:cNvSpPr txBox="1">
            <a:spLocks noChangeArrowheads="1"/>
          </p:cNvSpPr>
          <p:nvPr/>
        </p:nvSpPr>
        <p:spPr bwMode="auto">
          <a:xfrm>
            <a:off x="1043458" y="1412776"/>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00011</a:t>
            </a:r>
          </a:p>
        </p:txBody>
      </p:sp>
      <p:grpSp>
        <p:nvGrpSpPr>
          <p:cNvPr id="27" name="Group 25"/>
          <p:cNvGrpSpPr>
            <a:grpSpLocks/>
          </p:cNvGrpSpPr>
          <p:nvPr/>
        </p:nvGrpSpPr>
        <p:grpSpPr bwMode="auto">
          <a:xfrm>
            <a:off x="612728" y="1844576"/>
            <a:ext cx="1871662" cy="2463800"/>
            <a:chOff x="-362" y="0"/>
            <a:chExt cx="1179" cy="1552"/>
          </a:xfrm>
        </p:grpSpPr>
        <p:sp>
          <p:nvSpPr>
            <p:cNvPr id="28" name="Text Box 26"/>
            <p:cNvSpPr txBox="1">
              <a:spLocks noChangeArrowheads="1"/>
            </p:cNvSpPr>
            <p:nvPr/>
          </p:nvSpPr>
          <p:spPr bwMode="auto">
            <a:xfrm>
              <a:off x="-362" y="1225"/>
              <a:ext cx="11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800" b="1" i="0" dirty="0">
                  <a:latin typeface="Tahoma" panose="020B0604030504040204" pitchFamily="34" charset="0"/>
                  <a:ea typeface="宋体" panose="02010600030101010101" pitchFamily="2" charset="-122"/>
                </a:rPr>
                <a:t>00011</a:t>
              </a:r>
            </a:p>
          </p:txBody>
        </p:sp>
        <p:sp>
          <p:nvSpPr>
            <p:cNvPr id="29"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30"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31"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32"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33"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grpSp>
      <p:sp>
        <p:nvSpPr>
          <p:cNvPr id="39" name="AutoShape 37"/>
          <p:cNvSpPr>
            <a:spLocks noChangeAspect="1"/>
          </p:cNvSpPr>
          <p:nvPr/>
        </p:nvSpPr>
        <p:spPr bwMode="auto">
          <a:xfrm>
            <a:off x="3954412"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i="0"/>
          </a:p>
        </p:txBody>
      </p:sp>
      <p:sp>
        <p:nvSpPr>
          <p:cNvPr id="40" name="AutoShape 38"/>
          <p:cNvSpPr>
            <a:spLocks noChangeAspect="1"/>
          </p:cNvSpPr>
          <p:nvPr/>
        </p:nvSpPr>
        <p:spPr bwMode="auto">
          <a:xfrm>
            <a:off x="5097412"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i="0"/>
          </a:p>
        </p:txBody>
      </p:sp>
      <p:sp>
        <p:nvSpPr>
          <p:cNvPr id="41" name="AutoShape 39"/>
          <p:cNvSpPr>
            <a:spLocks noChangeAspect="1"/>
          </p:cNvSpPr>
          <p:nvPr/>
        </p:nvSpPr>
        <p:spPr bwMode="auto">
          <a:xfrm>
            <a:off x="6697612"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i="0"/>
          </a:p>
        </p:txBody>
      </p:sp>
      <p:sp>
        <p:nvSpPr>
          <p:cNvPr id="46" name="Text Box 36"/>
          <p:cNvSpPr txBox="1">
            <a:spLocks noChangeArrowheads="1"/>
          </p:cNvSpPr>
          <p:nvPr/>
        </p:nvSpPr>
        <p:spPr bwMode="auto">
          <a:xfrm>
            <a:off x="1212866" y="5040921"/>
            <a:ext cx="643312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000" i="0" dirty="0">
                <a:solidFill>
                  <a:srgbClr val="C00000"/>
                </a:solidFill>
                <a:latin typeface="微软雅黑" panose="020B0503020204020204" pitchFamily="34" charset="-122"/>
                <a:ea typeface="微软雅黑" panose="020B0503020204020204" pitchFamily="34" charset="-122"/>
              </a:rPr>
              <a:t>仅能识别奇数个错误，不能纠正</a:t>
            </a:r>
            <a:r>
              <a:rPr lang="zh-CN" altLang="en-US" sz="2000" i="0" dirty="0" smtClean="0">
                <a:solidFill>
                  <a:srgbClr val="C00000"/>
                </a:solidFill>
                <a:latin typeface="微软雅黑" panose="020B0503020204020204" pitchFamily="34" charset="-122"/>
                <a:ea typeface="微软雅黑" panose="020B0503020204020204" pitchFamily="34" charset="-122"/>
              </a:rPr>
              <a:t>错误，也不能保证正确</a:t>
            </a:r>
            <a:endParaRPr lang="zh-CN" altLang="en-US" sz="2000" i="0"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59632" y="4437112"/>
            <a:ext cx="1152128" cy="369332"/>
          </a:xfrm>
          <a:prstGeom prst="rect">
            <a:avLst/>
          </a:prstGeom>
          <a:noFill/>
        </p:spPr>
        <p:txBody>
          <a:bodyPr wrap="square" rtlCol="0">
            <a:spAutoFit/>
          </a:bodyPr>
          <a:lstStyle/>
          <a:p>
            <a:pPr algn="l"/>
            <a:r>
              <a:rPr lang="zh-CN" altLang="en-US" b="1" i="0" dirty="0" smtClean="0">
                <a:solidFill>
                  <a:srgbClr val="92D050"/>
                </a:solidFill>
                <a:latin typeface="微软雅黑" panose="020B0503020204020204" pitchFamily="34" charset="-122"/>
                <a:ea typeface="微软雅黑" panose="020B0503020204020204" pitchFamily="34" charset="-122"/>
              </a:rPr>
              <a:t>正确传输</a:t>
            </a:r>
            <a:endParaRPr lang="zh-CN" altLang="en-US" b="1" i="0" dirty="0">
              <a:solidFill>
                <a:srgbClr val="92D05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131840" y="4437112"/>
            <a:ext cx="1152128" cy="369332"/>
          </a:xfrm>
          <a:prstGeom prst="rect">
            <a:avLst/>
          </a:prstGeom>
          <a:noFill/>
        </p:spPr>
        <p:txBody>
          <a:bodyPr wrap="square" rtlCol="0">
            <a:spAutoFit/>
          </a:bodyPr>
          <a:lstStyle/>
          <a:p>
            <a:pPr algn="l"/>
            <a:r>
              <a:rPr lang="zh-CN" altLang="en-US" b="1" i="0" dirty="0" smtClean="0">
                <a:solidFill>
                  <a:srgbClr val="00B0F0"/>
                </a:solidFill>
                <a:latin typeface="微软雅黑" panose="020B0503020204020204" pitchFamily="34" charset="-122"/>
                <a:ea typeface="微软雅黑" panose="020B0503020204020204" pitchFamily="34" charset="-122"/>
              </a:rPr>
              <a:t>正常检错</a:t>
            </a:r>
            <a:endParaRPr lang="zh-CN" altLang="en-US" b="1" i="0" dirty="0">
              <a:solidFill>
                <a:srgbClr val="00B0F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861073" y="4414308"/>
            <a:ext cx="1152128" cy="369332"/>
          </a:xfrm>
          <a:prstGeom prst="rect">
            <a:avLst/>
          </a:prstGeom>
          <a:noFill/>
        </p:spPr>
        <p:txBody>
          <a:bodyPr wrap="square" rtlCol="0">
            <a:spAutoFit/>
          </a:bodyPr>
          <a:lstStyle/>
          <a:p>
            <a:pPr algn="l"/>
            <a:r>
              <a:rPr lang="zh-CN" altLang="en-US" b="1" i="0" dirty="0" smtClean="0">
                <a:solidFill>
                  <a:srgbClr val="00B0F0"/>
                </a:solidFill>
                <a:latin typeface="微软雅黑" panose="020B0503020204020204" pitchFamily="34" charset="-122"/>
                <a:ea typeface="微软雅黑" panose="020B0503020204020204" pitchFamily="34" charset="-122"/>
              </a:rPr>
              <a:t>正确检错</a:t>
            </a:r>
            <a:endParaRPr lang="zh-CN" altLang="en-US" b="1" i="0" dirty="0">
              <a:solidFill>
                <a:srgbClr val="00B0F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734323" y="4408580"/>
            <a:ext cx="1152128" cy="369332"/>
          </a:xfrm>
          <a:prstGeom prst="rect">
            <a:avLst/>
          </a:prstGeom>
          <a:noFill/>
        </p:spPr>
        <p:txBody>
          <a:bodyPr wrap="square" rtlCol="0">
            <a:spAutoFit/>
          </a:bodyPr>
          <a:lstStyle/>
          <a:p>
            <a:pPr algn="l"/>
            <a:r>
              <a:rPr lang="zh-CN" altLang="en-US" b="1" i="0" dirty="0" smtClean="0">
                <a:solidFill>
                  <a:srgbClr val="FF0000"/>
                </a:solidFill>
                <a:latin typeface="微软雅黑" panose="020B0503020204020204" pitchFamily="34" charset="-122"/>
                <a:ea typeface="微软雅黑" panose="020B0503020204020204" pitchFamily="34" charset="-122"/>
              </a:rPr>
              <a:t>不能检错</a:t>
            </a:r>
            <a:endParaRPr lang="zh-CN" altLang="en-US" b="1" i="0" dirty="0">
              <a:solidFill>
                <a:srgbClr val="FF0000"/>
              </a:solidFill>
              <a:latin typeface="微软雅黑" panose="020B0503020204020204" pitchFamily="34" charset="-122"/>
              <a:ea typeface="微软雅黑" panose="020B0503020204020204" pitchFamily="34" charset="-122"/>
            </a:endParaRPr>
          </a:p>
        </p:txBody>
      </p:sp>
      <p:sp>
        <p:nvSpPr>
          <p:cNvPr id="42" name="Text Box 36"/>
          <p:cNvSpPr txBox="1">
            <a:spLocks noChangeArrowheads="1"/>
          </p:cNvSpPr>
          <p:nvPr/>
        </p:nvSpPr>
        <p:spPr bwMode="auto">
          <a:xfrm>
            <a:off x="1201414" y="5609730"/>
            <a:ext cx="643312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000" i="0" dirty="0" smtClean="0">
                <a:solidFill>
                  <a:srgbClr val="C00000"/>
                </a:solidFill>
                <a:latin typeface="微软雅黑" panose="020B0503020204020204" pitchFamily="34" charset="-122"/>
                <a:ea typeface="微软雅黑" panose="020B0503020204020204" pitchFamily="34" charset="-122"/>
              </a:rPr>
              <a:t>实现简单，编码效率高</a:t>
            </a:r>
            <a:endParaRPr lang="zh-CN" altLang="en-US" sz="2000" i="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19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fill="hold" grpId="1" nodeType="clickEffect">
                                  <p:stCondLst>
                                    <p:cond delay="0"/>
                                  </p:stCondLst>
                                  <p:childTnLst>
                                    <p:anim calcmode="discrete" valueType="str">
                                      <p:cBhvr>
                                        <p:cTn id="56"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down)">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left)">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xEl>
                                              <p:pRg st="0" end="0"/>
                                            </p:txEl>
                                          </p:spTgt>
                                        </p:tgtEl>
                                        <p:attrNameLst>
                                          <p:attrName>style.visibility</p:attrName>
                                        </p:attrNameLst>
                                      </p:cBhvr>
                                      <p:to>
                                        <p:strVal val="visible"/>
                                      </p:to>
                                    </p:set>
                                    <p:anim calcmode="lin" valueType="num">
                                      <p:cBhvr additive="base">
                                        <p:cTn id="7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1000"/>
                                        <p:tgtEl>
                                          <p:spTgt spid="16"/>
                                        </p:tgtEl>
                                      </p:cBhvr>
                                    </p:animEffect>
                                    <p:anim calcmode="lin" valueType="num">
                                      <p:cBhvr>
                                        <p:cTn id="83" dur="1000" fill="hold"/>
                                        <p:tgtEl>
                                          <p:spTgt spid="16"/>
                                        </p:tgtEl>
                                        <p:attrNameLst>
                                          <p:attrName>ppt_x</p:attrName>
                                        </p:attrNameLst>
                                      </p:cBhvr>
                                      <p:tavLst>
                                        <p:tav tm="0">
                                          <p:val>
                                            <p:strVal val="#ppt_x"/>
                                          </p:val>
                                        </p:tav>
                                        <p:tav tm="100000">
                                          <p:val>
                                            <p:strVal val="#ppt_x"/>
                                          </p:val>
                                        </p:tav>
                                      </p:tavLst>
                                    </p:anim>
                                    <p:anim calcmode="lin" valueType="num">
                                      <p:cBhvr>
                                        <p:cTn id="84" dur="1000" fill="hold"/>
                                        <p:tgtEl>
                                          <p:spTgt spid="1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1000"/>
                                        <p:tgtEl>
                                          <p:spTgt spid="17"/>
                                        </p:tgtEl>
                                      </p:cBhvr>
                                    </p:animEffect>
                                    <p:anim calcmode="lin" valueType="num">
                                      <p:cBhvr>
                                        <p:cTn id="88" dur="1000" fill="hold"/>
                                        <p:tgtEl>
                                          <p:spTgt spid="17"/>
                                        </p:tgtEl>
                                        <p:attrNameLst>
                                          <p:attrName>ppt_x</p:attrName>
                                        </p:attrNameLst>
                                      </p:cBhvr>
                                      <p:tavLst>
                                        <p:tav tm="0">
                                          <p:val>
                                            <p:strVal val="#ppt_x"/>
                                          </p:val>
                                        </p:tav>
                                        <p:tav tm="100000">
                                          <p:val>
                                            <p:strVal val="#ppt_x"/>
                                          </p:val>
                                        </p:tav>
                                      </p:tavLst>
                                    </p:anim>
                                    <p:anim calcmode="lin" valueType="num">
                                      <p:cBhvr>
                                        <p:cTn id="89" dur="1000" fill="hold"/>
                                        <p:tgtEl>
                                          <p:spTgt spid="1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1000"/>
                                        <p:tgtEl>
                                          <p:spTgt spid="20"/>
                                        </p:tgtEl>
                                      </p:cBhvr>
                                    </p:animEffect>
                                    <p:anim calcmode="lin" valueType="num">
                                      <p:cBhvr>
                                        <p:cTn id="103" dur="1000" fill="hold"/>
                                        <p:tgtEl>
                                          <p:spTgt spid="20"/>
                                        </p:tgtEl>
                                        <p:attrNameLst>
                                          <p:attrName>ppt_x</p:attrName>
                                        </p:attrNameLst>
                                      </p:cBhvr>
                                      <p:tavLst>
                                        <p:tav tm="0">
                                          <p:val>
                                            <p:strVal val="#ppt_x"/>
                                          </p:val>
                                        </p:tav>
                                        <p:tav tm="100000">
                                          <p:val>
                                            <p:strVal val="#ppt_x"/>
                                          </p:val>
                                        </p:tav>
                                      </p:tavLst>
                                    </p:anim>
                                    <p:anim calcmode="lin" valueType="num">
                                      <p:cBhvr>
                                        <p:cTn id="10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down)">
                                      <p:cBhvr>
                                        <p:cTn id="109" dur="5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35" presetClass="emph" presetSubtype="0" fill="hold" grpId="1" nodeType="clickEffect">
                                  <p:stCondLst>
                                    <p:cond delay="0"/>
                                  </p:stCondLst>
                                  <p:childTnLst>
                                    <p:anim calcmode="discrete" valueType="str">
                                      <p:cBhvr>
                                        <p:cTn id="113" dur="1000" fill="hold"/>
                                        <p:tgtEl>
                                          <p:spTgt spid="19"/>
                                        </p:tgtEl>
                                        <p:attrNameLst>
                                          <p:attrName>style.visibility</p:attrName>
                                        </p:attrNameLst>
                                      </p:cBhvr>
                                      <p:tavLst>
                                        <p:tav tm="0">
                                          <p:val>
                                            <p:strVal val="hidden"/>
                                          </p:val>
                                        </p:tav>
                                        <p:tav tm="50000">
                                          <p:val>
                                            <p:strVal val="visible"/>
                                          </p:val>
                                        </p:tav>
                                      </p:tavLst>
                                    </p:anim>
                                  </p:childTnLst>
                                </p:cTn>
                              </p:par>
                              <p:par>
                                <p:cTn id="114" presetID="35" presetClass="emph" presetSubtype="0" fill="hold" grpId="1" nodeType="withEffect">
                                  <p:stCondLst>
                                    <p:cond delay="0"/>
                                  </p:stCondLst>
                                  <p:childTnLst>
                                    <p:anim calcmode="discrete" valueType="str">
                                      <p:cBhvr>
                                        <p:cTn id="115" dur="1000" fill="hold"/>
                                        <p:tgtEl>
                                          <p:spTgt spid="18"/>
                                        </p:tgtEl>
                                        <p:attrNameLst>
                                          <p:attrName>style.visibility</p:attrName>
                                        </p:attrNameLst>
                                      </p:cBhvr>
                                      <p:tavLst>
                                        <p:tav tm="0">
                                          <p:val>
                                            <p:strVal val="hidden"/>
                                          </p:val>
                                        </p:tav>
                                        <p:tav tm="50000">
                                          <p:val>
                                            <p:strVal val="visible"/>
                                          </p:val>
                                        </p:tav>
                                      </p:tavLst>
                                    </p:anim>
                                  </p:childTnLst>
                                </p:cTn>
                              </p:par>
                              <p:par>
                                <p:cTn id="116" presetID="35" presetClass="emph" presetSubtype="0" fill="hold" grpId="1" nodeType="withEffect">
                                  <p:stCondLst>
                                    <p:cond delay="0"/>
                                  </p:stCondLst>
                                  <p:childTnLst>
                                    <p:anim calcmode="discrete" valueType="str">
                                      <p:cBhvr>
                                        <p:cTn id="117"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left)">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7"/>
                                        </p:tgtEl>
                                        <p:attrNameLst>
                                          <p:attrName>style.visibility</p:attrName>
                                        </p:attrNameLst>
                                      </p:cBhvr>
                                      <p:to>
                                        <p:strVal val="visible"/>
                                      </p:to>
                                    </p:set>
                                    <p:anim calcmode="lin" valueType="num">
                                      <p:cBhvr additive="base">
                                        <p:cTn id="127" dur="500" fill="hold"/>
                                        <p:tgtEl>
                                          <p:spTgt spid="7"/>
                                        </p:tgtEl>
                                        <p:attrNameLst>
                                          <p:attrName>ppt_x</p:attrName>
                                        </p:attrNameLst>
                                      </p:cBhvr>
                                      <p:tavLst>
                                        <p:tav tm="0">
                                          <p:val>
                                            <p:strVal val="#ppt_x"/>
                                          </p:val>
                                        </p:tav>
                                        <p:tav tm="100000">
                                          <p:val>
                                            <p:strVal val="#ppt_x"/>
                                          </p:val>
                                        </p:tav>
                                      </p:tavLst>
                                    </p:anim>
                                    <p:anim calcmode="lin" valueType="num">
                                      <p:cBhvr additive="base">
                                        <p:cTn id="1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7" presetClass="entr" presetSubtype="0" fill="hold" grpId="0" nodeType="clickEffect">
                                  <p:stCondLst>
                                    <p:cond delay="0"/>
                                  </p:stCondLst>
                                  <p:childTnLst>
                                    <p:set>
                                      <p:cBhvr>
                                        <p:cTn id="132" dur="1" fill="hold">
                                          <p:stCondLst>
                                            <p:cond delay="0"/>
                                          </p:stCondLst>
                                        </p:cTn>
                                        <p:tgtEl>
                                          <p:spTgt spid="10"/>
                                        </p:tgtEl>
                                        <p:attrNameLst>
                                          <p:attrName>style.visibility</p:attrName>
                                        </p:attrNameLst>
                                      </p:cBhvr>
                                      <p:to>
                                        <p:strVal val="visible"/>
                                      </p:to>
                                    </p:set>
                                    <p:animEffect transition="in" filter="fade">
                                      <p:cBhvr>
                                        <p:cTn id="133" dur="1000"/>
                                        <p:tgtEl>
                                          <p:spTgt spid="10"/>
                                        </p:tgtEl>
                                      </p:cBhvr>
                                    </p:animEffect>
                                    <p:anim calcmode="lin" valueType="num">
                                      <p:cBhvr>
                                        <p:cTn id="134" dur="1000" fill="hold"/>
                                        <p:tgtEl>
                                          <p:spTgt spid="10"/>
                                        </p:tgtEl>
                                        <p:attrNameLst>
                                          <p:attrName>ppt_x</p:attrName>
                                        </p:attrNameLst>
                                      </p:cBhvr>
                                      <p:tavLst>
                                        <p:tav tm="0">
                                          <p:val>
                                            <p:strVal val="#ppt_x"/>
                                          </p:val>
                                        </p:tav>
                                        <p:tav tm="100000">
                                          <p:val>
                                            <p:strVal val="#ppt_x"/>
                                          </p:val>
                                        </p:tav>
                                      </p:tavLst>
                                    </p:anim>
                                    <p:anim calcmode="lin" valueType="num">
                                      <p:cBhvr>
                                        <p:cTn id="135" dur="1000" fill="hold"/>
                                        <p:tgtEl>
                                          <p:spTgt spid="10"/>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1000"/>
                                        <p:tgtEl>
                                          <p:spTgt spid="21"/>
                                        </p:tgtEl>
                                      </p:cBhvr>
                                    </p:animEffect>
                                    <p:anim calcmode="lin" valueType="num">
                                      <p:cBhvr>
                                        <p:cTn id="139" dur="1000" fill="hold"/>
                                        <p:tgtEl>
                                          <p:spTgt spid="21"/>
                                        </p:tgtEl>
                                        <p:attrNameLst>
                                          <p:attrName>ppt_x</p:attrName>
                                        </p:attrNameLst>
                                      </p:cBhvr>
                                      <p:tavLst>
                                        <p:tav tm="0">
                                          <p:val>
                                            <p:strVal val="#ppt_x"/>
                                          </p:val>
                                        </p:tav>
                                        <p:tav tm="100000">
                                          <p:val>
                                            <p:strVal val="#ppt_x"/>
                                          </p:val>
                                        </p:tav>
                                      </p:tavLst>
                                    </p:anim>
                                    <p:anim calcmode="lin" valueType="num">
                                      <p:cBhvr>
                                        <p:cTn id="140" dur="1000" fill="hold"/>
                                        <p:tgtEl>
                                          <p:spTgt spid="21"/>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fade">
                                      <p:cBhvr>
                                        <p:cTn id="143" dur="1000"/>
                                        <p:tgtEl>
                                          <p:spTgt spid="22"/>
                                        </p:tgtEl>
                                      </p:cBhvr>
                                    </p:animEffect>
                                    <p:anim calcmode="lin" valueType="num">
                                      <p:cBhvr>
                                        <p:cTn id="144" dur="1000" fill="hold"/>
                                        <p:tgtEl>
                                          <p:spTgt spid="22"/>
                                        </p:tgtEl>
                                        <p:attrNameLst>
                                          <p:attrName>ppt_x</p:attrName>
                                        </p:attrNameLst>
                                      </p:cBhvr>
                                      <p:tavLst>
                                        <p:tav tm="0">
                                          <p:val>
                                            <p:strVal val="#ppt_x"/>
                                          </p:val>
                                        </p:tav>
                                        <p:tav tm="100000">
                                          <p:val>
                                            <p:strVal val="#ppt_x"/>
                                          </p:val>
                                        </p:tav>
                                      </p:tavLst>
                                    </p:anim>
                                    <p:anim calcmode="lin" valueType="num">
                                      <p:cBhvr>
                                        <p:cTn id="145" dur="1000" fill="hold"/>
                                        <p:tgtEl>
                                          <p:spTgt spid="22"/>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0"/>
                                  </p:stCondLst>
                                  <p:childTnLst>
                                    <p:set>
                                      <p:cBhvr>
                                        <p:cTn id="147" dur="1" fill="hold">
                                          <p:stCondLst>
                                            <p:cond delay="0"/>
                                          </p:stCondLst>
                                        </p:cTn>
                                        <p:tgtEl>
                                          <p:spTgt spid="23"/>
                                        </p:tgtEl>
                                        <p:attrNameLst>
                                          <p:attrName>style.visibility</p:attrName>
                                        </p:attrNameLst>
                                      </p:cBhvr>
                                      <p:to>
                                        <p:strVal val="visible"/>
                                      </p:to>
                                    </p:set>
                                    <p:animEffect transition="in" filter="fade">
                                      <p:cBhvr>
                                        <p:cTn id="148" dur="1000"/>
                                        <p:tgtEl>
                                          <p:spTgt spid="23"/>
                                        </p:tgtEl>
                                      </p:cBhvr>
                                    </p:animEffect>
                                    <p:anim calcmode="lin" valueType="num">
                                      <p:cBhvr>
                                        <p:cTn id="149" dur="1000" fill="hold"/>
                                        <p:tgtEl>
                                          <p:spTgt spid="23"/>
                                        </p:tgtEl>
                                        <p:attrNameLst>
                                          <p:attrName>ppt_x</p:attrName>
                                        </p:attrNameLst>
                                      </p:cBhvr>
                                      <p:tavLst>
                                        <p:tav tm="0">
                                          <p:val>
                                            <p:strVal val="#ppt_x"/>
                                          </p:val>
                                        </p:tav>
                                        <p:tav tm="100000">
                                          <p:val>
                                            <p:strVal val="#ppt_x"/>
                                          </p:val>
                                        </p:tav>
                                      </p:tavLst>
                                    </p:anim>
                                    <p:anim calcmode="lin" valueType="num">
                                      <p:cBhvr>
                                        <p:cTn id="150" dur="1000" fill="hold"/>
                                        <p:tgtEl>
                                          <p:spTgt spid="23"/>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24"/>
                                        </p:tgtEl>
                                        <p:attrNameLst>
                                          <p:attrName>style.visibility</p:attrName>
                                        </p:attrNameLst>
                                      </p:cBhvr>
                                      <p:to>
                                        <p:strVal val="visible"/>
                                      </p:to>
                                    </p:set>
                                    <p:animEffect transition="in" filter="fade">
                                      <p:cBhvr>
                                        <p:cTn id="153" dur="1000"/>
                                        <p:tgtEl>
                                          <p:spTgt spid="24"/>
                                        </p:tgtEl>
                                      </p:cBhvr>
                                    </p:animEffect>
                                    <p:anim calcmode="lin" valueType="num">
                                      <p:cBhvr>
                                        <p:cTn id="154" dur="1000" fill="hold"/>
                                        <p:tgtEl>
                                          <p:spTgt spid="24"/>
                                        </p:tgtEl>
                                        <p:attrNameLst>
                                          <p:attrName>ppt_x</p:attrName>
                                        </p:attrNameLst>
                                      </p:cBhvr>
                                      <p:tavLst>
                                        <p:tav tm="0">
                                          <p:val>
                                            <p:strVal val="#ppt_x"/>
                                          </p:val>
                                        </p:tav>
                                        <p:tav tm="100000">
                                          <p:val>
                                            <p:strVal val="#ppt_x"/>
                                          </p:val>
                                        </p:tav>
                                      </p:tavLst>
                                    </p:anim>
                                    <p:anim calcmode="lin" valueType="num">
                                      <p:cBhvr>
                                        <p:cTn id="155" dur="1000" fill="hold"/>
                                        <p:tgtEl>
                                          <p:spTgt spid="24"/>
                                        </p:tgtEl>
                                        <p:attrNameLst>
                                          <p:attrName>ppt_y</p:attrName>
                                        </p:attrNameLst>
                                      </p:cBhvr>
                                      <p:tavLst>
                                        <p:tav tm="0">
                                          <p:val>
                                            <p:strVal val="#ppt_y-.1"/>
                                          </p:val>
                                        </p:tav>
                                        <p:tav tm="100000">
                                          <p:val>
                                            <p:strVal val="#ppt_y"/>
                                          </p:val>
                                        </p:tav>
                                      </p:tavLst>
                                    </p:anim>
                                  </p:childTnLst>
                                </p:cTn>
                              </p:par>
                              <p:par>
                                <p:cTn id="156" presetID="47" presetClass="entr" presetSubtype="0" fill="hold" grpId="0" nodeType="withEffect">
                                  <p:stCondLst>
                                    <p:cond delay="0"/>
                                  </p:stCondLst>
                                  <p:childTnLst>
                                    <p:set>
                                      <p:cBhvr>
                                        <p:cTn id="157" dur="1" fill="hold">
                                          <p:stCondLst>
                                            <p:cond delay="0"/>
                                          </p:stCondLst>
                                        </p:cTn>
                                        <p:tgtEl>
                                          <p:spTgt spid="25"/>
                                        </p:tgtEl>
                                        <p:attrNameLst>
                                          <p:attrName>style.visibility</p:attrName>
                                        </p:attrNameLst>
                                      </p:cBhvr>
                                      <p:to>
                                        <p:strVal val="visible"/>
                                      </p:to>
                                    </p:set>
                                    <p:animEffect transition="in" filter="fade">
                                      <p:cBhvr>
                                        <p:cTn id="158" dur="1000"/>
                                        <p:tgtEl>
                                          <p:spTgt spid="25"/>
                                        </p:tgtEl>
                                      </p:cBhvr>
                                    </p:animEffect>
                                    <p:anim calcmode="lin" valueType="num">
                                      <p:cBhvr>
                                        <p:cTn id="159" dur="1000" fill="hold"/>
                                        <p:tgtEl>
                                          <p:spTgt spid="25"/>
                                        </p:tgtEl>
                                        <p:attrNameLst>
                                          <p:attrName>ppt_x</p:attrName>
                                        </p:attrNameLst>
                                      </p:cBhvr>
                                      <p:tavLst>
                                        <p:tav tm="0">
                                          <p:val>
                                            <p:strVal val="#ppt_x"/>
                                          </p:val>
                                        </p:tav>
                                        <p:tav tm="100000">
                                          <p:val>
                                            <p:strVal val="#ppt_x"/>
                                          </p:val>
                                        </p:tav>
                                      </p:tavLst>
                                    </p:anim>
                                    <p:anim calcmode="lin" valueType="num">
                                      <p:cBhvr>
                                        <p:cTn id="16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wipe(down)">
                                      <p:cBhvr>
                                        <p:cTn id="165" dur="500"/>
                                        <p:tgtEl>
                                          <p:spTgt spid="41"/>
                                        </p:tgtEl>
                                      </p:cBhvr>
                                    </p:animEffect>
                                  </p:childTnLst>
                                </p:cTn>
                              </p:par>
                              <p:par>
                                <p:cTn id="166" presetID="35" presetClass="emph" presetSubtype="0" fill="hold" grpId="1" nodeType="withEffect">
                                  <p:stCondLst>
                                    <p:cond delay="0"/>
                                  </p:stCondLst>
                                  <p:childTnLst>
                                    <p:anim calcmode="discrete" valueType="str">
                                      <p:cBhvr>
                                        <p:cTn id="167" dur="1000" fill="hold"/>
                                        <p:tgtEl>
                                          <p:spTgt spid="24"/>
                                        </p:tgtEl>
                                        <p:attrNameLst>
                                          <p:attrName>style.visibility</p:attrName>
                                        </p:attrNameLst>
                                      </p:cBhvr>
                                      <p:tavLst>
                                        <p:tav tm="0">
                                          <p:val>
                                            <p:strVal val="hidden"/>
                                          </p:val>
                                        </p:tav>
                                        <p:tav tm="50000">
                                          <p:val>
                                            <p:strVal val="visible"/>
                                          </p:val>
                                        </p:tav>
                                      </p:tavLst>
                                    </p:anim>
                                  </p:childTnLst>
                                </p:cTn>
                              </p:par>
                              <p:par>
                                <p:cTn id="168" presetID="35" presetClass="emph" presetSubtype="0" fill="hold" grpId="1" nodeType="withEffect">
                                  <p:stCondLst>
                                    <p:cond delay="0"/>
                                  </p:stCondLst>
                                  <p:childTnLst>
                                    <p:anim calcmode="discrete" valueType="str">
                                      <p:cBhvr>
                                        <p:cTn id="169" dur="1000" fill="hold"/>
                                        <p:tgtEl>
                                          <p:spTgt spid="23"/>
                                        </p:tgtEl>
                                        <p:attrNameLst>
                                          <p:attrName>style.visibility</p:attrName>
                                        </p:attrNameLst>
                                      </p:cBhvr>
                                      <p:tavLst>
                                        <p:tav tm="0">
                                          <p:val>
                                            <p:strVal val="hidden"/>
                                          </p:val>
                                        </p:tav>
                                        <p:tav tm="50000">
                                          <p:val>
                                            <p:strVal val="visible"/>
                                          </p:val>
                                        </p:tav>
                                      </p:tavLst>
                                    </p:anim>
                                  </p:childTnLst>
                                </p:cTn>
                              </p:par>
                              <p:par>
                                <p:cTn id="170" presetID="35" presetClass="emph" presetSubtype="0" fill="hold" grpId="1" nodeType="withEffect">
                                  <p:stCondLst>
                                    <p:cond delay="0"/>
                                  </p:stCondLst>
                                  <p:childTnLst>
                                    <p:anim calcmode="discrete" valueType="str">
                                      <p:cBhvr>
                                        <p:cTn id="171" dur="1000" fill="hold"/>
                                        <p:tgtEl>
                                          <p:spTgt spid="22"/>
                                        </p:tgtEl>
                                        <p:attrNameLst>
                                          <p:attrName>style.visibility</p:attrName>
                                        </p:attrNameLst>
                                      </p:cBhvr>
                                      <p:tavLst>
                                        <p:tav tm="0">
                                          <p:val>
                                            <p:strVal val="hidden"/>
                                          </p:val>
                                        </p:tav>
                                        <p:tav tm="50000">
                                          <p:val>
                                            <p:strVal val="visible"/>
                                          </p:val>
                                        </p:tav>
                                      </p:tavLst>
                                    </p:anim>
                                  </p:childTnLst>
                                </p:cTn>
                              </p:par>
                              <p:par>
                                <p:cTn id="172" presetID="35" presetClass="emph" presetSubtype="0" fill="hold" grpId="1" nodeType="withEffect">
                                  <p:stCondLst>
                                    <p:cond delay="0"/>
                                  </p:stCondLst>
                                  <p:childTnLst>
                                    <p:anim calcmode="discrete" valueType="str">
                                      <p:cBhvr>
                                        <p:cTn id="173"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49"/>
                                        </p:tgtEl>
                                        <p:attrNameLst>
                                          <p:attrName>style.visibility</p:attrName>
                                        </p:attrNameLst>
                                      </p:cBhvr>
                                      <p:to>
                                        <p:strVal val="visible"/>
                                      </p:to>
                                    </p:set>
                                    <p:animEffect transition="in" filter="wipe(left)">
                                      <p:cBhvr>
                                        <p:cTn id="178" dur="500"/>
                                        <p:tgtEl>
                                          <p:spTgt spid="49"/>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46"/>
                                        </p:tgtEl>
                                        <p:attrNameLst>
                                          <p:attrName>style.visibility</p:attrName>
                                        </p:attrNameLst>
                                      </p:cBhvr>
                                      <p:to>
                                        <p:strVal val="visible"/>
                                      </p:to>
                                    </p:set>
                                    <p:animEffect transition="in" filter="wipe(left)">
                                      <p:cBhvr>
                                        <p:cTn id="183" dur="500"/>
                                        <p:tgtEl>
                                          <p:spTgt spid="46"/>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42"/>
                                        </p:tgtEl>
                                        <p:attrNameLst>
                                          <p:attrName>style.visibility</p:attrName>
                                        </p:attrNameLst>
                                      </p:cBhvr>
                                      <p:to>
                                        <p:strVal val="visible"/>
                                      </p:to>
                                    </p:set>
                                    <p:animEffect transition="in" filter="wipe(left)">
                                      <p:cBhvr>
                                        <p:cTn id="1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utoUpdateAnimBg="0"/>
      <p:bldP spid="11" grpId="0" animBg="1"/>
      <p:bldP spid="12" grpId="0" animBg="1"/>
      <p:bldP spid="13" grpId="0" animBg="1"/>
      <p:bldP spid="14" grpId="0" animBg="1"/>
      <p:bldP spid="15" grpId="0" animBg="1"/>
      <p:bldP spid="15" grpId="1" animBg="1"/>
      <p:bldP spid="16" grpId="0" animBg="1"/>
      <p:bldP spid="17" grpId="0" animBg="1"/>
      <p:bldP spid="17" grpId="1" animBg="1"/>
      <p:bldP spid="18" grpId="0" animBg="1"/>
      <p:bldP spid="18" grpId="1" animBg="1"/>
      <p:bldP spid="19" grpId="0" animBg="1"/>
      <p:bldP spid="19" grpId="1" animBg="1"/>
      <p:bldP spid="20" grpId="0" animBg="1"/>
      <p:bldP spid="21" grpId="0" animBg="1"/>
      <p:bldP spid="21" grpId="1" animBg="1"/>
      <p:bldP spid="22" grpId="0" animBg="1"/>
      <p:bldP spid="22" grpId="1" animBg="1"/>
      <p:bldP spid="23" grpId="0" animBg="1"/>
      <p:bldP spid="23" grpId="1" animBg="1"/>
      <p:bldP spid="24" grpId="0" animBg="1"/>
      <p:bldP spid="24" grpId="1" animBg="1"/>
      <p:bldP spid="25" grpId="0" animBg="1"/>
      <p:bldP spid="39" grpId="0" animBg="1"/>
      <p:bldP spid="40" grpId="0" animBg="1"/>
      <p:bldP spid="41" grpId="0" animBg="1"/>
      <p:bldP spid="46" grpId="0" autoUpdateAnimBg="0"/>
      <p:bldP spid="3" grpId="0"/>
      <p:bldP spid="47" grpId="0"/>
      <p:bldP spid="48" grpId="0"/>
      <p:bldP spid="49" grpId="0"/>
      <p:bldP spid="42"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smtClean="0"/>
              <a:t>位奇偶校验</a:t>
            </a:r>
            <a:endParaRPr lang="zh-CN" altLang="en-US" dirty="0"/>
          </a:p>
        </p:txBody>
      </p:sp>
      <p:sp>
        <p:nvSpPr>
          <p:cNvPr id="3" name="内容占位符 2"/>
          <p:cNvSpPr>
            <a:spLocks noGrp="1"/>
          </p:cNvSpPr>
          <p:nvPr>
            <p:ph idx="1"/>
          </p:nvPr>
        </p:nvSpPr>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116</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4402138" y="3200400"/>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0110100</a:t>
            </a:r>
          </a:p>
        </p:txBody>
      </p:sp>
      <p:sp>
        <p:nvSpPr>
          <p:cNvPr id="6" name="Rectangle 5"/>
          <p:cNvSpPr>
            <a:spLocks noChangeArrowheads="1"/>
          </p:cNvSpPr>
          <p:nvPr/>
        </p:nvSpPr>
        <p:spPr bwMode="auto">
          <a:xfrm>
            <a:off x="4343400" y="3214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7" name="Rectangle 6"/>
          <p:cNvSpPr>
            <a:spLocks noChangeArrowheads="1"/>
          </p:cNvSpPr>
          <p:nvPr/>
        </p:nvSpPr>
        <p:spPr bwMode="auto">
          <a:xfrm>
            <a:off x="4343400" y="3671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8" name="Rectangle 7"/>
          <p:cNvSpPr>
            <a:spLocks noChangeArrowheads="1"/>
          </p:cNvSpPr>
          <p:nvPr/>
        </p:nvSpPr>
        <p:spPr bwMode="auto">
          <a:xfrm>
            <a:off x="4343400" y="4129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9" name="Rectangle 8"/>
          <p:cNvSpPr>
            <a:spLocks noChangeArrowheads="1"/>
          </p:cNvSpPr>
          <p:nvPr/>
        </p:nvSpPr>
        <p:spPr bwMode="auto">
          <a:xfrm>
            <a:off x="4343400" y="4586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4343400" y="5043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 name="Text Box 10"/>
          <p:cNvSpPr txBox="1">
            <a:spLocks noChangeArrowheads="1"/>
          </p:cNvSpPr>
          <p:nvPr/>
        </p:nvSpPr>
        <p:spPr bwMode="auto">
          <a:xfrm>
            <a:off x="4397375" y="36433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1011010</a:t>
            </a:r>
          </a:p>
        </p:txBody>
      </p:sp>
      <p:sp>
        <p:nvSpPr>
          <p:cNvPr id="12" name="Text Box 11"/>
          <p:cNvSpPr txBox="1">
            <a:spLocks noChangeArrowheads="1"/>
          </p:cNvSpPr>
          <p:nvPr/>
        </p:nvSpPr>
        <p:spPr bwMode="auto">
          <a:xfrm>
            <a:off x="4397375" y="41005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0010110</a:t>
            </a:r>
          </a:p>
        </p:txBody>
      </p:sp>
      <p:sp>
        <p:nvSpPr>
          <p:cNvPr id="13" name="Text Box 12"/>
          <p:cNvSpPr txBox="1">
            <a:spLocks noChangeArrowheads="1"/>
          </p:cNvSpPr>
          <p:nvPr/>
        </p:nvSpPr>
        <p:spPr bwMode="auto">
          <a:xfrm>
            <a:off x="4364038" y="45577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1110101</a:t>
            </a:r>
          </a:p>
        </p:txBody>
      </p:sp>
      <p:sp>
        <p:nvSpPr>
          <p:cNvPr id="14" name="Text Box 13"/>
          <p:cNvSpPr txBox="1">
            <a:spLocks noChangeArrowheads="1"/>
          </p:cNvSpPr>
          <p:nvPr/>
        </p:nvSpPr>
        <p:spPr bwMode="auto">
          <a:xfrm>
            <a:off x="4397375" y="50149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1001011</a:t>
            </a:r>
          </a:p>
        </p:txBody>
      </p:sp>
      <p:sp>
        <p:nvSpPr>
          <p:cNvPr id="15" name="Rectangle 14"/>
          <p:cNvSpPr>
            <a:spLocks noChangeArrowheads="1"/>
          </p:cNvSpPr>
          <p:nvPr/>
        </p:nvSpPr>
        <p:spPr bwMode="auto">
          <a:xfrm>
            <a:off x="5562600" y="3200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6" name="Rectangle 15"/>
          <p:cNvSpPr>
            <a:spLocks noChangeArrowheads="1"/>
          </p:cNvSpPr>
          <p:nvPr/>
        </p:nvSpPr>
        <p:spPr bwMode="auto">
          <a:xfrm>
            <a:off x="5562600" y="3657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17" name="Rectangle 16"/>
          <p:cNvSpPr>
            <a:spLocks noChangeArrowheads="1"/>
          </p:cNvSpPr>
          <p:nvPr/>
        </p:nvSpPr>
        <p:spPr bwMode="auto">
          <a:xfrm>
            <a:off x="5562600" y="4114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8" name="Rectangle 17"/>
          <p:cNvSpPr>
            <a:spLocks noChangeArrowheads="1"/>
          </p:cNvSpPr>
          <p:nvPr/>
        </p:nvSpPr>
        <p:spPr bwMode="auto">
          <a:xfrm>
            <a:off x="5562600" y="4572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9" name="Rectangle 18"/>
          <p:cNvSpPr>
            <a:spLocks noChangeArrowheads="1"/>
          </p:cNvSpPr>
          <p:nvPr/>
        </p:nvSpPr>
        <p:spPr bwMode="auto">
          <a:xfrm>
            <a:off x="5562600" y="5029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20" name="Rectangle 19"/>
          <p:cNvSpPr>
            <a:spLocks noChangeArrowheads="1"/>
          </p:cNvSpPr>
          <p:nvPr/>
        </p:nvSpPr>
        <p:spPr bwMode="auto">
          <a:xfrm>
            <a:off x="4343400" y="54864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1000110</a:t>
            </a:r>
          </a:p>
        </p:txBody>
      </p:sp>
      <p:sp>
        <p:nvSpPr>
          <p:cNvPr id="21" name="Rectangle 20"/>
          <p:cNvSpPr>
            <a:spLocks noChangeArrowheads="1"/>
          </p:cNvSpPr>
          <p:nvPr/>
        </p:nvSpPr>
        <p:spPr bwMode="auto">
          <a:xfrm>
            <a:off x="5562600" y="5486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Tree>
    <p:extLst>
      <p:ext uri="{BB962C8B-B14F-4D97-AF65-F5344CB8AC3E}">
        <p14:creationId xmlns:p14="http://schemas.microsoft.com/office/powerpoint/2010/main" val="260584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校验性能？</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 All 1-bit errors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117</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4630738" y="2667000"/>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0110100</a:t>
            </a:r>
          </a:p>
        </p:txBody>
      </p:sp>
      <p:sp>
        <p:nvSpPr>
          <p:cNvPr id="6" name="Rectangle 5"/>
          <p:cNvSpPr>
            <a:spLocks noChangeArrowheads="1"/>
          </p:cNvSpPr>
          <p:nvPr/>
        </p:nvSpPr>
        <p:spPr bwMode="auto">
          <a:xfrm>
            <a:off x="4572000" y="2681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7" name="Rectangle 6"/>
          <p:cNvSpPr>
            <a:spLocks noChangeArrowheads="1"/>
          </p:cNvSpPr>
          <p:nvPr/>
        </p:nvSpPr>
        <p:spPr bwMode="auto">
          <a:xfrm>
            <a:off x="4572000" y="3138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8" name="Rectangle 7"/>
          <p:cNvSpPr>
            <a:spLocks noChangeArrowheads="1"/>
          </p:cNvSpPr>
          <p:nvPr/>
        </p:nvSpPr>
        <p:spPr bwMode="auto">
          <a:xfrm>
            <a:off x="4572000" y="3595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9" name="Rectangle 8"/>
          <p:cNvSpPr>
            <a:spLocks noChangeArrowheads="1"/>
          </p:cNvSpPr>
          <p:nvPr/>
        </p:nvSpPr>
        <p:spPr bwMode="auto">
          <a:xfrm>
            <a:off x="4572000" y="4052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4572000" y="4510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 name="Text Box 10"/>
          <p:cNvSpPr txBox="1">
            <a:spLocks noChangeArrowheads="1"/>
          </p:cNvSpPr>
          <p:nvPr/>
        </p:nvSpPr>
        <p:spPr bwMode="auto">
          <a:xfrm>
            <a:off x="4625975" y="31099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1011010</a:t>
            </a:r>
          </a:p>
        </p:txBody>
      </p:sp>
      <p:sp>
        <p:nvSpPr>
          <p:cNvPr id="12" name="Text Box 11"/>
          <p:cNvSpPr txBox="1">
            <a:spLocks noChangeArrowheads="1"/>
          </p:cNvSpPr>
          <p:nvPr/>
        </p:nvSpPr>
        <p:spPr bwMode="auto">
          <a:xfrm>
            <a:off x="4625975" y="35671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00</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0110</a:t>
            </a:r>
          </a:p>
        </p:txBody>
      </p:sp>
      <p:sp>
        <p:nvSpPr>
          <p:cNvPr id="13" name="Text Box 12"/>
          <p:cNvSpPr txBox="1">
            <a:spLocks noChangeArrowheads="1"/>
          </p:cNvSpPr>
          <p:nvPr/>
        </p:nvSpPr>
        <p:spPr bwMode="auto">
          <a:xfrm>
            <a:off x="4592638" y="40243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1110101</a:t>
            </a:r>
          </a:p>
        </p:txBody>
      </p:sp>
      <p:sp>
        <p:nvSpPr>
          <p:cNvPr id="14" name="Text Box 13"/>
          <p:cNvSpPr txBox="1">
            <a:spLocks noChangeArrowheads="1"/>
          </p:cNvSpPr>
          <p:nvPr/>
        </p:nvSpPr>
        <p:spPr bwMode="auto">
          <a:xfrm>
            <a:off x="4625975" y="44815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1001011</a:t>
            </a:r>
          </a:p>
        </p:txBody>
      </p:sp>
      <p:sp>
        <p:nvSpPr>
          <p:cNvPr id="15" name="Rectangle 14"/>
          <p:cNvSpPr>
            <a:spLocks noChangeArrowheads="1"/>
          </p:cNvSpPr>
          <p:nvPr/>
        </p:nvSpPr>
        <p:spPr bwMode="auto">
          <a:xfrm>
            <a:off x="5791200" y="2667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6" name="Rectangle 15"/>
          <p:cNvSpPr>
            <a:spLocks noChangeArrowheads="1"/>
          </p:cNvSpPr>
          <p:nvPr/>
        </p:nvSpPr>
        <p:spPr bwMode="auto">
          <a:xfrm>
            <a:off x="5791200" y="3124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17" name="Rectangle 16"/>
          <p:cNvSpPr>
            <a:spLocks noChangeArrowheads="1"/>
          </p:cNvSpPr>
          <p:nvPr/>
        </p:nvSpPr>
        <p:spPr bwMode="auto">
          <a:xfrm>
            <a:off x="5791200" y="3581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8" name="Rectangle 17"/>
          <p:cNvSpPr>
            <a:spLocks noChangeArrowheads="1"/>
          </p:cNvSpPr>
          <p:nvPr/>
        </p:nvSpPr>
        <p:spPr bwMode="auto">
          <a:xfrm>
            <a:off x="5791200" y="4038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9" name="Rectangle 18"/>
          <p:cNvSpPr>
            <a:spLocks noChangeArrowheads="1"/>
          </p:cNvSpPr>
          <p:nvPr/>
        </p:nvSpPr>
        <p:spPr bwMode="auto">
          <a:xfrm>
            <a:off x="5791200" y="4495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20" name="Rectangle 19"/>
          <p:cNvSpPr>
            <a:spLocks noChangeArrowheads="1"/>
          </p:cNvSpPr>
          <p:nvPr/>
        </p:nvSpPr>
        <p:spPr bwMode="auto">
          <a:xfrm>
            <a:off x="4572000" y="49530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1000110</a:t>
            </a:r>
          </a:p>
        </p:txBody>
      </p:sp>
      <p:sp>
        <p:nvSpPr>
          <p:cNvPr id="21" name="Rectangle 20"/>
          <p:cNvSpPr>
            <a:spLocks noChangeArrowheads="1"/>
          </p:cNvSpPr>
          <p:nvPr/>
        </p:nvSpPr>
        <p:spPr bwMode="auto">
          <a:xfrm>
            <a:off x="5791200" y="4953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22" name="Text Box 21"/>
          <p:cNvSpPr txBox="1">
            <a:spLocks noChangeArrowheads="1"/>
          </p:cNvSpPr>
          <p:nvPr/>
        </p:nvSpPr>
        <p:spPr bwMode="auto">
          <a:xfrm>
            <a:off x="3043690" y="3810000"/>
            <a:ext cx="891271"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error bit</a:t>
            </a:r>
          </a:p>
        </p:txBody>
      </p:sp>
      <p:sp>
        <p:nvSpPr>
          <p:cNvPr id="23" name="Freeform 22"/>
          <p:cNvSpPr>
            <a:spLocks/>
          </p:cNvSpPr>
          <p:nvPr/>
        </p:nvSpPr>
        <p:spPr bwMode="auto">
          <a:xfrm>
            <a:off x="3835400" y="38227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grpSp>
        <p:nvGrpSpPr>
          <p:cNvPr id="24" name="Group 23"/>
          <p:cNvGrpSpPr>
            <a:grpSpLocks/>
          </p:cNvGrpSpPr>
          <p:nvPr/>
        </p:nvGrpSpPr>
        <p:grpSpPr bwMode="auto">
          <a:xfrm>
            <a:off x="4978400" y="3567113"/>
            <a:ext cx="3403600" cy="1931987"/>
            <a:chOff x="0" y="0"/>
            <a:chExt cx="2144" cy="1217"/>
          </a:xfrm>
        </p:grpSpPr>
        <p:sp>
          <p:nvSpPr>
            <p:cNvPr id="25" name="Text Box 24"/>
            <p:cNvSpPr txBox="1">
              <a:spLocks noChangeArrowheads="1"/>
            </p:cNvSpPr>
            <p:nvPr/>
          </p:nvSpPr>
          <p:spPr bwMode="auto">
            <a:xfrm>
              <a:off x="1005" y="0"/>
              <a:ext cx="113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odd number of 1’s</a:t>
              </a:r>
            </a:p>
          </p:txBody>
        </p:sp>
        <p:sp>
          <p:nvSpPr>
            <p:cNvPr id="26" name="Line 25"/>
            <p:cNvSpPr>
              <a:spLocks noChangeShapeType="1"/>
            </p:cNvSpPr>
            <p:nvPr/>
          </p:nvSpPr>
          <p:spPr bwMode="auto">
            <a:xfrm flipH="1">
              <a:off x="752" y="105"/>
              <a:ext cx="24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
          <p:nvSpPr>
            <p:cNvPr id="27" name="Freeform 26"/>
            <p:cNvSpPr>
              <a:spLocks/>
            </p:cNvSpPr>
            <p:nvPr/>
          </p:nvSpPr>
          <p:spPr bwMode="auto">
            <a:xfrm>
              <a:off x="0" y="209"/>
              <a:ext cx="1488" cy="1008"/>
            </a:xfrm>
            <a:custGeom>
              <a:avLst/>
              <a:gdLst>
                <a:gd name="T0" fmla="*/ 1642 w 1440"/>
                <a:gd name="T1" fmla="*/ 0 h 1008"/>
                <a:gd name="T2" fmla="*/ 1642 w 1440"/>
                <a:gd name="T3" fmla="*/ 1008 h 1008"/>
                <a:gd name="T4" fmla="*/ 0 w 1440"/>
                <a:gd name="T5" fmla="*/ 1008 h 1008"/>
                <a:gd name="T6" fmla="*/ 0 w 1440"/>
                <a:gd name="T7" fmla="*/ 816 h 1008"/>
                <a:gd name="T8" fmla="*/ 0 60000 65536"/>
                <a:gd name="T9" fmla="*/ 0 60000 65536"/>
                <a:gd name="T10" fmla="*/ 0 60000 65536"/>
                <a:gd name="T11" fmla="*/ 0 60000 65536"/>
                <a:gd name="T12" fmla="*/ 0 w 1440"/>
                <a:gd name="T13" fmla="*/ 0 h 1008"/>
                <a:gd name="T14" fmla="*/ 1440 w 1440"/>
                <a:gd name="T15" fmla="*/ 1008 h 1008"/>
              </a:gdLst>
              <a:ahLst/>
              <a:cxnLst>
                <a:cxn ang="T8">
                  <a:pos x="T0" y="T1"/>
                </a:cxn>
                <a:cxn ang="T9">
                  <a:pos x="T2" y="T3"/>
                </a:cxn>
                <a:cxn ang="T10">
                  <a:pos x="T4" y="T5"/>
                </a:cxn>
                <a:cxn ang="T11">
                  <a:pos x="T6" y="T7"/>
                </a:cxn>
              </a:cxnLst>
              <a:rect l="T12" t="T13" r="T14" b="T15"/>
              <a:pathLst>
                <a:path w="1440" h="1008">
                  <a:moveTo>
                    <a:pt x="1440" y="0"/>
                  </a:moveTo>
                  <a:lnTo>
                    <a:pt x="1440" y="1008"/>
                  </a:lnTo>
                  <a:lnTo>
                    <a:pt x="0" y="1008"/>
                  </a:lnTo>
                  <a:lnTo>
                    <a:pt x="0" y="816"/>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grpSp>
    </p:spTree>
    <p:extLst>
      <p:ext uri="{BB962C8B-B14F-4D97-AF65-F5344CB8AC3E}">
        <p14:creationId xmlns:p14="http://schemas.microsoft.com/office/powerpoint/2010/main" val="21296849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p:txBody>
          <a:bodyPr/>
          <a:lstStyle/>
          <a:p>
            <a:r>
              <a:rPr lang="en-US" altLang="zh-CN" dirty="0">
                <a:ea typeface="宋体" panose="02010600030101010101" pitchFamily="2" charset="-122"/>
              </a:rPr>
              <a:t> All 2-bit errors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118</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4708525" y="2667000"/>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0110100</a:t>
            </a:r>
          </a:p>
        </p:txBody>
      </p:sp>
      <p:sp>
        <p:nvSpPr>
          <p:cNvPr id="6" name="Rectangle 5"/>
          <p:cNvSpPr>
            <a:spLocks noChangeArrowheads="1"/>
          </p:cNvSpPr>
          <p:nvPr/>
        </p:nvSpPr>
        <p:spPr bwMode="auto">
          <a:xfrm>
            <a:off x="4649788" y="2681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a:latin typeface="Arial" panose="020B0604020202020204" pitchFamily="34" charset="0"/>
              <a:ea typeface="宋体" panose="02010600030101010101" pitchFamily="2" charset="-122"/>
            </a:endParaRPr>
          </a:p>
        </p:txBody>
      </p:sp>
      <p:sp>
        <p:nvSpPr>
          <p:cNvPr id="7" name="Rectangle 6"/>
          <p:cNvSpPr>
            <a:spLocks noChangeArrowheads="1"/>
          </p:cNvSpPr>
          <p:nvPr/>
        </p:nvSpPr>
        <p:spPr bwMode="auto">
          <a:xfrm>
            <a:off x="4649788" y="3138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a:latin typeface="Arial" panose="020B0604020202020204" pitchFamily="34" charset="0"/>
              <a:ea typeface="宋体" panose="02010600030101010101" pitchFamily="2" charset="-122"/>
            </a:endParaRPr>
          </a:p>
        </p:txBody>
      </p:sp>
      <p:sp>
        <p:nvSpPr>
          <p:cNvPr id="8" name="Rectangle 7"/>
          <p:cNvSpPr>
            <a:spLocks noChangeArrowheads="1"/>
          </p:cNvSpPr>
          <p:nvPr/>
        </p:nvSpPr>
        <p:spPr bwMode="auto">
          <a:xfrm>
            <a:off x="4649788" y="3595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a:latin typeface="Arial" panose="020B0604020202020204" pitchFamily="34" charset="0"/>
              <a:ea typeface="宋体" panose="02010600030101010101" pitchFamily="2" charset="-122"/>
            </a:endParaRPr>
          </a:p>
        </p:txBody>
      </p:sp>
      <p:sp>
        <p:nvSpPr>
          <p:cNvPr id="9" name="Rectangle 8"/>
          <p:cNvSpPr>
            <a:spLocks noChangeArrowheads="1"/>
          </p:cNvSpPr>
          <p:nvPr/>
        </p:nvSpPr>
        <p:spPr bwMode="auto">
          <a:xfrm>
            <a:off x="4649788" y="4052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4649788" y="4510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a:latin typeface="Arial" panose="020B0604020202020204" pitchFamily="34" charset="0"/>
              <a:ea typeface="宋体" panose="02010600030101010101" pitchFamily="2" charset="-122"/>
            </a:endParaRPr>
          </a:p>
        </p:txBody>
      </p:sp>
      <p:sp>
        <p:nvSpPr>
          <p:cNvPr id="11" name="Text Box 10"/>
          <p:cNvSpPr txBox="1">
            <a:spLocks noChangeArrowheads="1"/>
          </p:cNvSpPr>
          <p:nvPr/>
        </p:nvSpPr>
        <p:spPr bwMode="auto">
          <a:xfrm>
            <a:off x="4703763" y="31099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1011010</a:t>
            </a:r>
          </a:p>
        </p:txBody>
      </p:sp>
      <p:sp>
        <p:nvSpPr>
          <p:cNvPr id="12" name="Text Box 11"/>
          <p:cNvSpPr txBox="1">
            <a:spLocks noChangeArrowheads="1"/>
          </p:cNvSpPr>
          <p:nvPr/>
        </p:nvSpPr>
        <p:spPr bwMode="auto">
          <a:xfrm>
            <a:off x="4703763" y="35671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00</a:t>
            </a:r>
            <a:r>
              <a:rPr lang="en-US" altLang="zh-CN" sz="1600" b="1">
                <a:solidFill>
                  <a:schemeClr val="accent2"/>
                </a:solidFill>
                <a:latin typeface="Arial" panose="020B0604020202020204" pitchFamily="34" charset="0"/>
                <a:ea typeface="宋体" panose="02010600030101010101" pitchFamily="2" charset="-122"/>
              </a:rPr>
              <a:t>0</a:t>
            </a:r>
            <a:r>
              <a:rPr lang="en-US" altLang="zh-CN" sz="1600" b="1">
                <a:latin typeface="Arial" panose="020B0604020202020204" pitchFamily="34" charset="0"/>
                <a:ea typeface="宋体" panose="02010600030101010101" pitchFamily="2" charset="-122"/>
              </a:rPr>
              <a:t>011</a:t>
            </a:r>
            <a:r>
              <a:rPr lang="en-US" altLang="zh-CN" sz="1600" b="1">
                <a:solidFill>
                  <a:schemeClr val="accent2"/>
                </a:solidFill>
                <a:latin typeface="Arial" panose="020B0604020202020204" pitchFamily="34" charset="0"/>
                <a:ea typeface="宋体" panose="02010600030101010101" pitchFamily="2" charset="-122"/>
              </a:rPr>
              <a:t>1</a:t>
            </a:r>
          </a:p>
        </p:txBody>
      </p:sp>
      <p:sp>
        <p:nvSpPr>
          <p:cNvPr id="13" name="Text Box 12"/>
          <p:cNvSpPr txBox="1">
            <a:spLocks noChangeArrowheads="1"/>
          </p:cNvSpPr>
          <p:nvPr/>
        </p:nvSpPr>
        <p:spPr bwMode="auto">
          <a:xfrm>
            <a:off x="4641850" y="4024313"/>
            <a:ext cx="10271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 1110101</a:t>
            </a:r>
          </a:p>
        </p:txBody>
      </p:sp>
      <p:sp>
        <p:nvSpPr>
          <p:cNvPr id="14" name="Text Box 13"/>
          <p:cNvSpPr txBox="1">
            <a:spLocks noChangeArrowheads="1"/>
          </p:cNvSpPr>
          <p:nvPr/>
        </p:nvSpPr>
        <p:spPr bwMode="auto">
          <a:xfrm>
            <a:off x="4703763" y="44815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1001011</a:t>
            </a:r>
          </a:p>
        </p:txBody>
      </p:sp>
      <p:sp>
        <p:nvSpPr>
          <p:cNvPr id="15" name="Rectangle 14"/>
          <p:cNvSpPr>
            <a:spLocks noChangeArrowheads="1"/>
          </p:cNvSpPr>
          <p:nvPr/>
        </p:nvSpPr>
        <p:spPr bwMode="auto">
          <a:xfrm>
            <a:off x="5868988" y="2667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p>
        </p:txBody>
      </p:sp>
      <p:sp>
        <p:nvSpPr>
          <p:cNvPr id="16" name="Rectangle 15"/>
          <p:cNvSpPr>
            <a:spLocks noChangeArrowheads="1"/>
          </p:cNvSpPr>
          <p:nvPr/>
        </p:nvSpPr>
        <p:spPr bwMode="auto">
          <a:xfrm>
            <a:off x="5868988" y="3124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0</a:t>
            </a:r>
          </a:p>
        </p:txBody>
      </p:sp>
      <p:sp>
        <p:nvSpPr>
          <p:cNvPr id="17" name="Rectangle 16"/>
          <p:cNvSpPr>
            <a:spLocks noChangeArrowheads="1"/>
          </p:cNvSpPr>
          <p:nvPr/>
        </p:nvSpPr>
        <p:spPr bwMode="auto">
          <a:xfrm>
            <a:off x="5868988" y="3581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p>
        </p:txBody>
      </p:sp>
      <p:sp>
        <p:nvSpPr>
          <p:cNvPr id="18" name="Rectangle 17"/>
          <p:cNvSpPr>
            <a:spLocks noChangeArrowheads="1"/>
          </p:cNvSpPr>
          <p:nvPr/>
        </p:nvSpPr>
        <p:spPr bwMode="auto">
          <a:xfrm>
            <a:off x="5868988" y="4038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p>
        </p:txBody>
      </p:sp>
      <p:sp>
        <p:nvSpPr>
          <p:cNvPr id="19" name="Rectangle 18"/>
          <p:cNvSpPr>
            <a:spLocks noChangeArrowheads="1"/>
          </p:cNvSpPr>
          <p:nvPr/>
        </p:nvSpPr>
        <p:spPr bwMode="auto">
          <a:xfrm>
            <a:off x="5868988" y="4495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0</a:t>
            </a:r>
          </a:p>
        </p:txBody>
      </p:sp>
      <p:sp>
        <p:nvSpPr>
          <p:cNvPr id="20" name="Rectangle 19"/>
          <p:cNvSpPr>
            <a:spLocks noChangeArrowheads="1"/>
          </p:cNvSpPr>
          <p:nvPr/>
        </p:nvSpPr>
        <p:spPr bwMode="auto">
          <a:xfrm>
            <a:off x="4649788" y="49530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1000110</a:t>
            </a:r>
          </a:p>
        </p:txBody>
      </p:sp>
      <p:sp>
        <p:nvSpPr>
          <p:cNvPr id="21" name="Rectangle 20"/>
          <p:cNvSpPr>
            <a:spLocks noChangeArrowheads="1"/>
          </p:cNvSpPr>
          <p:nvPr/>
        </p:nvSpPr>
        <p:spPr bwMode="auto">
          <a:xfrm>
            <a:off x="5868988" y="4953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p>
        </p:txBody>
      </p:sp>
      <p:sp>
        <p:nvSpPr>
          <p:cNvPr id="22" name="Text Box 21"/>
          <p:cNvSpPr txBox="1">
            <a:spLocks noChangeArrowheads="1"/>
          </p:cNvSpPr>
          <p:nvPr/>
        </p:nvSpPr>
        <p:spPr bwMode="auto">
          <a:xfrm>
            <a:off x="2973388" y="3781425"/>
            <a:ext cx="9842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a:latin typeface="Arial" panose="020B0604020202020204" pitchFamily="34" charset="0"/>
                <a:ea typeface="宋体" panose="02010600030101010101" pitchFamily="2" charset="-122"/>
              </a:rPr>
              <a:t>error bits</a:t>
            </a:r>
          </a:p>
        </p:txBody>
      </p:sp>
      <p:sp>
        <p:nvSpPr>
          <p:cNvPr id="23" name="Freeform 22"/>
          <p:cNvSpPr>
            <a:spLocks/>
          </p:cNvSpPr>
          <p:nvPr/>
        </p:nvSpPr>
        <p:spPr bwMode="auto">
          <a:xfrm>
            <a:off x="3963988" y="38100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4" name="Text Box 23"/>
          <p:cNvSpPr txBox="1">
            <a:spLocks noChangeArrowheads="1"/>
          </p:cNvSpPr>
          <p:nvPr/>
        </p:nvSpPr>
        <p:spPr bwMode="auto">
          <a:xfrm>
            <a:off x="3878263" y="5486400"/>
            <a:ext cx="29035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a:latin typeface="Arial" panose="020B0604020202020204" pitchFamily="34" charset="0"/>
                <a:ea typeface="宋体" panose="02010600030101010101" pitchFamily="2" charset="-122"/>
              </a:rPr>
              <a:t>odd number of 1’s on columns</a:t>
            </a:r>
          </a:p>
        </p:txBody>
      </p:sp>
      <p:sp>
        <p:nvSpPr>
          <p:cNvPr id="25" name="Freeform 24"/>
          <p:cNvSpPr>
            <a:spLocks/>
          </p:cNvSpPr>
          <p:nvPr/>
        </p:nvSpPr>
        <p:spPr bwMode="auto">
          <a:xfrm>
            <a:off x="4421188" y="38100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6" name="Line 25"/>
          <p:cNvSpPr>
            <a:spLocks noChangeShapeType="1"/>
          </p:cNvSpPr>
          <p:nvPr/>
        </p:nvSpPr>
        <p:spPr bwMode="auto">
          <a:xfrm flipV="1">
            <a:off x="5487988" y="51816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27" name="Line 26"/>
          <p:cNvSpPr>
            <a:spLocks noChangeShapeType="1"/>
          </p:cNvSpPr>
          <p:nvPr/>
        </p:nvSpPr>
        <p:spPr bwMode="auto">
          <a:xfrm flipH="1" flipV="1">
            <a:off x="5106988" y="5181600"/>
            <a:ext cx="228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Tree>
    <p:extLst>
      <p:ext uri="{BB962C8B-B14F-4D97-AF65-F5344CB8AC3E}">
        <p14:creationId xmlns:p14="http://schemas.microsoft.com/office/powerpoint/2010/main" val="39782067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p:txBody>
          <a:bodyPr/>
          <a:lstStyle/>
          <a:p>
            <a:r>
              <a:rPr lang="en-US" altLang="zh-CN" dirty="0">
                <a:ea typeface="宋体" panose="02010600030101010101" pitchFamily="2" charset="-122"/>
              </a:rPr>
              <a:t> All 3-bit errors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119</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4683125" y="2667000"/>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0110100</a:t>
            </a:r>
          </a:p>
        </p:txBody>
      </p:sp>
      <p:sp>
        <p:nvSpPr>
          <p:cNvPr id="6" name="Rectangle 5"/>
          <p:cNvSpPr>
            <a:spLocks noChangeArrowheads="1"/>
          </p:cNvSpPr>
          <p:nvPr/>
        </p:nvSpPr>
        <p:spPr bwMode="auto">
          <a:xfrm>
            <a:off x="4624388" y="2681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7" name="Rectangle 6"/>
          <p:cNvSpPr>
            <a:spLocks noChangeArrowheads="1"/>
          </p:cNvSpPr>
          <p:nvPr/>
        </p:nvSpPr>
        <p:spPr bwMode="auto">
          <a:xfrm>
            <a:off x="4624388" y="3138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8" name="Rectangle 7"/>
          <p:cNvSpPr>
            <a:spLocks noChangeArrowheads="1"/>
          </p:cNvSpPr>
          <p:nvPr/>
        </p:nvSpPr>
        <p:spPr bwMode="auto">
          <a:xfrm>
            <a:off x="4624388" y="3595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9" name="Rectangle 8"/>
          <p:cNvSpPr>
            <a:spLocks noChangeArrowheads="1"/>
          </p:cNvSpPr>
          <p:nvPr/>
        </p:nvSpPr>
        <p:spPr bwMode="auto">
          <a:xfrm>
            <a:off x="4624388" y="4052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4624388" y="4510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 name="Text Box 10"/>
          <p:cNvSpPr txBox="1">
            <a:spLocks noChangeArrowheads="1"/>
          </p:cNvSpPr>
          <p:nvPr/>
        </p:nvSpPr>
        <p:spPr bwMode="auto">
          <a:xfrm>
            <a:off x="4678363" y="31099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1011010</a:t>
            </a:r>
          </a:p>
        </p:txBody>
      </p:sp>
      <p:sp>
        <p:nvSpPr>
          <p:cNvPr id="12" name="Text Box 11"/>
          <p:cNvSpPr txBox="1">
            <a:spLocks noChangeArrowheads="1"/>
          </p:cNvSpPr>
          <p:nvPr/>
        </p:nvSpPr>
        <p:spPr bwMode="auto">
          <a:xfrm>
            <a:off x="4678363" y="35671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00</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011</a:t>
            </a:r>
            <a:r>
              <a:rPr lang="en-US" altLang="zh-CN" sz="1600" b="1" i="0">
                <a:solidFill>
                  <a:schemeClr val="accent2"/>
                </a:solidFill>
                <a:latin typeface="Arial" panose="020B0604020202020204" pitchFamily="34" charset="0"/>
                <a:ea typeface="宋体" panose="02010600030101010101" pitchFamily="2" charset="-122"/>
              </a:rPr>
              <a:t>1</a:t>
            </a:r>
          </a:p>
        </p:txBody>
      </p:sp>
      <p:sp>
        <p:nvSpPr>
          <p:cNvPr id="13" name="Text Box 12"/>
          <p:cNvSpPr txBox="1">
            <a:spLocks noChangeArrowheads="1"/>
          </p:cNvSpPr>
          <p:nvPr/>
        </p:nvSpPr>
        <p:spPr bwMode="auto">
          <a:xfrm>
            <a:off x="4616450" y="4024313"/>
            <a:ext cx="10271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 11</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0101</a:t>
            </a:r>
          </a:p>
        </p:txBody>
      </p:sp>
      <p:sp>
        <p:nvSpPr>
          <p:cNvPr id="14" name="Text Box 13"/>
          <p:cNvSpPr txBox="1">
            <a:spLocks noChangeArrowheads="1"/>
          </p:cNvSpPr>
          <p:nvPr/>
        </p:nvSpPr>
        <p:spPr bwMode="auto">
          <a:xfrm>
            <a:off x="4678363" y="448151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1001011</a:t>
            </a:r>
          </a:p>
        </p:txBody>
      </p:sp>
      <p:sp>
        <p:nvSpPr>
          <p:cNvPr id="15" name="Rectangle 14"/>
          <p:cNvSpPr>
            <a:spLocks noChangeArrowheads="1"/>
          </p:cNvSpPr>
          <p:nvPr/>
        </p:nvSpPr>
        <p:spPr bwMode="auto">
          <a:xfrm>
            <a:off x="5843588" y="2667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6" name="Rectangle 15"/>
          <p:cNvSpPr>
            <a:spLocks noChangeArrowheads="1"/>
          </p:cNvSpPr>
          <p:nvPr/>
        </p:nvSpPr>
        <p:spPr bwMode="auto">
          <a:xfrm>
            <a:off x="5843588" y="3124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17" name="Rectangle 16"/>
          <p:cNvSpPr>
            <a:spLocks noChangeArrowheads="1"/>
          </p:cNvSpPr>
          <p:nvPr/>
        </p:nvSpPr>
        <p:spPr bwMode="auto">
          <a:xfrm>
            <a:off x="5843588" y="3581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8" name="Rectangle 17"/>
          <p:cNvSpPr>
            <a:spLocks noChangeArrowheads="1"/>
          </p:cNvSpPr>
          <p:nvPr/>
        </p:nvSpPr>
        <p:spPr bwMode="auto">
          <a:xfrm>
            <a:off x="5843588" y="4038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9" name="Rectangle 18"/>
          <p:cNvSpPr>
            <a:spLocks noChangeArrowheads="1"/>
          </p:cNvSpPr>
          <p:nvPr/>
        </p:nvSpPr>
        <p:spPr bwMode="auto">
          <a:xfrm>
            <a:off x="5843588" y="4495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20" name="Rectangle 19"/>
          <p:cNvSpPr>
            <a:spLocks noChangeArrowheads="1"/>
          </p:cNvSpPr>
          <p:nvPr/>
        </p:nvSpPr>
        <p:spPr bwMode="auto">
          <a:xfrm>
            <a:off x="4624388" y="49530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1000110</a:t>
            </a:r>
          </a:p>
        </p:txBody>
      </p:sp>
      <p:sp>
        <p:nvSpPr>
          <p:cNvPr id="21" name="Rectangle 20"/>
          <p:cNvSpPr>
            <a:spLocks noChangeArrowheads="1"/>
          </p:cNvSpPr>
          <p:nvPr/>
        </p:nvSpPr>
        <p:spPr bwMode="auto">
          <a:xfrm>
            <a:off x="5843588" y="4953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22" name="Text Box 21"/>
          <p:cNvSpPr txBox="1">
            <a:spLocks noChangeArrowheads="1"/>
          </p:cNvSpPr>
          <p:nvPr/>
        </p:nvSpPr>
        <p:spPr bwMode="auto">
          <a:xfrm>
            <a:off x="2943182" y="3781425"/>
            <a:ext cx="99386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error bits</a:t>
            </a:r>
          </a:p>
        </p:txBody>
      </p:sp>
      <p:sp>
        <p:nvSpPr>
          <p:cNvPr id="23" name="Freeform 22"/>
          <p:cNvSpPr>
            <a:spLocks/>
          </p:cNvSpPr>
          <p:nvPr/>
        </p:nvSpPr>
        <p:spPr bwMode="auto">
          <a:xfrm>
            <a:off x="3938588" y="38100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24" name="Text Box 23"/>
          <p:cNvSpPr txBox="1">
            <a:spLocks noChangeArrowheads="1"/>
          </p:cNvSpPr>
          <p:nvPr/>
        </p:nvSpPr>
        <p:spPr bwMode="auto">
          <a:xfrm>
            <a:off x="3903663" y="5486400"/>
            <a:ext cx="28019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odd number of 1’s on column</a:t>
            </a:r>
          </a:p>
        </p:txBody>
      </p:sp>
      <p:sp>
        <p:nvSpPr>
          <p:cNvPr id="25" name="Freeform 24"/>
          <p:cNvSpPr>
            <a:spLocks/>
          </p:cNvSpPr>
          <p:nvPr/>
        </p:nvSpPr>
        <p:spPr bwMode="auto">
          <a:xfrm>
            <a:off x="4395788" y="38100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26" name="Line 25"/>
          <p:cNvSpPr>
            <a:spLocks noChangeShapeType="1"/>
          </p:cNvSpPr>
          <p:nvPr/>
        </p:nvSpPr>
        <p:spPr bwMode="auto">
          <a:xfrm flipV="1">
            <a:off x="5462588" y="51816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
        <p:nvSpPr>
          <p:cNvPr id="27" name="Line 26"/>
          <p:cNvSpPr>
            <a:spLocks noChangeShapeType="1"/>
          </p:cNvSpPr>
          <p:nvPr/>
        </p:nvSpPr>
        <p:spPr bwMode="auto">
          <a:xfrm flipH="1">
            <a:off x="5081588" y="3962400"/>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Tree>
    <p:extLst>
      <p:ext uri="{BB962C8B-B14F-4D97-AF65-F5344CB8AC3E}">
        <p14:creationId xmlns:p14="http://schemas.microsoft.com/office/powerpoint/2010/main" val="1345517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字模码</a:t>
            </a:r>
            <a:endParaRPr lang="zh-CN" altLang="en-US" dirty="0"/>
          </a:p>
        </p:txBody>
      </p:sp>
      <p:sp>
        <p:nvSpPr>
          <p:cNvPr id="3" name="内容占位符 2"/>
          <p:cNvSpPr>
            <a:spLocks noGrp="1"/>
          </p:cNvSpPr>
          <p:nvPr>
            <p:ph idx="1"/>
          </p:nvPr>
        </p:nvSpPr>
        <p:spPr/>
        <p:txBody>
          <a:bodyPr/>
          <a:lstStyle/>
          <a:p>
            <a:pPr eaLnBrk="1" hangingPunct="1"/>
            <a:r>
              <a:rPr lang="zh-CN" altLang="en-US" dirty="0"/>
              <a:t>字模码是用点阵表示的汉字字型代码，是汉字的输出形式。 </a:t>
            </a:r>
          </a:p>
          <a:p>
            <a:pPr eaLnBrk="1" hangingPunct="1"/>
            <a:r>
              <a:rPr lang="zh-CN" altLang="en-US" dirty="0"/>
              <a:t>字模点阵的信息量是很大的，所占存储空间也很大。以</a:t>
            </a:r>
            <a:r>
              <a:rPr lang="en-US" altLang="zh-CN" dirty="0"/>
              <a:t>16*16</a:t>
            </a:r>
            <a:r>
              <a:rPr lang="zh-CN" altLang="en-US" dirty="0"/>
              <a:t>为例，每个汉字要占用</a:t>
            </a:r>
            <a:r>
              <a:rPr lang="en-US" altLang="zh-CN" dirty="0"/>
              <a:t>32</a:t>
            </a:r>
            <a:r>
              <a:rPr lang="zh-CN" altLang="en-US" dirty="0"/>
              <a:t>个字节，</a:t>
            </a:r>
          </a:p>
          <a:p>
            <a:pPr eaLnBrk="1" hangingPunct="1"/>
            <a:r>
              <a:rPr lang="zh-CN" altLang="en-US" dirty="0"/>
              <a:t>因此字模点阵只能用来构成汉字库，而不能用于机内存储</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a:t>
            </a:fld>
            <a:r>
              <a:rPr lang="en-US" altLang="zh-CN" sz="1400" smtClean="0">
                <a:solidFill>
                  <a:srgbClr val="0D7157"/>
                </a:solidFill>
              </a:rPr>
              <a:t>- </a:t>
            </a:r>
            <a:endParaRPr lang="en-US" altLang="zh-CN" sz="1400" dirty="0">
              <a:solidFill>
                <a:srgbClr val="0D7157"/>
              </a:solidFill>
            </a:endParaRPr>
          </a:p>
        </p:txBody>
      </p:sp>
      <p:pic>
        <p:nvPicPr>
          <p:cNvPr id="5" name="Picture 7" descr="dianzh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200400"/>
            <a:ext cx="3276600" cy="2905125"/>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417374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p:txBody>
          <a:bodyPr/>
          <a:lstStyle/>
          <a:p>
            <a:r>
              <a:rPr lang="en-US" altLang="zh-CN" dirty="0">
                <a:ea typeface="宋体" panose="02010600030101010101" pitchFamily="2" charset="-122"/>
              </a:rPr>
              <a:t>Most 4-bit errors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120</a:t>
            </a:fld>
            <a:r>
              <a:rPr lang="en-US" altLang="zh-CN" sz="1400" smtClean="0">
                <a:solidFill>
                  <a:srgbClr val="0D7157"/>
                </a:solidFill>
              </a:rPr>
              <a:t>- </a:t>
            </a:r>
            <a:endParaRPr lang="en-US" altLang="zh-CN" sz="1400" dirty="0">
              <a:solidFill>
                <a:srgbClr val="0D7157"/>
              </a:solidFill>
            </a:endParaRPr>
          </a:p>
        </p:txBody>
      </p:sp>
      <p:sp>
        <p:nvSpPr>
          <p:cNvPr id="6" name="Text Box 4"/>
          <p:cNvSpPr txBox="1">
            <a:spLocks noChangeArrowheads="1"/>
          </p:cNvSpPr>
          <p:nvPr/>
        </p:nvSpPr>
        <p:spPr bwMode="auto">
          <a:xfrm>
            <a:off x="6154738" y="2819400"/>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0110100</a:t>
            </a:r>
          </a:p>
        </p:txBody>
      </p:sp>
      <p:sp>
        <p:nvSpPr>
          <p:cNvPr id="7" name="Rectangle 5"/>
          <p:cNvSpPr>
            <a:spLocks noChangeArrowheads="1"/>
          </p:cNvSpPr>
          <p:nvPr/>
        </p:nvSpPr>
        <p:spPr bwMode="auto">
          <a:xfrm>
            <a:off x="6096000" y="2833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8" name="Rectangle 6"/>
          <p:cNvSpPr>
            <a:spLocks noChangeArrowheads="1"/>
          </p:cNvSpPr>
          <p:nvPr/>
        </p:nvSpPr>
        <p:spPr bwMode="auto">
          <a:xfrm>
            <a:off x="6096000" y="3290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9" name="Rectangle 7"/>
          <p:cNvSpPr>
            <a:spLocks noChangeArrowheads="1"/>
          </p:cNvSpPr>
          <p:nvPr/>
        </p:nvSpPr>
        <p:spPr bwMode="auto">
          <a:xfrm>
            <a:off x="6096000" y="3748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0" name="Rectangle 8"/>
          <p:cNvSpPr>
            <a:spLocks noChangeArrowheads="1"/>
          </p:cNvSpPr>
          <p:nvPr/>
        </p:nvSpPr>
        <p:spPr bwMode="auto">
          <a:xfrm>
            <a:off x="6096000" y="4205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 name="Rectangle 9"/>
          <p:cNvSpPr>
            <a:spLocks noChangeArrowheads="1"/>
          </p:cNvSpPr>
          <p:nvPr/>
        </p:nvSpPr>
        <p:spPr bwMode="auto">
          <a:xfrm>
            <a:off x="6096000" y="4662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2" name="Text Box 10"/>
          <p:cNvSpPr txBox="1">
            <a:spLocks noChangeArrowheads="1"/>
          </p:cNvSpPr>
          <p:nvPr/>
        </p:nvSpPr>
        <p:spPr bwMode="auto">
          <a:xfrm>
            <a:off x="6149975" y="32623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1011010</a:t>
            </a:r>
          </a:p>
        </p:txBody>
      </p:sp>
      <p:sp>
        <p:nvSpPr>
          <p:cNvPr id="13" name="Text Box 11"/>
          <p:cNvSpPr txBox="1">
            <a:spLocks noChangeArrowheads="1"/>
          </p:cNvSpPr>
          <p:nvPr/>
        </p:nvSpPr>
        <p:spPr bwMode="auto">
          <a:xfrm>
            <a:off x="6149975" y="37195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00</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011</a:t>
            </a:r>
            <a:r>
              <a:rPr lang="en-US" altLang="zh-CN" sz="1600" b="1" i="0">
                <a:solidFill>
                  <a:schemeClr val="accent2"/>
                </a:solidFill>
                <a:latin typeface="Arial" panose="020B0604020202020204" pitchFamily="34" charset="0"/>
                <a:ea typeface="宋体" panose="02010600030101010101" pitchFamily="2" charset="-122"/>
              </a:rPr>
              <a:t>1</a:t>
            </a:r>
          </a:p>
        </p:txBody>
      </p:sp>
      <p:sp>
        <p:nvSpPr>
          <p:cNvPr id="14" name="Text Box 12"/>
          <p:cNvSpPr txBox="1">
            <a:spLocks noChangeArrowheads="1"/>
          </p:cNvSpPr>
          <p:nvPr/>
        </p:nvSpPr>
        <p:spPr bwMode="auto">
          <a:xfrm>
            <a:off x="6088063" y="4176713"/>
            <a:ext cx="1027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 11</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010</a:t>
            </a:r>
            <a:r>
              <a:rPr lang="en-US" altLang="zh-CN" sz="1600" b="1" i="0">
                <a:solidFill>
                  <a:schemeClr val="accent2"/>
                </a:solidFill>
                <a:latin typeface="Arial" panose="020B0604020202020204" pitchFamily="34" charset="0"/>
                <a:ea typeface="宋体" panose="02010600030101010101" pitchFamily="2" charset="-122"/>
              </a:rPr>
              <a:t>0</a:t>
            </a:r>
          </a:p>
        </p:txBody>
      </p:sp>
      <p:sp>
        <p:nvSpPr>
          <p:cNvPr id="15" name="Text Box 13"/>
          <p:cNvSpPr txBox="1">
            <a:spLocks noChangeArrowheads="1"/>
          </p:cNvSpPr>
          <p:nvPr/>
        </p:nvSpPr>
        <p:spPr bwMode="auto">
          <a:xfrm>
            <a:off x="6149975" y="46339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1001011</a:t>
            </a:r>
          </a:p>
        </p:txBody>
      </p:sp>
      <p:sp>
        <p:nvSpPr>
          <p:cNvPr id="16" name="Rectangle 14"/>
          <p:cNvSpPr>
            <a:spLocks noChangeArrowheads="1"/>
          </p:cNvSpPr>
          <p:nvPr/>
        </p:nvSpPr>
        <p:spPr bwMode="auto">
          <a:xfrm>
            <a:off x="7315200" y="2819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7" name="Rectangle 15"/>
          <p:cNvSpPr>
            <a:spLocks noChangeArrowheads="1"/>
          </p:cNvSpPr>
          <p:nvPr/>
        </p:nvSpPr>
        <p:spPr bwMode="auto">
          <a:xfrm>
            <a:off x="7315200" y="3276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18" name="Rectangle 16"/>
          <p:cNvSpPr>
            <a:spLocks noChangeArrowheads="1"/>
          </p:cNvSpPr>
          <p:nvPr/>
        </p:nvSpPr>
        <p:spPr bwMode="auto">
          <a:xfrm>
            <a:off x="7315200" y="3733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19" name="Rectangle 17"/>
          <p:cNvSpPr>
            <a:spLocks noChangeArrowheads="1"/>
          </p:cNvSpPr>
          <p:nvPr/>
        </p:nvSpPr>
        <p:spPr bwMode="auto">
          <a:xfrm>
            <a:off x="7315200" y="4191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20" name="Rectangle 18"/>
          <p:cNvSpPr>
            <a:spLocks noChangeArrowheads="1"/>
          </p:cNvSpPr>
          <p:nvPr/>
        </p:nvSpPr>
        <p:spPr bwMode="auto">
          <a:xfrm>
            <a:off x="7315200" y="4648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21" name="Rectangle 19"/>
          <p:cNvSpPr>
            <a:spLocks noChangeArrowheads="1"/>
          </p:cNvSpPr>
          <p:nvPr/>
        </p:nvSpPr>
        <p:spPr bwMode="auto">
          <a:xfrm>
            <a:off x="6096000" y="51054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1000110</a:t>
            </a:r>
          </a:p>
        </p:txBody>
      </p:sp>
      <p:sp>
        <p:nvSpPr>
          <p:cNvPr id="22" name="Rectangle 20"/>
          <p:cNvSpPr>
            <a:spLocks noChangeArrowheads="1"/>
          </p:cNvSpPr>
          <p:nvPr/>
        </p:nvSpPr>
        <p:spPr bwMode="auto">
          <a:xfrm>
            <a:off x="7315200" y="5105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23" name="Text Box 21"/>
          <p:cNvSpPr txBox="1">
            <a:spLocks noChangeArrowheads="1"/>
          </p:cNvSpPr>
          <p:nvPr/>
        </p:nvSpPr>
        <p:spPr bwMode="auto">
          <a:xfrm>
            <a:off x="4414794" y="3933825"/>
            <a:ext cx="99386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error bits</a:t>
            </a:r>
          </a:p>
        </p:txBody>
      </p:sp>
      <p:sp>
        <p:nvSpPr>
          <p:cNvPr id="24" name="Freeform 22"/>
          <p:cNvSpPr>
            <a:spLocks/>
          </p:cNvSpPr>
          <p:nvPr/>
        </p:nvSpPr>
        <p:spPr bwMode="auto">
          <a:xfrm>
            <a:off x="5410200" y="39624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25" name="Freeform 23"/>
          <p:cNvSpPr>
            <a:spLocks/>
          </p:cNvSpPr>
          <p:nvPr/>
        </p:nvSpPr>
        <p:spPr bwMode="auto">
          <a:xfrm>
            <a:off x="5867400" y="39624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26" name="Line 24"/>
          <p:cNvSpPr>
            <a:spLocks noChangeShapeType="1"/>
          </p:cNvSpPr>
          <p:nvPr/>
        </p:nvSpPr>
        <p:spPr bwMode="auto">
          <a:xfrm flipH="1">
            <a:off x="6553200" y="4114800"/>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
        <p:nvSpPr>
          <p:cNvPr id="27" name="Line 25"/>
          <p:cNvSpPr>
            <a:spLocks noChangeShapeType="1"/>
          </p:cNvSpPr>
          <p:nvPr/>
        </p:nvSpPr>
        <p:spPr bwMode="auto">
          <a:xfrm flipH="1">
            <a:off x="7010400" y="4114800"/>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
        <p:nvSpPr>
          <p:cNvPr id="28" name="Text Box 28"/>
          <p:cNvSpPr txBox="1">
            <a:spLocks noChangeArrowheads="1"/>
          </p:cNvSpPr>
          <p:nvPr/>
        </p:nvSpPr>
        <p:spPr bwMode="auto">
          <a:xfrm>
            <a:off x="2420938" y="2819400"/>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0110100</a:t>
            </a:r>
          </a:p>
        </p:txBody>
      </p:sp>
      <p:sp>
        <p:nvSpPr>
          <p:cNvPr id="29" name="Rectangle 29"/>
          <p:cNvSpPr>
            <a:spLocks noChangeArrowheads="1"/>
          </p:cNvSpPr>
          <p:nvPr/>
        </p:nvSpPr>
        <p:spPr bwMode="auto">
          <a:xfrm>
            <a:off x="2362200" y="28336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0" name="Rectangle 30"/>
          <p:cNvSpPr>
            <a:spLocks noChangeArrowheads="1"/>
          </p:cNvSpPr>
          <p:nvPr/>
        </p:nvSpPr>
        <p:spPr bwMode="auto">
          <a:xfrm>
            <a:off x="2362200" y="32908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1" name="Rectangle 31"/>
          <p:cNvSpPr>
            <a:spLocks noChangeArrowheads="1"/>
          </p:cNvSpPr>
          <p:nvPr/>
        </p:nvSpPr>
        <p:spPr bwMode="auto">
          <a:xfrm>
            <a:off x="2362200" y="37480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2" name="Rectangle 32"/>
          <p:cNvSpPr>
            <a:spLocks noChangeArrowheads="1"/>
          </p:cNvSpPr>
          <p:nvPr/>
        </p:nvSpPr>
        <p:spPr bwMode="auto">
          <a:xfrm>
            <a:off x="2362200" y="42052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3" name="Rectangle 33"/>
          <p:cNvSpPr>
            <a:spLocks noChangeArrowheads="1"/>
          </p:cNvSpPr>
          <p:nvPr/>
        </p:nvSpPr>
        <p:spPr bwMode="auto">
          <a:xfrm>
            <a:off x="2362200" y="4662488"/>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4" name="Text Box 34"/>
          <p:cNvSpPr txBox="1">
            <a:spLocks noChangeArrowheads="1"/>
          </p:cNvSpPr>
          <p:nvPr/>
        </p:nvSpPr>
        <p:spPr bwMode="auto">
          <a:xfrm>
            <a:off x="2416175" y="32623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1011010</a:t>
            </a:r>
          </a:p>
        </p:txBody>
      </p:sp>
      <p:sp>
        <p:nvSpPr>
          <p:cNvPr id="35" name="Text Box 35"/>
          <p:cNvSpPr txBox="1">
            <a:spLocks noChangeArrowheads="1"/>
          </p:cNvSpPr>
          <p:nvPr/>
        </p:nvSpPr>
        <p:spPr bwMode="auto">
          <a:xfrm>
            <a:off x="2416175" y="37195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00</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011</a:t>
            </a:r>
            <a:r>
              <a:rPr lang="en-US" altLang="zh-CN" sz="1600" b="1" i="0">
                <a:solidFill>
                  <a:schemeClr val="accent2"/>
                </a:solidFill>
                <a:latin typeface="Arial" panose="020B0604020202020204" pitchFamily="34" charset="0"/>
                <a:ea typeface="宋体" panose="02010600030101010101" pitchFamily="2" charset="-122"/>
              </a:rPr>
              <a:t>1</a:t>
            </a:r>
          </a:p>
        </p:txBody>
      </p:sp>
      <p:sp>
        <p:nvSpPr>
          <p:cNvPr id="36" name="Text Box 36"/>
          <p:cNvSpPr txBox="1">
            <a:spLocks noChangeArrowheads="1"/>
          </p:cNvSpPr>
          <p:nvPr/>
        </p:nvSpPr>
        <p:spPr bwMode="auto">
          <a:xfrm>
            <a:off x="2354263" y="4176713"/>
            <a:ext cx="1027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 11</a:t>
            </a:r>
            <a:r>
              <a:rPr lang="en-US" altLang="zh-CN" sz="1600" b="1" i="0">
                <a:solidFill>
                  <a:schemeClr val="accent2"/>
                </a:solidFill>
                <a:latin typeface="Arial" panose="020B0604020202020204" pitchFamily="34" charset="0"/>
                <a:ea typeface="宋体" panose="02010600030101010101" pitchFamily="2" charset="-122"/>
              </a:rPr>
              <a:t>0</a:t>
            </a:r>
            <a:r>
              <a:rPr lang="en-US" altLang="zh-CN" sz="1600" b="1" i="0">
                <a:latin typeface="Arial" panose="020B0604020202020204" pitchFamily="34" charset="0"/>
                <a:ea typeface="宋体" panose="02010600030101010101" pitchFamily="2" charset="-122"/>
              </a:rPr>
              <a:t>0100</a:t>
            </a:r>
          </a:p>
        </p:txBody>
      </p:sp>
      <p:sp>
        <p:nvSpPr>
          <p:cNvPr id="37" name="Text Box 37"/>
          <p:cNvSpPr txBox="1">
            <a:spLocks noChangeArrowheads="1"/>
          </p:cNvSpPr>
          <p:nvPr/>
        </p:nvSpPr>
        <p:spPr bwMode="auto">
          <a:xfrm>
            <a:off x="2416175" y="4633913"/>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100101</a:t>
            </a:r>
            <a:r>
              <a:rPr lang="en-US" altLang="zh-CN" sz="1600" b="1" i="0">
                <a:solidFill>
                  <a:schemeClr val="accent2"/>
                </a:solidFill>
                <a:latin typeface="Arial" panose="020B0604020202020204" pitchFamily="34" charset="0"/>
                <a:ea typeface="宋体" panose="02010600030101010101" pitchFamily="2" charset="-122"/>
              </a:rPr>
              <a:t>1</a:t>
            </a:r>
          </a:p>
        </p:txBody>
      </p:sp>
      <p:sp>
        <p:nvSpPr>
          <p:cNvPr id="38" name="Rectangle 38"/>
          <p:cNvSpPr>
            <a:spLocks noChangeArrowheads="1"/>
          </p:cNvSpPr>
          <p:nvPr/>
        </p:nvSpPr>
        <p:spPr bwMode="auto">
          <a:xfrm>
            <a:off x="3581400" y="2819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39" name="Rectangle 39"/>
          <p:cNvSpPr>
            <a:spLocks noChangeArrowheads="1"/>
          </p:cNvSpPr>
          <p:nvPr/>
        </p:nvSpPr>
        <p:spPr bwMode="auto">
          <a:xfrm>
            <a:off x="3581400" y="32766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40" name="Rectangle 40"/>
          <p:cNvSpPr>
            <a:spLocks noChangeArrowheads="1"/>
          </p:cNvSpPr>
          <p:nvPr/>
        </p:nvSpPr>
        <p:spPr bwMode="auto">
          <a:xfrm>
            <a:off x="3581400" y="37338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41" name="Rectangle 41"/>
          <p:cNvSpPr>
            <a:spLocks noChangeArrowheads="1"/>
          </p:cNvSpPr>
          <p:nvPr/>
        </p:nvSpPr>
        <p:spPr bwMode="auto">
          <a:xfrm>
            <a:off x="3581400" y="41910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42" name="Rectangle 42"/>
          <p:cNvSpPr>
            <a:spLocks noChangeArrowheads="1"/>
          </p:cNvSpPr>
          <p:nvPr/>
        </p:nvSpPr>
        <p:spPr bwMode="auto">
          <a:xfrm>
            <a:off x="3581400" y="46482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0</a:t>
            </a:r>
          </a:p>
        </p:txBody>
      </p:sp>
      <p:sp>
        <p:nvSpPr>
          <p:cNvPr id="43" name="Rectangle 43"/>
          <p:cNvSpPr>
            <a:spLocks noChangeArrowheads="1"/>
          </p:cNvSpPr>
          <p:nvPr/>
        </p:nvSpPr>
        <p:spPr bwMode="auto">
          <a:xfrm>
            <a:off x="2362200" y="5105400"/>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1000110</a:t>
            </a:r>
          </a:p>
        </p:txBody>
      </p:sp>
      <p:sp>
        <p:nvSpPr>
          <p:cNvPr id="44" name="Rectangle 44"/>
          <p:cNvSpPr>
            <a:spLocks noChangeArrowheads="1"/>
          </p:cNvSpPr>
          <p:nvPr/>
        </p:nvSpPr>
        <p:spPr bwMode="auto">
          <a:xfrm>
            <a:off x="3581400" y="5105400"/>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latin typeface="Arial" panose="020B0604020202020204" pitchFamily="34" charset="0"/>
                <a:ea typeface="宋体" panose="02010600030101010101" pitchFamily="2" charset="-122"/>
              </a:rPr>
              <a:t>1</a:t>
            </a:r>
          </a:p>
        </p:txBody>
      </p:sp>
      <p:sp>
        <p:nvSpPr>
          <p:cNvPr id="45" name="Text Box 45"/>
          <p:cNvSpPr txBox="1">
            <a:spLocks noChangeArrowheads="1"/>
          </p:cNvSpPr>
          <p:nvPr/>
        </p:nvSpPr>
        <p:spPr bwMode="auto">
          <a:xfrm>
            <a:off x="680994" y="3933825"/>
            <a:ext cx="99386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i="0">
                <a:latin typeface="Arial" panose="020B0604020202020204" pitchFamily="34" charset="0"/>
                <a:ea typeface="宋体" panose="02010600030101010101" pitchFamily="2" charset="-122"/>
              </a:rPr>
              <a:t>error bits</a:t>
            </a:r>
          </a:p>
        </p:txBody>
      </p:sp>
      <p:sp>
        <p:nvSpPr>
          <p:cNvPr id="46" name="Freeform 46"/>
          <p:cNvSpPr>
            <a:spLocks/>
          </p:cNvSpPr>
          <p:nvPr/>
        </p:nvSpPr>
        <p:spPr bwMode="auto">
          <a:xfrm>
            <a:off x="1676400" y="39624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47" name="Freeform 47"/>
          <p:cNvSpPr>
            <a:spLocks/>
          </p:cNvSpPr>
          <p:nvPr/>
        </p:nvSpPr>
        <p:spPr bwMode="auto">
          <a:xfrm>
            <a:off x="2133600" y="3962400"/>
            <a:ext cx="1143000" cy="152400"/>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chemeClr val="tx1"/>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i="0"/>
          </a:p>
        </p:txBody>
      </p:sp>
      <p:sp>
        <p:nvSpPr>
          <p:cNvPr id="48" name="Line 48"/>
          <p:cNvSpPr>
            <a:spLocks noChangeShapeType="1"/>
          </p:cNvSpPr>
          <p:nvPr/>
        </p:nvSpPr>
        <p:spPr bwMode="auto">
          <a:xfrm flipH="1">
            <a:off x="2819400" y="4114800"/>
            <a:ext cx="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
        <p:nvSpPr>
          <p:cNvPr id="49" name="Line 49"/>
          <p:cNvSpPr>
            <a:spLocks noChangeShapeType="1"/>
          </p:cNvSpPr>
          <p:nvPr/>
        </p:nvSpPr>
        <p:spPr bwMode="auto">
          <a:xfrm flipH="1">
            <a:off x="3276600" y="4114800"/>
            <a:ext cx="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i="0"/>
          </a:p>
        </p:txBody>
      </p:sp>
    </p:spTree>
    <p:extLst>
      <p:ext uri="{BB962C8B-B14F-4D97-AF65-F5344CB8AC3E}">
        <p14:creationId xmlns:p14="http://schemas.microsoft.com/office/powerpoint/2010/main" val="16024804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校验和 </a:t>
            </a:r>
            <a:r>
              <a:rPr lang="en-US" altLang="zh-CN" dirty="0" err="1" smtClean="0"/>
              <a:t>CheckSum</a:t>
            </a:r>
            <a:endParaRPr lang="zh-CN" altLang="en-US" dirty="0"/>
          </a:p>
        </p:txBody>
      </p:sp>
      <p:sp>
        <p:nvSpPr>
          <p:cNvPr id="3" name="内容占位符 2"/>
          <p:cNvSpPr>
            <a:spLocks noGrp="1"/>
          </p:cNvSpPr>
          <p:nvPr>
            <p:ph idx="1"/>
          </p:nvPr>
        </p:nvSpPr>
        <p:spPr/>
        <p:txBody>
          <a:bodyPr/>
          <a:lstStyle/>
          <a:p>
            <a:pPr marL="285750" indent="-285750" eaLnBrk="1" hangingPunct="1"/>
            <a:r>
              <a:rPr lang="en-US" altLang="zh-CN" dirty="0" smtClean="0">
                <a:ea typeface="宋体" panose="02010600030101010101" pitchFamily="2" charset="-122"/>
              </a:rPr>
              <a:t>Sender</a:t>
            </a:r>
            <a:r>
              <a:rPr lang="en-US" altLang="zh-CN" dirty="0">
                <a:ea typeface="宋体" panose="02010600030101010101" pitchFamily="2" charset="-122"/>
              </a:rPr>
              <a:t>: add all words of a packet and append the result (checksum) to the packet</a:t>
            </a:r>
          </a:p>
          <a:p>
            <a:pPr marL="285750" indent="-285750" eaLnBrk="1" hangingPunct="1"/>
            <a:r>
              <a:rPr lang="en-US" altLang="zh-CN" dirty="0">
                <a:ea typeface="宋体" panose="02010600030101010101" pitchFamily="2" charset="-122"/>
              </a:rPr>
              <a:t> Receiver: add all words of a received packet   and compare the result with the checksum</a:t>
            </a:r>
          </a:p>
          <a:p>
            <a:pPr marL="285750" indent="-285750" eaLnBrk="1" hangingPunct="1"/>
            <a:r>
              <a:rPr lang="en-US" altLang="zh-CN" dirty="0" smtClean="0">
                <a:ea typeface="宋体" panose="02010600030101010101" pitchFamily="2" charset="-122"/>
              </a:rPr>
              <a:t>Internet checksum</a:t>
            </a:r>
          </a:p>
          <a:p>
            <a:pPr marL="285750" indent="-285750" eaLnBrk="1" hangingPunct="1"/>
            <a:endParaRPr lang="en-US" altLang="zh-CN"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175475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二维奇偶校验的启示</a:t>
            </a:r>
            <a:endParaRPr lang="zh-CN" altLang="en-US" dirty="0"/>
          </a:p>
        </p:txBody>
      </p:sp>
      <p:sp>
        <p:nvSpPr>
          <p:cNvPr id="3" name="内容占位符 2"/>
          <p:cNvSpPr>
            <a:spLocks noGrp="1"/>
          </p:cNvSpPr>
          <p:nvPr>
            <p:ph idx="1"/>
          </p:nvPr>
        </p:nvSpPr>
        <p:spPr/>
        <p:txBody>
          <a:bodyPr/>
          <a:lstStyle/>
          <a:p>
            <a:pPr eaLnBrk="1" hangingPunct="1"/>
            <a:r>
              <a:rPr lang="zh-CN" altLang="en-US" dirty="0"/>
              <a:t>一个数据位参加多个校验组</a:t>
            </a:r>
          </a:p>
          <a:p>
            <a:pPr lvl="1" eaLnBrk="1" hangingPunct="1"/>
            <a:r>
              <a:rPr lang="zh-CN" altLang="en-US" dirty="0"/>
              <a:t>一个数据位发生错误可在多个检测码中反应</a:t>
            </a:r>
          </a:p>
          <a:p>
            <a:pPr lvl="1" eaLnBrk="1" hangingPunct="1"/>
            <a:r>
              <a:rPr lang="zh-CN" altLang="en-US" dirty="0"/>
              <a:t>可有效提高检错能力</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864775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海明校验</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r>
              <a:rPr lang="zh-CN" altLang="en-US" dirty="0"/>
              <a:t>奇偶校验</a:t>
            </a:r>
          </a:p>
          <a:p>
            <a:pPr lvl="1" eaLnBrk="1" hangingPunct="1"/>
            <a:r>
              <a:rPr lang="zh-CN" altLang="en-US" dirty="0"/>
              <a:t>一个校验位</a:t>
            </a:r>
          </a:p>
          <a:p>
            <a:pPr lvl="1" eaLnBrk="1" hangingPunct="1"/>
            <a:r>
              <a:rPr lang="zh-CN" altLang="en-US" dirty="0"/>
              <a:t>只能检错，无法纠错</a:t>
            </a:r>
          </a:p>
          <a:p>
            <a:pPr eaLnBrk="1" hangingPunct="1"/>
            <a:r>
              <a:rPr lang="zh-CN" altLang="en-US" dirty="0"/>
              <a:t>海明码</a:t>
            </a:r>
          </a:p>
          <a:p>
            <a:pPr lvl="1" eaLnBrk="1" hangingPunct="1"/>
            <a:r>
              <a:rPr lang="zh-CN" altLang="en-US" dirty="0"/>
              <a:t>多个奇偶校验组</a:t>
            </a:r>
          </a:p>
          <a:p>
            <a:pPr lvl="1" eaLnBrk="1" hangingPunct="1"/>
            <a:r>
              <a:rPr lang="zh-CN" altLang="en-US" dirty="0"/>
              <a:t>既能检错，也能</a:t>
            </a:r>
            <a:r>
              <a:rPr lang="zh-CN" altLang="en-US" dirty="0" smtClean="0"/>
              <a:t>纠错</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123</a:t>
            </a:fld>
            <a:r>
              <a:rPr lang="en-US" altLang="zh-CN" sz="1400" smtClean="0">
                <a:solidFill>
                  <a:srgbClr val="0D7157"/>
                </a:solidFill>
              </a:rPr>
              <a:t>- </a:t>
            </a:r>
            <a:endParaRPr lang="en-US" altLang="zh-CN" sz="1400" dirty="0">
              <a:solidFill>
                <a:srgbClr val="0D7157"/>
              </a:solidFill>
            </a:endParaRPr>
          </a:p>
        </p:txBody>
      </p:sp>
      <p:sp>
        <p:nvSpPr>
          <p:cNvPr id="8" name="矩形 7"/>
          <p:cNvSpPr/>
          <p:nvPr/>
        </p:nvSpPr>
        <p:spPr>
          <a:xfrm>
            <a:off x="5282991" y="3748036"/>
            <a:ext cx="2038390" cy="369332"/>
          </a:xfrm>
          <a:prstGeom prst="rect">
            <a:avLst/>
          </a:prstGeom>
        </p:spPr>
        <p:txBody>
          <a:bodyPr wrap="square">
            <a:spAutoFit/>
          </a:bodyPr>
          <a:lstStyle/>
          <a:p>
            <a:r>
              <a:rPr lang="en-US" altLang="zh-CN" i="0" dirty="0">
                <a:latin typeface="Agency FB" panose="020B0503020202020204" pitchFamily="34" charset="0"/>
              </a:rPr>
              <a:t>Richard Wesley Hamming</a:t>
            </a:r>
            <a:endParaRPr lang="zh-CN" altLang="en-US" i="0" dirty="0">
              <a:latin typeface="Agency FB" panose="020B0503020202020204" pitchFamily="34" charset="0"/>
            </a:endParaRPr>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6447" y="4280875"/>
            <a:ext cx="655817" cy="657429"/>
          </a:xfrm>
          <a:prstGeom prst="rect">
            <a:avLst/>
          </a:prstGeom>
        </p:spPr>
      </p:pic>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0192" y="4301171"/>
            <a:ext cx="954190" cy="647462"/>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11888" r="4366" b="17909"/>
          <a:stretch/>
        </p:blipFill>
        <p:spPr>
          <a:xfrm>
            <a:off x="5400092" y="1071223"/>
            <a:ext cx="1800200" cy="2595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27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可检测一位错海明码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r>
              <a:rPr lang="zh-CN" altLang="en-US" sz="2600" dirty="0"/>
              <a:t>分组交叉奇偶校验法</a:t>
            </a:r>
          </a:p>
          <a:p>
            <a:pPr lvl="1" eaLnBrk="1" hangingPunct="1"/>
            <a:r>
              <a:rPr lang="zh-CN" altLang="en-US" sz="2200" dirty="0"/>
              <a:t>将编码中的数据位分成</a:t>
            </a:r>
            <a:r>
              <a:rPr lang="en-US" altLang="zh-CN" sz="2200" dirty="0"/>
              <a:t>r</a:t>
            </a:r>
            <a:r>
              <a:rPr lang="zh-CN" altLang="en-US" sz="2200" dirty="0"/>
              <a:t>个校验组，组内采取奇偶校验，每组一个校验位，</a:t>
            </a:r>
            <a:r>
              <a:rPr lang="en-US" altLang="zh-CN" sz="2200" dirty="0"/>
              <a:t>r</a:t>
            </a:r>
            <a:r>
              <a:rPr lang="zh-CN" altLang="en-US" sz="2200" dirty="0"/>
              <a:t>位校验位，生成</a:t>
            </a:r>
            <a:r>
              <a:rPr lang="en-US" altLang="zh-CN" sz="2200" dirty="0"/>
              <a:t>r</a:t>
            </a:r>
            <a:r>
              <a:rPr lang="zh-CN" altLang="en-US" sz="2200" dirty="0"/>
              <a:t>位检错码。</a:t>
            </a:r>
            <a:r>
              <a:rPr lang="en-US" altLang="zh-CN" sz="2200" dirty="0"/>
              <a:t>r&gt;1</a:t>
            </a:r>
          </a:p>
          <a:p>
            <a:pPr eaLnBrk="1" hangingPunct="1"/>
            <a:r>
              <a:rPr lang="zh-CN" altLang="en-US" sz="2600" dirty="0"/>
              <a:t>全部检错码为</a:t>
            </a:r>
            <a:r>
              <a:rPr lang="en-US" altLang="zh-CN" sz="2200" dirty="0"/>
              <a:t>0</a:t>
            </a:r>
            <a:r>
              <a:rPr lang="zh-CN" altLang="en-US" sz="2600" dirty="0"/>
              <a:t>表示数据正常</a:t>
            </a:r>
          </a:p>
          <a:p>
            <a:pPr eaLnBrk="1" hangingPunct="1"/>
            <a:r>
              <a:rPr lang="zh-CN" altLang="en-US" sz="2600" dirty="0"/>
              <a:t>不为零时检错码的值表示编码中出错数据位</a:t>
            </a:r>
          </a:p>
          <a:p>
            <a:pPr eaLnBrk="1" hangingPunct="1"/>
            <a:r>
              <a:rPr lang="zh-CN" altLang="en-US" sz="2600" dirty="0"/>
              <a:t>可检错，也可纠错</a:t>
            </a:r>
          </a:p>
          <a:p>
            <a:pPr eaLnBrk="1" hangingPunct="1"/>
            <a:r>
              <a:rPr lang="zh-CN" altLang="en-US" sz="2600" dirty="0"/>
              <a:t>每一数据位至少参加</a:t>
            </a:r>
            <a:r>
              <a:rPr lang="en-US" altLang="zh-CN" sz="2200" dirty="0"/>
              <a:t>2</a:t>
            </a:r>
            <a:r>
              <a:rPr lang="zh-CN" altLang="en-US" sz="2600" dirty="0"/>
              <a:t>个校验组，一位出错，可引起多个检错码的变化。</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834180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可检测一位错海明码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r>
              <a:rPr lang="zh-CN" altLang="en-US" sz="2600" dirty="0"/>
              <a:t>设海明码</a:t>
            </a:r>
            <a:r>
              <a:rPr lang="en-US" altLang="zh-CN" sz="2600" dirty="0"/>
              <a:t>N</a:t>
            </a:r>
            <a:r>
              <a:rPr lang="zh-CN" altLang="en-US" sz="2600" dirty="0"/>
              <a:t>位，其中数据位</a:t>
            </a:r>
            <a:r>
              <a:rPr lang="en-US" altLang="zh-CN" sz="2600" dirty="0"/>
              <a:t>k</a:t>
            </a:r>
            <a:r>
              <a:rPr lang="zh-CN" altLang="en-US" sz="2600" dirty="0"/>
              <a:t>位，校验位</a:t>
            </a:r>
            <a:r>
              <a:rPr lang="en-US" altLang="zh-CN" sz="2600" dirty="0"/>
              <a:t>r</a:t>
            </a:r>
            <a:r>
              <a:rPr lang="zh-CN" altLang="en-US" sz="2600" dirty="0"/>
              <a:t>位</a:t>
            </a:r>
          </a:p>
          <a:p>
            <a:pPr eaLnBrk="1" hangingPunct="1"/>
            <a:r>
              <a:rPr lang="zh-CN" altLang="en-US" sz="2600" dirty="0"/>
              <a:t>校验位</a:t>
            </a:r>
            <a:r>
              <a:rPr lang="en-US" altLang="zh-CN" sz="2600" dirty="0"/>
              <a:t>r</a:t>
            </a:r>
            <a:r>
              <a:rPr lang="zh-CN" altLang="en-US" sz="2600" dirty="0"/>
              <a:t>位表示共</a:t>
            </a:r>
            <a:r>
              <a:rPr lang="en-US" altLang="zh-CN" sz="2600" dirty="0"/>
              <a:t>r</a:t>
            </a:r>
            <a:r>
              <a:rPr lang="zh-CN" altLang="en-US" sz="2600" dirty="0"/>
              <a:t>个校验组</a:t>
            </a:r>
          </a:p>
          <a:p>
            <a:pPr eaLnBrk="1" hangingPunct="1"/>
            <a:r>
              <a:rPr lang="en-US" altLang="zh-CN" sz="2600" dirty="0"/>
              <a:t>N=k+r≤2</a:t>
            </a:r>
            <a:r>
              <a:rPr lang="en-US" altLang="zh-CN" sz="2600" baseline="50000" dirty="0"/>
              <a:t>r</a:t>
            </a:r>
            <a:r>
              <a:rPr lang="zh-CN" altLang="en-US" sz="2600" dirty="0"/>
              <a:t>－</a:t>
            </a:r>
            <a:r>
              <a:rPr lang="en-US" altLang="zh-CN" sz="2600" dirty="0"/>
              <a:t>1</a:t>
            </a:r>
            <a:endParaRPr lang="en-US" altLang="zh-CN" sz="2600" baseline="50000" dirty="0"/>
          </a:p>
          <a:p>
            <a:pPr eaLnBrk="1" hangingPunct="1"/>
            <a:r>
              <a:rPr lang="en-US" altLang="zh-CN" sz="2600" dirty="0"/>
              <a:t>(4,3)</a:t>
            </a:r>
            <a:r>
              <a:rPr lang="zh-CN" altLang="en-US" sz="2600" dirty="0"/>
              <a:t>编码</a:t>
            </a:r>
          </a:p>
          <a:p>
            <a:pPr lvl="1" eaLnBrk="1" hangingPunct="1"/>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eaLnBrk="1" hangingPunct="1"/>
            <a:r>
              <a:rPr lang="en-US" altLang="zh-CN" sz="2200" dirty="0" smtClean="0"/>
              <a:t>H</a:t>
            </a:r>
            <a:r>
              <a:rPr lang="en-US" altLang="zh-CN" sz="2200" baseline="-25000" dirty="0" smtClean="0"/>
              <a:t>7</a:t>
            </a:r>
            <a:r>
              <a:rPr lang="en-US" altLang="zh-CN" sz="2200" dirty="0" smtClean="0"/>
              <a:t>H</a:t>
            </a:r>
            <a:r>
              <a:rPr lang="en-US" altLang="zh-CN" sz="2200" baseline="-25000" dirty="0" smtClean="0"/>
              <a:t>6</a:t>
            </a:r>
            <a:r>
              <a:rPr lang="en-US" altLang="zh-CN" sz="2200" dirty="0" smtClean="0"/>
              <a:t>H</a:t>
            </a:r>
            <a:r>
              <a:rPr lang="en-US" altLang="zh-CN" sz="2200" baseline="-25000" dirty="0" smtClean="0"/>
              <a:t>5</a:t>
            </a:r>
            <a:r>
              <a:rPr lang="en-US" altLang="zh-CN" sz="2200" dirty="0" smtClean="0"/>
              <a:t>H</a:t>
            </a:r>
            <a:r>
              <a:rPr lang="en-US" altLang="zh-CN" sz="2200" baseline="-25000" dirty="0" smtClean="0"/>
              <a:t>4</a:t>
            </a:r>
            <a:r>
              <a:rPr lang="en-US" altLang="zh-CN" sz="2200" dirty="0" smtClean="0"/>
              <a:t>H</a:t>
            </a:r>
            <a:r>
              <a:rPr lang="en-US" altLang="zh-CN" sz="2200" baseline="-25000" dirty="0" smtClean="0"/>
              <a:t>3</a:t>
            </a:r>
            <a:r>
              <a:rPr lang="en-US" altLang="zh-CN" sz="2200" dirty="0" smtClean="0"/>
              <a:t>H</a:t>
            </a:r>
            <a:r>
              <a:rPr lang="en-US" altLang="zh-CN" sz="2200" baseline="-25000" dirty="0" smtClean="0"/>
              <a:t>2</a:t>
            </a:r>
            <a:r>
              <a:rPr lang="en-US" altLang="zh-CN" sz="2200" dirty="0" smtClean="0"/>
              <a:t>H</a:t>
            </a:r>
            <a:r>
              <a:rPr lang="en-US" altLang="zh-CN" sz="2200" baseline="-25000" dirty="0" smtClean="0"/>
              <a:t>1       </a:t>
            </a:r>
            <a:r>
              <a:rPr lang="zh-CN" altLang="en-US" sz="2200" dirty="0" smtClean="0"/>
              <a:t>如何映射</a:t>
            </a:r>
            <a:endParaRPr lang="en-US" altLang="zh-CN" sz="2200" smtClean="0"/>
          </a:p>
          <a:p>
            <a:pPr lvl="1" eaLnBrk="1" hangingPunct="1"/>
            <a:r>
              <a:rPr lang="zh-CN" altLang="en-US" sz="2200" smtClean="0"/>
              <a:t>包含</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个校验组，</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r>
              <a:rPr lang="zh-CN" altLang="en-US" sz="2200" dirty="0"/>
              <a:t>分属其中一组</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93465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可检测一位错海明码</a:t>
            </a:r>
            <a:r>
              <a:rPr lang="en-US" altLang="zh-CN" dirty="0">
                <a:latin typeface="Arial" panose="020B0604020202020204" pitchFamily="34" charset="0"/>
              </a:rPr>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126</a:t>
            </a:fld>
            <a:r>
              <a:rPr lang="en-US" altLang="zh-CN" sz="1400" smtClean="0">
                <a:solidFill>
                  <a:srgbClr val="0D7157"/>
                </a:solidFill>
              </a:rPr>
              <a:t>- </a:t>
            </a:r>
            <a:endParaRPr lang="en-US" altLang="zh-CN" sz="1400" dirty="0">
              <a:solidFill>
                <a:srgbClr val="0D7157"/>
              </a:solidFill>
            </a:endParaRPr>
          </a:p>
        </p:txBody>
      </p:sp>
      <p:sp>
        <p:nvSpPr>
          <p:cNvPr id="5" name="Rectangle 165"/>
          <p:cNvSpPr>
            <a:spLocks noChangeArrowheads="1"/>
          </p:cNvSpPr>
          <p:nvPr/>
        </p:nvSpPr>
        <p:spPr bwMode="auto">
          <a:xfrm>
            <a:off x="3124200" y="5221883"/>
            <a:ext cx="3124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chemeClr val="accent2"/>
                </a:solidFill>
                <a:latin typeface="+mj-ea"/>
                <a:ea typeface="+mj-ea"/>
              </a:rPr>
              <a:t>     H</a:t>
            </a:r>
            <a:r>
              <a:rPr lang="en-US" altLang="zh-CN" sz="1800" i="0" baseline="-25000" dirty="0" smtClean="0">
                <a:solidFill>
                  <a:schemeClr val="accent2"/>
                </a:solidFill>
                <a:latin typeface="+mj-ea"/>
                <a:ea typeface="+mj-ea"/>
              </a:rPr>
              <a:t>7</a:t>
            </a:r>
            <a:r>
              <a:rPr lang="zh-CN" altLang="en-US" sz="1800" i="0" dirty="0">
                <a:solidFill>
                  <a:schemeClr val="accent2"/>
                </a:solidFill>
                <a:latin typeface="+mj-ea"/>
                <a:ea typeface="+mj-ea"/>
              </a:rPr>
              <a:t>参与</a:t>
            </a:r>
            <a:r>
              <a:rPr lang="en-US" altLang="zh-CN" sz="1800" i="0" dirty="0">
                <a:solidFill>
                  <a:schemeClr val="accent2"/>
                </a:solidFill>
                <a:latin typeface="+mj-ea"/>
                <a:ea typeface="+mj-ea"/>
              </a:rPr>
              <a:t>G</a:t>
            </a:r>
            <a:r>
              <a:rPr lang="en-US" altLang="zh-CN" sz="1800" i="0" baseline="-25000" dirty="0">
                <a:solidFill>
                  <a:schemeClr val="accent2"/>
                </a:solidFill>
                <a:latin typeface="+mj-ea"/>
                <a:ea typeface="+mj-ea"/>
              </a:rPr>
              <a:t>3</a:t>
            </a:r>
            <a:r>
              <a:rPr lang="en-US" altLang="zh-CN" sz="1800" i="0" dirty="0">
                <a:solidFill>
                  <a:schemeClr val="accent2"/>
                </a:solidFill>
                <a:latin typeface="+mj-ea"/>
                <a:ea typeface="+mj-ea"/>
              </a:rPr>
              <a:t> G</a:t>
            </a:r>
            <a:r>
              <a:rPr lang="en-US" altLang="zh-CN" sz="1800" i="0" baseline="-25000" dirty="0">
                <a:solidFill>
                  <a:schemeClr val="accent2"/>
                </a:solidFill>
                <a:latin typeface="+mj-ea"/>
                <a:ea typeface="+mj-ea"/>
              </a:rPr>
              <a:t>2</a:t>
            </a:r>
            <a:r>
              <a:rPr lang="en-US" altLang="zh-CN" sz="1800" i="0" dirty="0">
                <a:solidFill>
                  <a:schemeClr val="accent2"/>
                </a:solidFill>
                <a:latin typeface="+mj-ea"/>
                <a:ea typeface="+mj-ea"/>
              </a:rPr>
              <a:t> G</a:t>
            </a:r>
            <a:r>
              <a:rPr lang="en-US" altLang="zh-CN" sz="1800" i="0" baseline="-25000" dirty="0">
                <a:solidFill>
                  <a:schemeClr val="accent2"/>
                </a:solidFill>
                <a:latin typeface="+mj-ea"/>
                <a:ea typeface="+mj-ea"/>
              </a:rPr>
              <a:t>1</a:t>
            </a:r>
            <a:r>
              <a:rPr lang="zh-CN" altLang="en-US" sz="1800" i="0" dirty="0">
                <a:solidFill>
                  <a:schemeClr val="accent2"/>
                </a:solidFill>
                <a:latin typeface="+mj-ea"/>
                <a:ea typeface="+mj-ea"/>
              </a:rPr>
              <a:t>三校验组</a:t>
            </a:r>
          </a:p>
        </p:txBody>
      </p:sp>
      <p:sp>
        <p:nvSpPr>
          <p:cNvPr id="6" name="Rectangle 163"/>
          <p:cNvSpPr>
            <a:spLocks noChangeArrowheads="1"/>
          </p:cNvSpPr>
          <p:nvPr/>
        </p:nvSpPr>
        <p:spPr bwMode="auto">
          <a:xfrm>
            <a:off x="3124200" y="4790083"/>
            <a:ext cx="3124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6</a:t>
            </a:r>
            <a:r>
              <a:rPr lang="zh-CN" altLang="en-US" sz="1800" i="0">
                <a:solidFill>
                  <a:schemeClr val="accent2"/>
                </a:solidFill>
                <a:latin typeface="+mj-ea"/>
                <a:ea typeface="+mj-ea"/>
              </a:rPr>
              <a:t>参与</a:t>
            </a:r>
            <a:r>
              <a:rPr lang="en-US" altLang="zh-CN" sz="1800" i="0">
                <a:solidFill>
                  <a:schemeClr val="accent2"/>
                </a:solidFill>
                <a:latin typeface="+mj-ea"/>
                <a:ea typeface="+mj-ea"/>
              </a:rPr>
              <a:t>G</a:t>
            </a:r>
            <a:r>
              <a:rPr lang="en-US" altLang="zh-CN" sz="1800" i="0" baseline="-25000">
                <a:solidFill>
                  <a:schemeClr val="accent2"/>
                </a:solidFill>
                <a:latin typeface="+mj-ea"/>
                <a:ea typeface="+mj-ea"/>
              </a:rPr>
              <a:t>3</a:t>
            </a:r>
            <a:r>
              <a:rPr lang="en-US" altLang="zh-CN" sz="1800" i="0">
                <a:solidFill>
                  <a:schemeClr val="accent2"/>
                </a:solidFill>
                <a:latin typeface="+mj-ea"/>
                <a:ea typeface="+mj-ea"/>
              </a:rPr>
              <a:t> G</a:t>
            </a:r>
            <a:r>
              <a:rPr lang="en-US" altLang="zh-CN" sz="1800" i="0" baseline="-25000">
                <a:solidFill>
                  <a:schemeClr val="accent2"/>
                </a:solidFill>
                <a:latin typeface="+mj-ea"/>
                <a:ea typeface="+mj-ea"/>
              </a:rPr>
              <a:t>2</a:t>
            </a:r>
            <a:r>
              <a:rPr lang="zh-CN" altLang="en-US" sz="1800" i="0">
                <a:solidFill>
                  <a:schemeClr val="accent2"/>
                </a:solidFill>
                <a:latin typeface="+mj-ea"/>
                <a:ea typeface="+mj-ea"/>
              </a:rPr>
              <a:t>两校验组</a:t>
            </a:r>
          </a:p>
        </p:txBody>
      </p:sp>
      <p:sp>
        <p:nvSpPr>
          <p:cNvPr id="7" name="Rectangle 161"/>
          <p:cNvSpPr>
            <a:spLocks noChangeArrowheads="1"/>
          </p:cNvSpPr>
          <p:nvPr/>
        </p:nvSpPr>
        <p:spPr bwMode="auto">
          <a:xfrm>
            <a:off x="3124200" y="4367808"/>
            <a:ext cx="3124200" cy="42227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5</a:t>
            </a:r>
            <a:r>
              <a:rPr lang="zh-CN" altLang="en-US" sz="1800" i="0">
                <a:solidFill>
                  <a:schemeClr val="accent2"/>
                </a:solidFill>
                <a:latin typeface="+mj-ea"/>
                <a:ea typeface="+mj-ea"/>
              </a:rPr>
              <a:t>参与</a:t>
            </a:r>
            <a:r>
              <a:rPr lang="en-US" altLang="zh-CN" sz="1800" i="0">
                <a:solidFill>
                  <a:schemeClr val="accent2"/>
                </a:solidFill>
                <a:latin typeface="+mj-ea"/>
                <a:ea typeface="+mj-ea"/>
              </a:rPr>
              <a:t>G</a:t>
            </a:r>
            <a:r>
              <a:rPr lang="en-US" altLang="zh-CN" sz="1800" i="0" baseline="-25000">
                <a:solidFill>
                  <a:schemeClr val="accent2"/>
                </a:solidFill>
                <a:latin typeface="+mj-ea"/>
                <a:ea typeface="+mj-ea"/>
              </a:rPr>
              <a:t>3</a:t>
            </a:r>
            <a:r>
              <a:rPr lang="en-US" altLang="zh-CN" sz="1800" i="0">
                <a:solidFill>
                  <a:schemeClr val="accent2"/>
                </a:solidFill>
                <a:latin typeface="+mj-ea"/>
                <a:ea typeface="+mj-ea"/>
              </a:rPr>
              <a:t> G</a:t>
            </a:r>
            <a:r>
              <a:rPr lang="en-US" altLang="zh-CN" sz="1800" i="0" baseline="-25000">
                <a:solidFill>
                  <a:schemeClr val="accent2"/>
                </a:solidFill>
                <a:latin typeface="+mj-ea"/>
                <a:ea typeface="+mj-ea"/>
              </a:rPr>
              <a:t>1</a:t>
            </a:r>
            <a:r>
              <a:rPr lang="zh-CN" altLang="en-US" sz="1800" i="0">
                <a:solidFill>
                  <a:schemeClr val="accent2"/>
                </a:solidFill>
                <a:latin typeface="+mj-ea"/>
                <a:ea typeface="+mj-ea"/>
              </a:rPr>
              <a:t>两校验组</a:t>
            </a:r>
          </a:p>
        </p:txBody>
      </p:sp>
      <p:sp>
        <p:nvSpPr>
          <p:cNvPr id="8" name="Rectangle 159"/>
          <p:cNvSpPr>
            <a:spLocks noChangeArrowheads="1"/>
          </p:cNvSpPr>
          <p:nvPr/>
        </p:nvSpPr>
        <p:spPr bwMode="auto">
          <a:xfrm>
            <a:off x="3124200" y="3936008"/>
            <a:ext cx="3124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chemeClr val="accent2"/>
                </a:solidFill>
                <a:latin typeface="+mj-ea"/>
                <a:ea typeface="+mj-ea"/>
              </a:rPr>
              <a:t>H</a:t>
            </a:r>
            <a:r>
              <a:rPr lang="en-US" altLang="zh-CN" sz="1800" i="0" baseline="-25000" dirty="0">
                <a:solidFill>
                  <a:schemeClr val="accent2"/>
                </a:solidFill>
                <a:latin typeface="+mj-ea"/>
                <a:ea typeface="+mj-ea"/>
              </a:rPr>
              <a:t>3</a:t>
            </a:r>
            <a:r>
              <a:rPr lang="zh-CN" altLang="en-US" sz="1800" i="0" dirty="0">
                <a:solidFill>
                  <a:schemeClr val="accent2"/>
                </a:solidFill>
                <a:latin typeface="+mj-ea"/>
                <a:ea typeface="+mj-ea"/>
              </a:rPr>
              <a:t>参与</a:t>
            </a:r>
            <a:r>
              <a:rPr lang="en-US" altLang="zh-CN" sz="1800" i="0" dirty="0">
                <a:solidFill>
                  <a:schemeClr val="accent2"/>
                </a:solidFill>
                <a:latin typeface="+mj-ea"/>
                <a:ea typeface="+mj-ea"/>
              </a:rPr>
              <a:t>G</a:t>
            </a:r>
            <a:r>
              <a:rPr lang="en-US" altLang="zh-CN" sz="1800" i="0" baseline="-25000" dirty="0">
                <a:solidFill>
                  <a:schemeClr val="accent2"/>
                </a:solidFill>
                <a:latin typeface="+mj-ea"/>
                <a:ea typeface="+mj-ea"/>
              </a:rPr>
              <a:t>2</a:t>
            </a:r>
            <a:r>
              <a:rPr lang="en-US" altLang="zh-CN" sz="1800" i="0" dirty="0">
                <a:solidFill>
                  <a:schemeClr val="accent2"/>
                </a:solidFill>
                <a:latin typeface="+mj-ea"/>
                <a:ea typeface="+mj-ea"/>
              </a:rPr>
              <a:t> G</a:t>
            </a:r>
            <a:r>
              <a:rPr lang="en-US" altLang="zh-CN" sz="1800" i="0" baseline="-25000" dirty="0">
                <a:solidFill>
                  <a:schemeClr val="accent2"/>
                </a:solidFill>
                <a:latin typeface="+mj-ea"/>
                <a:ea typeface="+mj-ea"/>
              </a:rPr>
              <a:t>1</a:t>
            </a:r>
            <a:r>
              <a:rPr lang="zh-CN" altLang="en-US" sz="1800" i="0" dirty="0">
                <a:solidFill>
                  <a:schemeClr val="accent2"/>
                </a:solidFill>
                <a:latin typeface="+mj-ea"/>
                <a:ea typeface="+mj-ea"/>
              </a:rPr>
              <a:t>两校验组</a:t>
            </a:r>
          </a:p>
        </p:txBody>
      </p:sp>
      <p:sp>
        <p:nvSpPr>
          <p:cNvPr id="9" name="Rectangle 157"/>
          <p:cNvSpPr>
            <a:spLocks noChangeArrowheads="1"/>
          </p:cNvSpPr>
          <p:nvPr/>
        </p:nvSpPr>
        <p:spPr bwMode="auto">
          <a:xfrm>
            <a:off x="3124200" y="3504208"/>
            <a:ext cx="3124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G</a:t>
            </a:r>
            <a:r>
              <a:rPr lang="en-US" altLang="zh-CN" sz="1800" i="0" baseline="-25000">
                <a:latin typeface="+mj-ea"/>
                <a:ea typeface="+mj-ea"/>
              </a:rPr>
              <a:t>2</a:t>
            </a:r>
            <a:r>
              <a:rPr lang="en-US" altLang="zh-CN" sz="1800" i="0">
                <a:latin typeface="+mj-ea"/>
                <a:ea typeface="+mj-ea"/>
              </a:rPr>
              <a:t>G</a:t>
            </a:r>
            <a:r>
              <a:rPr lang="en-US" altLang="zh-CN" sz="1800" i="0" baseline="-25000">
                <a:latin typeface="+mj-ea"/>
                <a:ea typeface="+mj-ea"/>
              </a:rPr>
              <a:t>1</a:t>
            </a:r>
            <a:r>
              <a:rPr lang="en-US" altLang="zh-CN" sz="1800" i="0">
                <a:latin typeface="+mj-ea"/>
                <a:ea typeface="+mj-ea"/>
              </a:rPr>
              <a:t>=0 </a:t>
            </a:r>
            <a:r>
              <a:rPr lang="zh-CN" altLang="en-US" sz="1800" i="0">
                <a:latin typeface="+mj-ea"/>
                <a:ea typeface="+mj-ea"/>
              </a:rPr>
              <a:t>表示仅仅 </a:t>
            </a:r>
            <a:r>
              <a:rPr lang="en-US" altLang="zh-CN" sz="1800" i="0">
                <a:latin typeface="+mj-ea"/>
                <a:ea typeface="+mj-ea"/>
              </a:rPr>
              <a:t>P</a:t>
            </a:r>
            <a:r>
              <a:rPr lang="en-US" altLang="zh-CN" sz="1800" i="0" baseline="-25000">
                <a:latin typeface="+mj-ea"/>
                <a:ea typeface="+mj-ea"/>
              </a:rPr>
              <a:t>3</a:t>
            </a:r>
            <a:r>
              <a:rPr lang="zh-CN" altLang="en-US" sz="1800" i="0">
                <a:latin typeface="+mj-ea"/>
                <a:ea typeface="+mj-ea"/>
              </a:rPr>
              <a:t>位出错</a:t>
            </a:r>
          </a:p>
        </p:txBody>
      </p:sp>
      <p:sp>
        <p:nvSpPr>
          <p:cNvPr id="10" name="Rectangle 155"/>
          <p:cNvSpPr>
            <a:spLocks noChangeArrowheads="1"/>
          </p:cNvSpPr>
          <p:nvPr/>
        </p:nvSpPr>
        <p:spPr bwMode="auto">
          <a:xfrm>
            <a:off x="3124200" y="3072408"/>
            <a:ext cx="3124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G</a:t>
            </a:r>
            <a:r>
              <a:rPr lang="en-US" altLang="zh-CN" sz="1800" i="0" baseline="-25000">
                <a:latin typeface="+mj-ea"/>
                <a:ea typeface="+mj-ea"/>
              </a:rPr>
              <a:t>3</a:t>
            </a:r>
            <a:r>
              <a:rPr lang="en-US" altLang="zh-CN" sz="1800" i="0">
                <a:latin typeface="+mj-ea"/>
                <a:ea typeface="+mj-ea"/>
              </a:rPr>
              <a:t>G</a:t>
            </a:r>
            <a:r>
              <a:rPr lang="en-US" altLang="zh-CN" sz="1800" i="0" baseline="-25000">
                <a:latin typeface="+mj-ea"/>
                <a:ea typeface="+mj-ea"/>
              </a:rPr>
              <a:t>1</a:t>
            </a:r>
            <a:r>
              <a:rPr lang="en-US" altLang="zh-CN" sz="1800" i="0">
                <a:latin typeface="+mj-ea"/>
                <a:ea typeface="+mj-ea"/>
              </a:rPr>
              <a:t>=0 </a:t>
            </a:r>
            <a:r>
              <a:rPr lang="zh-CN" altLang="en-US" sz="1800" i="0">
                <a:latin typeface="+mj-ea"/>
                <a:ea typeface="+mj-ea"/>
              </a:rPr>
              <a:t>表示仅仅 </a:t>
            </a:r>
            <a:r>
              <a:rPr lang="en-US" altLang="zh-CN" sz="1800" i="0">
                <a:latin typeface="+mj-ea"/>
                <a:ea typeface="+mj-ea"/>
              </a:rPr>
              <a:t>P</a:t>
            </a:r>
            <a:r>
              <a:rPr lang="en-US" altLang="zh-CN" sz="1800" i="0" baseline="-25000">
                <a:latin typeface="+mj-ea"/>
                <a:ea typeface="+mj-ea"/>
              </a:rPr>
              <a:t>2</a:t>
            </a:r>
            <a:r>
              <a:rPr lang="zh-CN" altLang="en-US" sz="1800" i="0">
                <a:latin typeface="+mj-ea"/>
                <a:ea typeface="+mj-ea"/>
              </a:rPr>
              <a:t>位出错</a:t>
            </a:r>
          </a:p>
        </p:txBody>
      </p:sp>
      <p:sp>
        <p:nvSpPr>
          <p:cNvPr id="11" name="Rectangle 153"/>
          <p:cNvSpPr>
            <a:spLocks noChangeArrowheads="1"/>
          </p:cNvSpPr>
          <p:nvPr/>
        </p:nvSpPr>
        <p:spPr bwMode="auto">
          <a:xfrm>
            <a:off x="3124200" y="2640608"/>
            <a:ext cx="3124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G</a:t>
            </a:r>
            <a:r>
              <a:rPr lang="en-US" altLang="zh-CN" sz="1800" i="0" baseline="-25000">
                <a:latin typeface="+mj-ea"/>
                <a:ea typeface="+mj-ea"/>
              </a:rPr>
              <a:t>3</a:t>
            </a:r>
            <a:r>
              <a:rPr lang="en-US" altLang="zh-CN" sz="1800" i="0">
                <a:latin typeface="+mj-ea"/>
                <a:ea typeface="+mj-ea"/>
              </a:rPr>
              <a:t>G</a:t>
            </a:r>
            <a:r>
              <a:rPr lang="en-US" altLang="zh-CN" sz="1800" i="0" baseline="-25000">
                <a:latin typeface="+mj-ea"/>
                <a:ea typeface="+mj-ea"/>
              </a:rPr>
              <a:t>2</a:t>
            </a:r>
            <a:r>
              <a:rPr lang="en-US" altLang="zh-CN" sz="1800" i="0">
                <a:latin typeface="+mj-ea"/>
                <a:ea typeface="+mj-ea"/>
              </a:rPr>
              <a:t>=0 </a:t>
            </a:r>
            <a:r>
              <a:rPr lang="zh-CN" altLang="en-US" sz="1800" i="0">
                <a:latin typeface="+mj-ea"/>
                <a:ea typeface="+mj-ea"/>
              </a:rPr>
              <a:t>表示仅仅</a:t>
            </a:r>
            <a:r>
              <a:rPr lang="en-US" altLang="zh-CN" sz="1800" i="0">
                <a:latin typeface="+mj-ea"/>
                <a:ea typeface="+mj-ea"/>
              </a:rPr>
              <a:t>P</a:t>
            </a:r>
            <a:r>
              <a:rPr lang="en-US" altLang="zh-CN" sz="1800" i="0" baseline="-25000">
                <a:latin typeface="+mj-ea"/>
                <a:ea typeface="+mj-ea"/>
              </a:rPr>
              <a:t>1</a:t>
            </a:r>
            <a:r>
              <a:rPr lang="zh-CN" altLang="en-US" sz="1800" i="0">
                <a:latin typeface="+mj-ea"/>
                <a:ea typeface="+mj-ea"/>
              </a:rPr>
              <a:t>位出错</a:t>
            </a:r>
          </a:p>
        </p:txBody>
      </p:sp>
      <p:sp>
        <p:nvSpPr>
          <p:cNvPr id="12" name="Rectangle 151"/>
          <p:cNvSpPr>
            <a:spLocks noChangeArrowheads="1"/>
          </p:cNvSpPr>
          <p:nvPr/>
        </p:nvSpPr>
        <p:spPr bwMode="auto">
          <a:xfrm>
            <a:off x="3124200" y="2158008"/>
            <a:ext cx="3124200" cy="482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latin typeface="+mj-ea"/>
              <a:ea typeface="+mj-ea"/>
            </a:endParaRPr>
          </a:p>
        </p:txBody>
      </p:sp>
      <p:sp>
        <p:nvSpPr>
          <p:cNvPr id="13" name="Rectangle 149"/>
          <p:cNvSpPr>
            <a:spLocks noChangeArrowheads="1"/>
          </p:cNvSpPr>
          <p:nvPr/>
        </p:nvSpPr>
        <p:spPr bwMode="auto">
          <a:xfrm>
            <a:off x="3124200" y="1700808"/>
            <a:ext cx="31242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i="0">
                <a:solidFill>
                  <a:schemeClr val="bg1"/>
                </a:solidFill>
                <a:latin typeface="+mj-ea"/>
                <a:ea typeface="+mj-ea"/>
              </a:rPr>
              <a:t>备注</a:t>
            </a:r>
          </a:p>
        </p:txBody>
      </p:sp>
      <p:sp>
        <p:nvSpPr>
          <p:cNvPr id="14" name="Rectangle 35"/>
          <p:cNvSpPr>
            <a:spLocks noChangeArrowheads="1"/>
          </p:cNvSpPr>
          <p:nvPr/>
        </p:nvSpPr>
        <p:spPr bwMode="auto">
          <a:xfrm>
            <a:off x="6248400" y="5221883"/>
            <a:ext cx="1981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accent2"/>
              </a:solidFill>
              <a:latin typeface="+mj-ea"/>
              <a:ea typeface="+mj-ea"/>
            </a:endParaRPr>
          </a:p>
        </p:txBody>
      </p:sp>
      <p:sp>
        <p:nvSpPr>
          <p:cNvPr id="15" name="Rectangle 34"/>
          <p:cNvSpPr>
            <a:spLocks noChangeArrowheads="1"/>
          </p:cNvSpPr>
          <p:nvPr/>
        </p:nvSpPr>
        <p:spPr bwMode="auto">
          <a:xfrm>
            <a:off x="1905000" y="5221883"/>
            <a:ext cx="1219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7</a:t>
            </a:r>
            <a:r>
              <a:rPr lang="zh-CN" altLang="en-US" sz="1800" i="0">
                <a:solidFill>
                  <a:schemeClr val="accent2"/>
                </a:solidFill>
                <a:latin typeface="+mj-ea"/>
                <a:ea typeface="+mj-ea"/>
              </a:rPr>
              <a:t>出错</a:t>
            </a:r>
          </a:p>
        </p:txBody>
      </p:sp>
      <p:sp>
        <p:nvSpPr>
          <p:cNvPr id="16" name="Rectangle 33"/>
          <p:cNvSpPr>
            <a:spLocks noChangeArrowheads="1"/>
          </p:cNvSpPr>
          <p:nvPr/>
        </p:nvSpPr>
        <p:spPr bwMode="auto">
          <a:xfrm>
            <a:off x="838200" y="5221883"/>
            <a:ext cx="10668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111</a:t>
            </a:r>
          </a:p>
        </p:txBody>
      </p:sp>
      <p:sp>
        <p:nvSpPr>
          <p:cNvPr id="17" name="Rectangle 32"/>
          <p:cNvSpPr>
            <a:spLocks noChangeArrowheads="1"/>
          </p:cNvSpPr>
          <p:nvPr/>
        </p:nvSpPr>
        <p:spPr bwMode="auto">
          <a:xfrm>
            <a:off x="6248400" y="4790083"/>
            <a:ext cx="1981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accent2"/>
              </a:solidFill>
              <a:latin typeface="+mj-ea"/>
              <a:ea typeface="+mj-ea"/>
            </a:endParaRPr>
          </a:p>
        </p:txBody>
      </p:sp>
      <p:sp>
        <p:nvSpPr>
          <p:cNvPr id="18" name="Rectangle 31"/>
          <p:cNvSpPr>
            <a:spLocks noChangeArrowheads="1"/>
          </p:cNvSpPr>
          <p:nvPr/>
        </p:nvSpPr>
        <p:spPr bwMode="auto">
          <a:xfrm>
            <a:off x="1905000" y="4790083"/>
            <a:ext cx="1219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6</a:t>
            </a:r>
            <a:r>
              <a:rPr lang="zh-CN" altLang="en-US" sz="1800" i="0">
                <a:solidFill>
                  <a:schemeClr val="accent2"/>
                </a:solidFill>
                <a:latin typeface="+mj-ea"/>
                <a:ea typeface="+mj-ea"/>
              </a:rPr>
              <a:t>出错</a:t>
            </a:r>
          </a:p>
        </p:txBody>
      </p:sp>
      <p:sp>
        <p:nvSpPr>
          <p:cNvPr id="19" name="Rectangle 30"/>
          <p:cNvSpPr>
            <a:spLocks noChangeArrowheads="1"/>
          </p:cNvSpPr>
          <p:nvPr/>
        </p:nvSpPr>
        <p:spPr bwMode="auto">
          <a:xfrm>
            <a:off x="838200" y="4790083"/>
            <a:ext cx="10668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110</a:t>
            </a:r>
          </a:p>
        </p:txBody>
      </p:sp>
      <p:sp>
        <p:nvSpPr>
          <p:cNvPr id="20" name="Rectangle 29"/>
          <p:cNvSpPr>
            <a:spLocks noChangeArrowheads="1"/>
          </p:cNvSpPr>
          <p:nvPr/>
        </p:nvSpPr>
        <p:spPr bwMode="auto">
          <a:xfrm>
            <a:off x="6248400" y="4367808"/>
            <a:ext cx="1981200" cy="42227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accent2"/>
              </a:solidFill>
              <a:latin typeface="+mj-ea"/>
              <a:ea typeface="+mj-ea"/>
            </a:endParaRPr>
          </a:p>
        </p:txBody>
      </p:sp>
      <p:sp>
        <p:nvSpPr>
          <p:cNvPr id="21" name="Rectangle 28"/>
          <p:cNvSpPr>
            <a:spLocks noChangeArrowheads="1"/>
          </p:cNvSpPr>
          <p:nvPr/>
        </p:nvSpPr>
        <p:spPr bwMode="auto">
          <a:xfrm>
            <a:off x="1905000" y="4367808"/>
            <a:ext cx="1219200" cy="42227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5</a:t>
            </a:r>
            <a:r>
              <a:rPr lang="zh-CN" altLang="en-US" sz="1800" i="0">
                <a:solidFill>
                  <a:schemeClr val="accent2"/>
                </a:solidFill>
                <a:latin typeface="+mj-ea"/>
                <a:ea typeface="+mj-ea"/>
              </a:rPr>
              <a:t>出错</a:t>
            </a:r>
          </a:p>
        </p:txBody>
      </p:sp>
      <p:sp>
        <p:nvSpPr>
          <p:cNvPr id="22" name="Rectangle 27"/>
          <p:cNvSpPr>
            <a:spLocks noChangeArrowheads="1"/>
          </p:cNvSpPr>
          <p:nvPr/>
        </p:nvSpPr>
        <p:spPr bwMode="auto">
          <a:xfrm>
            <a:off x="838200" y="4367808"/>
            <a:ext cx="1066800" cy="42227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101</a:t>
            </a:r>
          </a:p>
        </p:txBody>
      </p:sp>
      <p:sp>
        <p:nvSpPr>
          <p:cNvPr id="23" name="Rectangle 26"/>
          <p:cNvSpPr>
            <a:spLocks noChangeArrowheads="1"/>
          </p:cNvSpPr>
          <p:nvPr/>
        </p:nvSpPr>
        <p:spPr bwMode="auto">
          <a:xfrm>
            <a:off x="6248400" y="3936008"/>
            <a:ext cx="1981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accent2"/>
              </a:solidFill>
              <a:latin typeface="+mj-ea"/>
              <a:ea typeface="+mj-ea"/>
            </a:endParaRPr>
          </a:p>
        </p:txBody>
      </p:sp>
      <p:sp>
        <p:nvSpPr>
          <p:cNvPr id="24" name="Rectangle 25"/>
          <p:cNvSpPr>
            <a:spLocks noChangeArrowheads="1"/>
          </p:cNvSpPr>
          <p:nvPr/>
        </p:nvSpPr>
        <p:spPr bwMode="auto">
          <a:xfrm>
            <a:off x="1905000" y="3936008"/>
            <a:ext cx="1219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H</a:t>
            </a:r>
            <a:r>
              <a:rPr lang="en-US" altLang="zh-CN" sz="1800" i="0" baseline="-25000">
                <a:solidFill>
                  <a:schemeClr val="accent2"/>
                </a:solidFill>
                <a:latin typeface="+mj-ea"/>
                <a:ea typeface="+mj-ea"/>
              </a:rPr>
              <a:t>3</a:t>
            </a:r>
            <a:r>
              <a:rPr lang="zh-CN" altLang="en-US" sz="1800" i="0">
                <a:solidFill>
                  <a:schemeClr val="accent2"/>
                </a:solidFill>
                <a:latin typeface="+mj-ea"/>
                <a:ea typeface="+mj-ea"/>
              </a:rPr>
              <a:t>出错</a:t>
            </a:r>
          </a:p>
        </p:txBody>
      </p:sp>
      <p:sp>
        <p:nvSpPr>
          <p:cNvPr id="25" name="Rectangle 24"/>
          <p:cNvSpPr>
            <a:spLocks noChangeArrowheads="1"/>
          </p:cNvSpPr>
          <p:nvPr/>
        </p:nvSpPr>
        <p:spPr bwMode="auto">
          <a:xfrm>
            <a:off x="838200" y="3936008"/>
            <a:ext cx="10668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latin typeface="+mj-ea"/>
                <a:ea typeface="+mj-ea"/>
              </a:rPr>
              <a:t>011</a:t>
            </a:r>
          </a:p>
        </p:txBody>
      </p:sp>
      <p:sp>
        <p:nvSpPr>
          <p:cNvPr id="26" name="Rectangle 23"/>
          <p:cNvSpPr>
            <a:spLocks noChangeArrowheads="1"/>
          </p:cNvSpPr>
          <p:nvPr/>
        </p:nvSpPr>
        <p:spPr bwMode="auto">
          <a:xfrm>
            <a:off x="6248400" y="3504208"/>
            <a:ext cx="1981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P</a:t>
            </a:r>
            <a:r>
              <a:rPr lang="en-US" altLang="zh-CN" sz="1800" i="0" baseline="-25000">
                <a:latin typeface="+mj-ea"/>
                <a:ea typeface="+mj-ea"/>
              </a:rPr>
              <a:t>3</a:t>
            </a:r>
            <a:r>
              <a:rPr lang="zh-CN" altLang="en-US" sz="1800" i="0">
                <a:latin typeface="+mj-ea"/>
                <a:ea typeface="+mj-ea"/>
              </a:rPr>
              <a:t>存放在</a:t>
            </a:r>
            <a:r>
              <a:rPr lang="en-US" altLang="zh-CN" sz="1800" i="0">
                <a:latin typeface="+mj-ea"/>
                <a:ea typeface="+mj-ea"/>
              </a:rPr>
              <a:t>H</a:t>
            </a:r>
            <a:r>
              <a:rPr lang="en-US" altLang="zh-CN" sz="1800" i="0" baseline="-25000">
                <a:latin typeface="+mj-ea"/>
                <a:ea typeface="+mj-ea"/>
              </a:rPr>
              <a:t>4</a:t>
            </a:r>
            <a:r>
              <a:rPr lang="zh-CN" altLang="en-US" sz="1800" i="0">
                <a:latin typeface="+mj-ea"/>
                <a:ea typeface="+mj-ea"/>
              </a:rPr>
              <a:t>位置</a:t>
            </a:r>
          </a:p>
        </p:txBody>
      </p:sp>
      <p:sp>
        <p:nvSpPr>
          <p:cNvPr id="27" name="Rectangle 22"/>
          <p:cNvSpPr>
            <a:spLocks noChangeArrowheads="1"/>
          </p:cNvSpPr>
          <p:nvPr/>
        </p:nvSpPr>
        <p:spPr bwMode="auto">
          <a:xfrm>
            <a:off x="1905000" y="3504208"/>
            <a:ext cx="1219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H</a:t>
            </a:r>
            <a:r>
              <a:rPr lang="en-US" altLang="zh-CN" sz="1800" i="0" baseline="-25000">
                <a:latin typeface="+mj-ea"/>
                <a:ea typeface="+mj-ea"/>
              </a:rPr>
              <a:t>4</a:t>
            </a:r>
            <a:r>
              <a:rPr lang="zh-CN" altLang="en-US" sz="1800" i="0">
                <a:latin typeface="+mj-ea"/>
                <a:ea typeface="+mj-ea"/>
              </a:rPr>
              <a:t>出错</a:t>
            </a:r>
          </a:p>
        </p:txBody>
      </p:sp>
      <p:sp>
        <p:nvSpPr>
          <p:cNvPr id="28" name="Rectangle 21"/>
          <p:cNvSpPr>
            <a:spLocks noChangeArrowheads="1"/>
          </p:cNvSpPr>
          <p:nvPr/>
        </p:nvSpPr>
        <p:spPr bwMode="auto">
          <a:xfrm>
            <a:off x="838200" y="3504208"/>
            <a:ext cx="10668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100</a:t>
            </a:r>
          </a:p>
        </p:txBody>
      </p:sp>
      <p:sp>
        <p:nvSpPr>
          <p:cNvPr id="29" name="Rectangle 20"/>
          <p:cNvSpPr>
            <a:spLocks noChangeArrowheads="1"/>
          </p:cNvSpPr>
          <p:nvPr/>
        </p:nvSpPr>
        <p:spPr bwMode="auto">
          <a:xfrm>
            <a:off x="6248400" y="3072408"/>
            <a:ext cx="1981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a:latin typeface="+mj-ea"/>
                <a:ea typeface="+mj-ea"/>
              </a:rPr>
              <a:t>P</a:t>
            </a:r>
            <a:r>
              <a:rPr lang="en-US" altLang="zh-CN" sz="1800" i="0" baseline="-25000" dirty="0">
                <a:latin typeface="+mj-ea"/>
                <a:ea typeface="+mj-ea"/>
              </a:rPr>
              <a:t>2</a:t>
            </a:r>
            <a:r>
              <a:rPr lang="zh-CN" altLang="en-US" sz="1800" i="0" dirty="0">
                <a:latin typeface="+mj-ea"/>
                <a:ea typeface="+mj-ea"/>
              </a:rPr>
              <a:t>存放在</a:t>
            </a:r>
            <a:r>
              <a:rPr lang="en-US" altLang="zh-CN" sz="1800" i="0" dirty="0">
                <a:latin typeface="+mj-ea"/>
                <a:ea typeface="+mj-ea"/>
              </a:rPr>
              <a:t>H</a:t>
            </a:r>
            <a:r>
              <a:rPr lang="en-US" altLang="zh-CN" sz="1800" i="0" baseline="-25000" dirty="0">
                <a:latin typeface="+mj-ea"/>
                <a:ea typeface="+mj-ea"/>
              </a:rPr>
              <a:t>2</a:t>
            </a:r>
            <a:r>
              <a:rPr lang="zh-CN" altLang="en-US" sz="1800" i="0" dirty="0">
                <a:latin typeface="+mj-ea"/>
                <a:ea typeface="+mj-ea"/>
              </a:rPr>
              <a:t>位置</a:t>
            </a:r>
          </a:p>
        </p:txBody>
      </p:sp>
      <p:sp>
        <p:nvSpPr>
          <p:cNvPr id="30" name="Rectangle 19"/>
          <p:cNvSpPr>
            <a:spLocks noChangeArrowheads="1"/>
          </p:cNvSpPr>
          <p:nvPr/>
        </p:nvSpPr>
        <p:spPr bwMode="auto">
          <a:xfrm>
            <a:off x="1905000" y="3072408"/>
            <a:ext cx="12192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H</a:t>
            </a:r>
            <a:r>
              <a:rPr lang="en-US" altLang="zh-CN" sz="1800" i="0" baseline="-25000">
                <a:latin typeface="+mj-ea"/>
                <a:ea typeface="+mj-ea"/>
              </a:rPr>
              <a:t>2</a:t>
            </a:r>
            <a:r>
              <a:rPr lang="zh-CN" altLang="en-US" sz="1800" i="0">
                <a:latin typeface="+mj-ea"/>
                <a:ea typeface="+mj-ea"/>
              </a:rPr>
              <a:t>出错</a:t>
            </a:r>
          </a:p>
        </p:txBody>
      </p:sp>
      <p:sp>
        <p:nvSpPr>
          <p:cNvPr id="31" name="Rectangle 18"/>
          <p:cNvSpPr>
            <a:spLocks noChangeArrowheads="1"/>
          </p:cNvSpPr>
          <p:nvPr/>
        </p:nvSpPr>
        <p:spPr bwMode="auto">
          <a:xfrm>
            <a:off x="838200" y="3072408"/>
            <a:ext cx="1066800" cy="4318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010</a:t>
            </a:r>
          </a:p>
        </p:txBody>
      </p:sp>
      <p:sp>
        <p:nvSpPr>
          <p:cNvPr id="32" name="Rectangle 17"/>
          <p:cNvSpPr>
            <a:spLocks noChangeArrowheads="1"/>
          </p:cNvSpPr>
          <p:nvPr/>
        </p:nvSpPr>
        <p:spPr bwMode="auto">
          <a:xfrm>
            <a:off x="6248400" y="2640608"/>
            <a:ext cx="1981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a:latin typeface="+mj-ea"/>
                <a:ea typeface="+mj-ea"/>
              </a:rPr>
              <a:t>P</a:t>
            </a:r>
            <a:r>
              <a:rPr lang="en-US" altLang="zh-CN" sz="1800" i="0" baseline="-25000" dirty="0">
                <a:latin typeface="+mj-ea"/>
                <a:ea typeface="+mj-ea"/>
              </a:rPr>
              <a:t>1</a:t>
            </a:r>
            <a:r>
              <a:rPr lang="zh-CN" altLang="en-US" sz="1800" i="0" dirty="0">
                <a:latin typeface="+mj-ea"/>
                <a:ea typeface="+mj-ea"/>
              </a:rPr>
              <a:t>存放在</a:t>
            </a:r>
            <a:r>
              <a:rPr lang="en-US" altLang="zh-CN" sz="1800" i="0" dirty="0">
                <a:latin typeface="+mj-ea"/>
                <a:ea typeface="+mj-ea"/>
              </a:rPr>
              <a:t>H</a:t>
            </a:r>
            <a:r>
              <a:rPr lang="en-US" altLang="zh-CN" sz="1800" i="0" baseline="-25000" dirty="0">
                <a:latin typeface="+mj-ea"/>
                <a:ea typeface="+mj-ea"/>
              </a:rPr>
              <a:t>1</a:t>
            </a:r>
            <a:r>
              <a:rPr lang="zh-CN" altLang="en-US" sz="1800" i="0" dirty="0">
                <a:latin typeface="+mj-ea"/>
                <a:ea typeface="+mj-ea"/>
              </a:rPr>
              <a:t>位置</a:t>
            </a:r>
          </a:p>
        </p:txBody>
      </p:sp>
      <p:sp>
        <p:nvSpPr>
          <p:cNvPr id="33" name="Rectangle 16"/>
          <p:cNvSpPr>
            <a:spLocks noChangeArrowheads="1"/>
          </p:cNvSpPr>
          <p:nvPr/>
        </p:nvSpPr>
        <p:spPr bwMode="auto">
          <a:xfrm>
            <a:off x="1905000" y="2640608"/>
            <a:ext cx="12192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H</a:t>
            </a:r>
            <a:r>
              <a:rPr lang="en-US" altLang="zh-CN" sz="1800" i="0" baseline="-25000">
                <a:latin typeface="+mj-ea"/>
                <a:ea typeface="+mj-ea"/>
              </a:rPr>
              <a:t>1</a:t>
            </a:r>
            <a:r>
              <a:rPr lang="zh-CN" altLang="en-US" sz="1800" i="0">
                <a:latin typeface="+mj-ea"/>
                <a:ea typeface="+mj-ea"/>
              </a:rPr>
              <a:t>出错</a:t>
            </a:r>
          </a:p>
        </p:txBody>
      </p:sp>
      <p:sp>
        <p:nvSpPr>
          <p:cNvPr id="34" name="Rectangle 15"/>
          <p:cNvSpPr>
            <a:spLocks noChangeArrowheads="1"/>
          </p:cNvSpPr>
          <p:nvPr/>
        </p:nvSpPr>
        <p:spPr bwMode="auto">
          <a:xfrm>
            <a:off x="838200" y="2640608"/>
            <a:ext cx="1066800" cy="431800"/>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latin typeface="+mj-ea"/>
                <a:ea typeface="+mj-ea"/>
              </a:rPr>
              <a:t>001</a:t>
            </a:r>
          </a:p>
        </p:txBody>
      </p:sp>
      <p:sp>
        <p:nvSpPr>
          <p:cNvPr id="35" name="Rectangle 14"/>
          <p:cNvSpPr>
            <a:spLocks noChangeArrowheads="1"/>
          </p:cNvSpPr>
          <p:nvPr/>
        </p:nvSpPr>
        <p:spPr bwMode="auto">
          <a:xfrm>
            <a:off x="6248400" y="2158008"/>
            <a:ext cx="1981200" cy="482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latin typeface="+mj-ea"/>
              <a:ea typeface="+mj-ea"/>
            </a:endParaRPr>
          </a:p>
        </p:txBody>
      </p:sp>
      <p:sp>
        <p:nvSpPr>
          <p:cNvPr id="36" name="Rectangle 13"/>
          <p:cNvSpPr>
            <a:spLocks noChangeArrowheads="1"/>
          </p:cNvSpPr>
          <p:nvPr/>
        </p:nvSpPr>
        <p:spPr bwMode="auto">
          <a:xfrm>
            <a:off x="1905000" y="2158008"/>
            <a:ext cx="1219200" cy="482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i="0">
                <a:solidFill>
                  <a:srgbClr val="009900"/>
                </a:solidFill>
                <a:latin typeface="+mj-ea"/>
                <a:ea typeface="+mj-ea"/>
              </a:rPr>
              <a:t>数据正常</a:t>
            </a:r>
          </a:p>
        </p:txBody>
      </p:sp>
      <p:sp>
        <p:nvSpPr>
          <p:cNvPr id="37" name="Rectangle 12"/>
          <p:cNvSpPr>
            <a:spLocks noChangeArrowheads="1"/>
          </p:cNvSpPr>
          <p:nvPr/>
        </p:nvSpPr>
        <p:spPr bwMode="auto">
          <a:xfrm>
            <a:off x="838200" y="2158008"/>
            <a:ext cx="1066800" cy="482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9900"/>
                </a:solidFill>
                <a:latin typeface="+mj-ea"/>
                <a:ea typeface="+mj-ea"/>
              </a:rPr>
              <a:t>000</a:t>
            </a:r>
          </a:p>
        </p:txBody>
      </p:sp>
      <p:sp>
        <p:nvSpPr>
          <p:cNvPr id="38" name="Rectangle 11"/>
          <p:cNvSpPr>
            <a:spLocks noChangeArrowheads="1"/>
          </p:cNvSpPr>
          <p:nvPr/>
        </p:nvSpPr>
        <p:spPr bwMode="auto">
          <a:xfrm>
            <a:off x="6248400" y="1700808"/>
            <a:ext cx="19812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bg1"/>
              </a:solidFill>
              <a:latin typeface="+mj-ea"/>
              <a:ea typeface="+mj-ea"/>
            </a:endParaRPr>
          </a:p>
        </p:txBody>
      </p:sp>
      <p:sp>
        <p:nvSpPr>
          <p:cNvPr id="39" name="Rectangle 10"/>
          <p:cNvSpPr>
            <a:spLocks noChangeArrowheads="1"/>
          </p:cNvSpPr>
          <p:nvPr/>
        </p:nvSpPr>
        <p:spPr bwMode="auto">
          <a:xfrm>
            <a:off x="1905000" y="1700808"/>
            <a:ext cx="12192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i="0">
                <a:solidFill>
                  <a:schemeClr val="bg1"/>
                </a:solidFill>
                <a:latin typeface="+mj-ea"/>
                <a:ea typeface="+mj-ea"/>
              </a:rPr>
              <a:t>出错位</a:t>
            </a:r>
          </a:p>
        </p:txBody>
      </p:sp>
      <p:sp>
        <p:nvSpPr>
          <p:cNvPr id="40" name="Rectangle 9"/>
          <p:cNvSpPr>
            <a:spLocks noChangeArrowheads="1"/>
          </p:cNvSpPr>
          <p:nvPr/>
        </p:nvSpPr>
        <p:spPr bwMode="auto">
          <a:xfrm>
            <a:off x="838200" y="1700808"/>
            <a:ext cx="10668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latin typeface="+mj-ea"/>
                <a:ea typeface="+mj-ea"/>
              </a:rPr>
              <a:t>G</a:t>
            </a:r>
            <a:r>
              <a:rPr lang="en-US" altLang="zh-CN" sz="1800" i="0" baseline="-25000">
                <a:solidFill>
                  <a:schemeClr val="bg1"/>
                </a:solidFill>
                <a:latin typeface="+mj-ea"/>
                <a:ea typeface="+mj-ea"/>
              </a:rPr>
              <a:t>3</a:t>
            </a:r>
            <a:r>
              <a:rPr lang="en-US" altLang="zh-CN" sz="1800" i="0">
                <a:solidFill>
                  <a:schemeClr val="bg1"/>
                </a:solidFill>
                <a:latin typeface="+mj-ea"/>
                <a:ea typeface="+mj-ea"/>
              </a:rPr>
              <a:t>G</a:t>
            </a:r>
            <a:r>
              <a:rPr lang="en-US" altLang="zh-CN" sz="1800" i="0" baseline="-25000">
                <a:solidFill>
                  <a:schemeClr val="bg1"/>
                </a:solidFill>
                <a:latin typeface="+mj-ea"/>
                <a:ea typeface="+mj-ea"/>
              </a:rPr>
              <a:t>2</a:t>
            </a:r>
            <a:r>
              <a:rPr lang="en-US" altLang="zh-CN" sz="1800" i="0">
                <a:solidFill>
                  <a:schemeClr val="bg1"/>
                </a:solidFill>
                <a:latin typeface="+mj-ea"/>
                <a:ea typeface="+mj-ea"/>
              </a:rPr>
              <a:t>G</a:t>
            </a:r>
            <a:r>
              <a:rPr lang="en-US" altLang="zh-CN" sz="1800" i="0" baseline="-25000">
                <a:solidFill>
                  <a:schemeClr val="bg1"/>
                </a:solidFill>
                <a:latin typeface="+mj-ea"/>
                <a:ea typeface="+mj-ea"/>
              </a:rPr>
              <a:t>1</a:t>
            </a:r>
          </a:p>
        </p:txBody>
      </p:sp>
      <p:sp>
        <p:nvSpPr>
          <p:cNvPr id="41" name="Line 37"/>
          <p:cNvSpPr>
            <a:spLocks noChangeShapeType="1"/>
          </p:cNvSpPr>
          <p:nvPr/>
        </p:nvSpPr>
        <p:spPr bwMode="auto">
          <a:xfrm>
            <a:off x="838200" y="2158008"/>
            <a:ext cx="7391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j-ea"/>
              <a:ea typeface="+mj-ea"/>
            </a:endParaRPr>
          </a:p>
        </p:txBody>
      </p:sp>
      <p:sp>
        <p:nvSpPr>
          <p:cNvPr id="42" name="Line 47"/>
          <p:cNvSpPr>
            <a:spLocks noChangeShapeType="1"/>
          </p:cNvSpPr>
          <p:nvPr/>
        </p:nvSpPr>
        <p:spPr bwMode="auto">
          <a:xfrm>
            <a:off x="1905000" y="1700808"/>
            <a:ext cx="0" cy="3952875"/>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j-ea"/>
              <a:ea typeface="+mj-ea"/>
            </a:endParaRPr>
          </a:p>
        </p:txBody>
      </p:sp>
      <p:sp>
        <p:nvSpPr>
          <p:cNvPr id="43" name="Line 48"/>
          <p:cNvSpPr>
            <a:spLocks noChangeShapeType="1"/>
          </p:cNvSpPr>
          <p:nvPr/>
        </p:nvSpPr>
        <p:spPr bwMode="auto">
          <a:xfrm>
            <a:off x="3124200" y="1700808"/>
            <a:ext cx="0" cy="3952875"/>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j-ea"/>
              <a:ea typeface="+mj-ea"/>
            </a:endParaRPr>
          </a:p>
        </p:txBody>
      </p:sp>
    </p:spTree>
    <p:extLst>
      <p:ext uri="{BB962C8B-B14F-4D97-AF65-F5344CB8AC3E}">
        <p14:creationId xmlns:p14="http://schemas.microsoft.com/office/powerpoint/2010/main" val="272930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wipe(left)">
                                      <p:cBhvr>
                                        <p:cTn id="110" dur="5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500"/>
                                        <p:tgtEl>
                                          <p:spTgt spid="1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wipe(left)">
                                      <p:cBhvr>
                                        <p:cTn id="120" dur="500"/>
                                        <p:tgtEl>
                                          <p:spTgt spid="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animEffect transition="in" filter="wipe(left)">
                                      <p:cBhvr>
                                        <p:cTn id="125" dur="500"/>
                                        <p:tgtEl>
                                          <p:spTgt spid="1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5"/>
                                        </p:tgtEl>
                                        <p:attrNameLst>
                                          <p:attrName>style.visibility</p:attrName>
                                        </p:attrNameLst>
                                      </p:cBhvr>
                                      <p:to>
                                        <p:strVal val="visible"/>
                                      </p:to>
                                    </p:set>
                                    <p:animEffect transition="in" filter="wipe(left)">
                                      <p:cBhvr>
                                        <p:cTn id="130" dur="500"/>
                                        <p:tgtEl>
                                          <p:spTgt spid="1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left)">
                                      <p:cBhvr>
                                        <p:cTn id="135" dur="500"/>
                                        <p:tgtEl>
                                          <p:spTgt spid="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wipe(left)">
                                      <p:cBhvr>
                                        <p:cTn id="1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4" grpId="0" animBg="1" autoUpdateAnimBg="0"/>
      <p:bldP spid="15" grpId="0" animBg="1" autoUpdateAnimBg="0"/>
      <p:bldP spid="16" grpId="0" animBg="1" autoUpdateAnimBg="0"/>
      <p:bldP spid="18" grpId="0" animBg="1" autoUpdateAnimBg="0"/>
      <p:bldP spid="19" grpId="0" animBg="1" autoUpdateAnimBg="0"/>
      <p:bldP spid="20" grpId="0" animBg="1" autoUpdateAnimBg="0"/>
      <p:bldP spid="21" grpId="0" animBg="1" autoUpdateAnimBg="0"/>
      <p:bldP spid="22" grpId="0" animBg="1" autoUpdateAnimBg="0"/>
      <p:bldP spid="24" grpId="0" animBg="1" autoUpdateAnimBg="0"/>
      <p:bldP spid="25" grpId="0" animBg="1" autoUpdateAnimBg="0"/>
      <p:bldP spid="26" grpId="0" animBg="1" autoUpdateAnimBg="0"/>
      <p:bldP spid="27" grpId="0" animBg="1" autoUpdateAnimBg="0"/>
      <p:bldP spid="28" grpId="0" animBg="1" autoUpdateAnimBg="0"/>
      <p:bldP spid="29" grpId="0" animBg="1" autoUpdateAnimBg="0"/>
      <p:bldP spid="30" grpId="0" animBg="1" autoUpdateAnimBg="0"/>
      <p:bldP spid="31" grpId="0" animBg="1" autoUpdateAnimBg="0"/>
      <p:bldP spid="32" grpId="0" animBg="1" autoUpdateAnimBg="0"/>
      <p:bldP spid="33" grpId="0" animBg="1" autoUpdateAnimBg="0"/>
      <p:bldP spid="34" grpId="0" animBg="1" autoUpdateAnimBg="0"/>
      <p:bldP spid="36" grpId="0" animBg="1" autoUpdateAnimBg="0"/>
      <p:bldP spid="37"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a:t>
            </a:r>
            <a:r>
              <a:rPr lang="zh-CN" altLang="en-US" dirty="0" smtClean="0"/>
              <a:t>检测一</a:t>
            </a:r>
            <a:r>
              <a:rPr lang="zh-CN" altLang="en-US" dirty="0"/>
              <a:t>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a:xfrm>
            <a:off x="5714999" y="1898235"/>
            <a:ext cx="2819400" cy="1512168"/>
          </a:xfrm>
        </p:spPr>
        <p:txBody>
          <a:bodyPr/>
          <a:lstStyle/>
          <a:p>
            <a:pPr eaLnBrk="1" hangingPunct="1"/>
            <a:r>
              <a:rPr lang="en-US" altLang="zh-CN" dirty="0"/>
              <a:t>G</a:t>
            </a:r>
            <a:r>
              <a:rPr lang="en-US" altLang="zh-CN" baseline="-25000" dirty="0"/>
              <a:t>1</a:t>
            </a:r>
            <a:r>
              <a:rPr lang="en-US" altLang="zh-CN" dirty="0"/>
              <a:t>(P</a:t>
            </a:r>
            <a:r>
              <a:rPr lang="en-US" altLang="zh-CN" baseline="-25000" dirty="0"/>
              <a:t>1</a:t>
            </a:r>
            <a:r>
              <a:rPr lang="en-US" altLang="zh-CN" dirty="0"/>
              <a:t>,H</a:t>
            </a:r>
            <a:r>
              <a:rPr lang="en-US" altLang="zh-CN" baseline="-25000" dirty="0"/>
              <a:t>3</a:t>
            </a:r>
            <a:r>
              <a:rPr lang="en-US" altLang="zh-CN" dirty="0"/>
              <a:t>,H</a:t>
            </a:r>
            <a:r>
              <a:rPr lang="en-US" altLang="zh-CN" baseline="-25000" dirty="0"/>
              <a:t>5</a:t>
            </a:r>
            <a:r>
              <a:rPr lang="en-US" altLang="zh-CN" dirty="0"/>
              <a:t>,H</a:t>
            </a:r>
            <a:r>
              <a:rPr lang="en-US" altLang="zh-CN" baseline="-25000" dirty="0"/>
              <a:t>7</a:t>
            </a:r>
            <a:r>
              <a:rPr lang="en-US" altLang="zh-CN" dirty="0"/>
              <a:t>)</a:t>
            </a:r>
          </a:p>
          <a:p>
            <a:pPr eaLnBrk="1" hangingPunct="1"/>
            <a:r>
              <a:rPr lang="en-US" altLang="zh-CN" dirty="0"/>
              <a:t>G</a:t>
            </a:r>
            <a:r>
              <a:rPr lang="en-US" altLang="zh-CN" baseline="-25000" dirty="0"/>
              <a:t>2</a:t>
            </a:r>
            <a:r>
              <a:rPr lang="en-US" altLang="zh-CN" dirty="0"/>
              <a:t>(P</a:t>
            </a:r>
            <a:r>
              <a:rPr lang="en-US" altLang="zh-CN" baseline="-25000" dirty="0"/>
              <a:t>2</a:t>
            </a:r>
            <a:r>
              <a:rPr lang="en-US" altLang="zh-CN" dirty="0"/>
              <a:t>,H</a:t>
            </a:r>
            <a:r>
              <a:rPr lang="en-US" altLang="zh-CN" baseline="-25000" dirty="0"/>
              <a:t>3</a:t>
            </a:r>
            <a:r>
              <a:rPr lang="en-US" altLang="zh-CN" dirty="0"/>
              <a:t>,H</a:t>
            </a:r>
            <a:r>
              <a:rPr lang="en-US" altLang="zh-CN" baseline="-25000" dirty="0"/>
              <a:t>6</a:t>
            </a:r>
            <a:r>
              <a:rPr lang="en-US" altLang="zh-CN" dirty="0"/>
              <a:t>,H</a:t>
            </a:r>
            <a:r>
              <a:rPr lang="en-US" altLang="zh-CN" baseline="-25000" dirty="0"/>
              <a:t>7</a:t>
            </a:r>
            <a:r>
              <a:rPr lang="en-US" altLang="zh-CN" dirty="0"/>
              <a:t>)</a:t>
            </a:r>
          </a:p>
          <a:p>
            <a:pPr eaLnBrk="1" hangingPunct="1"/>
            <a:r>
              <a:rPr lang="en-US" altLang="zh-CN" dirty="0"/>
              <a:t>G</a:t>
            </a:r>
            <a:r>
              <a:rPr lang="en-US" altLang="zh-CN" baseline="-25000" dirty="0"/>
              <a:t>3</a:t>
            </a:r>
            <a:r>
              <a:rPr lang="en-US" altLang="zh-CN" dirty="0"/>
              <a:t>(P</a:t>
            </a:r>
            <a:r>
              <a:rPr lang="en-US" altLang="zh-CN" baseline="-25000" dirty="0"/>
              <a:t>3</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r>
              <a:rPr lang="en-US" altLang="zh-CN" dirty="0"/>
              <a:t>)</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127</a:t>
            </a:fld>
            <a:r>
              <a:rPr lang="en-US" altLang="zh-CN" sz="1400" smtClean="0">
                <a:solidFill>
                  <a:srgbClr val="0D7157"/>
                </a:solidFill>
              </a:rPr>
              <a:t>- </a:t>
            </a:r>
            <a:endParaRPr lang="en-US" altLang="zh-CN" sz="1400" dirty="0">
              <a:solidFill>
                <a:srgbClr val="0D7157"/>
              </a:solidFill>
            </a:endParaRPr>
          </a:p>
        </p:txBody>
      </p:sp>
      <p:sp>
        <p:nvSpPr>
          <p:cNvPr id="53" name="Rectangle 19"/>
          <p:cNvSpPr>
            <a:spLocks noChangeArrowheads="1"/>
          </p:cNvSpPr>
          <p:nvPr/>
        </p:nvSpPr>
        <p:spPr bwMode="auto">
          <a:xfrm>
            <a:off x="3690938" y="52040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t>P</a:t>
            </a:r>
            <a:r>
              <a:rPr lang="en-US" altLang="zh-CN" sz="2000" baseline="-25000"/>
              <a:t>1</a:t>
            </a:r>
          </a:p>
        </p:txBody>
      </p:sp>
      <p:sp>
        <p:nvSpPr>
          <p:cNvPr id="54" name="Rectangle 18"/>
          <p:cNvSpPr>
            <a:spLocks noChangeArrowheads="1"/>
          </p:cNvSpPr>
          <p:nvPr/>
        </p:nvSpPr>
        <p:spPr bwMode="auto">
          <a:xfrm>
            <a:off x="3189288" y="5204048"/>
            <a:ext cx="50165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t>P</a:t>
            </a:r>
            <a:r>
              <a:rPr lang="en-US" altLang="zh-CN" sz="2000" baseline="-25000"/>
              <a:t>2</a:t>
            </a:r>
          </a:p>
        </p:txBody>
      </p:sp>
      <p:sp>
        <p:nvSpPr>
          <p:cNvPr id="55" name="Rectangle 17"/>
          <p:cNvSpPr>
            <a:spLocks noChangeArrowheads="1"/>
          </p:cNvSpPr>
          <p:nvPr/>
        </p:nvSpPr>
        <p:spPr bwMode="auto">
          <a:xfrm>
            <a:off x="2689225" y="52040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2187575" y="5204048"/>
            <a:ext cx="50165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t>P</a:t>
            </a:r>
            <a:r>
              <a:rPr lang="en-US" altLang="zh-CN" sz="2000" baseline="-25000"/>
              <a:t>3</a:t>
            </a:r>
          </a:p>
        </p:txBody>
      </p:sp>
      <p:sp>
        <p:nvSpPr>
          <p:cNvPr id="57" name="Rectangle 15"/>
          <p:cNvSpPr>
            <a:spLocks noChangeArrowheads="1"/>
          </p:cNvSpPr>
          <p:nvPr/>
        </p:nvSpPr>
        <p:spPr bwMode="auto">
          <a:xfrm>
            <a:off x="1687513" y="52040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1166813" y="52040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685800" y="52040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4</a:t>
            </a:r>
          </a:p>
        </p:txBody>
      </p:sp>
      <p:grpSp>
        <p:nvGrpSpPr>
          <p:cNvPr id="60" name="Group 249"/>
          <p:cNvGrpSpPr>
            <a:grpSpLocks/>
          </p:cNvGrpSpPr>
          <p:nvPr/>
        </p:nvGrpSpPr>
        <p:grpSpPr bwMode="auto">
          <a:xfrm>
            <a:off x="685800" y="4746848"/>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6</a:t>
                </a:r>
              </a:p>
            </p:txBody>
          </p:sp>
          <p:sp>
            <p:nvSpPr>
              <p:cNvPr id="77" name="Rectangle 6"/>
              <p:cNvSpPr>
                <a:spLocks noChangeArrowheads="1"/>
              </p:cNvSpPr>
              <p:nvPr/>
            </p:nvSpPr>
            <p:spPr bwMode="auto">
              <a:xfrm>
                <a:off x="0" y="0"/>
                <a:ext cx="303" cy="2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H</a:t>
                </a:r>
                <a:r>
                  <a:rPr lang="en-US" altLang="zh-CN" sz="2000" baseline="-2500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5257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609600" y="1828800"/>
            <a:ext cx="5029200" cy="2209800"/>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7</a:t>
                </a:r>
                <a:r>
                  <a:rPr lang="zh-CN" altLang="en-US" sz="1800">
                    <a:solidFill>
                      <a:schemeClr val="accent2"/>
                    </a:solidFill>
                  </a:rPr>
                  <a:t>参与</a:t>
                </a:r>
                <a:r>
                  <a:rPr lang="en-US" altLang="zh-CN" sz="1800">
                    <a:solidFill>
                      <a:schemeClr val="accent2"/>
                    </a:solidFill>
                  </a:rPr>
                  <a:t>G</a:t>
                </a:r>
                <a:r>
                  <a:rPr lang="en-US" altLang="zh-CN" sz="1800" baseline="-25000">
                    <a:solidFill>
                      <a:schemeClr val="accent2"/>
                    </a:solidFill>
                  </a:rPr>
                  <a:t>3</a:t>
                </a:r>
                <a:r>
                  <a:rPr lang="en-US" altLang="zh-CN" sz="1800">
                    <a:solidFill>
                      <a:schemeClr val="accent2"/>
                    </a:solidFill>
                  </a:rPr>
                  <a:t> G</a:t>
                </a:r>
                <a:r>
                  <a:rPr lang="en-US" altLang="zh-CN" sz="1800" baseline="-25000">
                    <a:solidFill>
                      <a:schemeClr val="accent2"/>
                    </a:solidFill>
                  </a:rPr>
                  <a:t>2 </a:t>
                </a:r>
                <a:r>
                  <a:rPr lang="en-US" altLang="zh-CN" sz="1800">
                    <a:solidFill>
                      <a:schemeClr val="accent2"/>
                    </a:solidFill>
                  </a:rPr>
                  <a:t>G</a:t>
                </a:r>
                <a:r>
                  <a:rPr lang="en-US" altLang="zh-CN" sz="1800" baseline="-25000">
                    <a:solidFill>
                      <a:schemeClr val="accent2"/>
                    </a:solidFill>
                  </a:rPr>
                  <a:t>1</a:t>
                </a:r>
                <a:r>
                  <a:rPr lang="zh-CN" altLang="en-US" sz="1800">
                    <a:solidFill>
                      <a:schemeClr val="accent2"/>
                    </a:solidFill>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6</a:t>
                </a:r>
                <a:r>
                  <a:rPr lang="zh-CN" altLang="en-US" sz="1800">
                    <a:solidFill>
                      <a:schemeClr val="accent2"/>
                    </a:solidFill>
                  </a:rPr>
                  <a:t>参与</a:t>
                </a:r>
                <a:r>
                  <a:rPr lang="en-US" altLang="zh-CN" sz="1800">
                    <a:solidFill>
                      <a:schemeClr val="accent2"/>
                    </a:solidFill>
                  </a:rPr>
                  <a:t>G</a:t>
                </a:r>
                <a:r>
                  <a:rPr lang="en-US" altLang="zh-CN" sz="1800" baseline="-25000">
                    <a:solidFill>
                      <a:schemeClr val="accent2"/>
                    </a:solidFill>
                  </a:rPr>
                  <a:t>3</a:t>
                </a:r>
                <a:r>
                  <a:rPr lang="en-US" altLang="zh-CN" sz="1800">
                    <a:solidFill>
                      <a:schemeClr val="accent2"/>
                    </a:solidFill>
                  </a:rPr>
                  <a:t> G</a:t>
                </a:r>
                <a:r>
                  <a:rPr lang="en-US" altLang="zh-CN" sz="1800" baseline="-25000">
                    <a:solidFill>
                      <a:schemeClr val="accent2"/>
                    </a:solidFill>
                  </a:rPr>
                  <a:t>2</a:t>
                </a:r>
                <a:r>
                  <a:rPr lang="zh-CN" altLang="en-US" sz="1800">
                    <a:solidFill>
                      <a:schemeClr val="accent2"/>
                    </a:solidFill>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accent2"/>
                    </a:solidFill>
                  </a:rPr>
                  <a:t>H</a:t>
                </a:r>
                <a:r>
                  <a:rPr lang="en-US" altLang="zh-CN" sz="1800" baseline="-25000" dirty="0">
                    <a:solidFill>
                      <a:schemeClr val="accent2"/>
                    </a:solidFill>
                  </a:rPr>
                  <a:t>5</a:t>
                </a:r>
                <a:r>
                  <a:rPr lang="zh-CN" altLang="en-US" sz="1800" dirty="0">
                    <a:solidFill>
                      <a:schemeClr val="accent2"/>
                    </a:solidFill>
                  </a:rPr>
                  <a:t>参与</a:t>
                </a:r>
                <a:r>
                  <a:rPr lang="en-US" altLang="zh-CN" sz="1800" dirty="0">
                    <a:solidFill>
                      <a:schemeClr val="accent2"/>
                    </a:solidFill>
                  </a:rPr>
                  <a:t>G</a:t>
                </a:r>
                <a:r>
                  <a:rPr lang="en-US" altLang="zh-CN" sz="1800" baseline="-25000" dirty="0">
                    <a:solidFill>
                      <a:schemeClr val="accent2"/>
                    </a:solidFill>
                  </a:rPr>
                  <a:t>3</a:t>
                </a:r>
                <a:r>
                  <a:rPr lang="en-US" altLang="zh-CN" sz="1800" dirty="0">
                    <a:solidFill>
                      <a:schemeClr val="accent2"/>
                    </a:solidFill>
                  </a:rPr>
                  <a:t> G</a:t>
                </a:r>
                <a:r>
                  <a:rPr lang="en-US" altLang="zh-CN" sz="1800" baseline="-25000" dirty="0">
                    <a:solidFill>
                      <a:schemeClr val="accent2"/>
                    </a:solidFill>
                  </a:rPr>
                  <a:t>1</a:t>
                </a:r>
                <a:r>
                  <a:rPr lang="zh-CN" altLang="en-US" sz="1800" dirty="0">
                    <a:solidFill>
                      <a:schemeClr val="accent2"/>
                    </a:solidFill>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accent2"/>
                    </a:solidFill>
                  </a:rPr>
                  <a:t>H</a:t>
                </a:r>
                <a:r>
                  <a:rPr lang="en-US" altLang="zh-CN" sz="1800" baseline="-25000" dirty="0">
                    <a:solidFill>
                      <a:schemeClr val="accent2"/>
                    </a:solidFill>
                  </a:rPr>
                  <a:t>3</a:t>
                </a:r>
                <a:r>
                  <a:rPr lang="zh-CN" altLang="en-US" sz="1800" dirty="0">
                    <a:solidFill>
                      <a:schemeClr val="accent2"/>
                    </a:solidFill>
                  </a:rPr>
                  <a:t>参与</a:t>
                </a:r>
                <a:r>
                  <a:rPr lang="en-US" altLang="zh-CN" sz="1800" dirty="0">
                    <a:solidFill>
                      <a:schemeClr val="accent2"/>
                    </a:solidFill>
                  </a:rPr>
                  <a:t>G</a:t>
                </a:r>
                <a:r>
                  <a:rPr lang="en-US" altLang="zh-CN" sz="1800" baseline="-25000" dirty="0">
                    <a:solidFill>
                      <a:schemeClr val="accent2"/>
                    </a:solidFill>
                  </a:rPr>
                  <a:t>2</a:t>
                </a:r>
                <a:r>
                  <a:rPr lang="en-US" altLang="zh-CN" sz="1800" dirty="0">
                    <a:solidFill>
                      <a:schemeClr val="accent2"/>
                    </a:solidFill>
                  </a:rPr>
                  <a:t> G</a:t>
                </a:r>
                <a:r>
                  <a:rPr lang="en-US" altLang="zh-CN" sz="1800" baseline="-25000" dirty="0">
                    <a:solidFill>
                      <a:schemeClr val="accent2"/>
                    </a:solidFill>
                  </a:rPr>
                  <a:t>1</a:t>
                </a:r>
                <a:r>
                  <a:rPr lang="zh-CN" altLang="en-US" sz="1800" dirty="0">
                    <a:solidFill>
                      <a:schemeClr val="accent2"/>
                    </a:solidFill>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7</a:t>
                </a:r>
                <a:r>
                  <a:rPr lang="zh-CN" altLang="en-US" sz="1800">
                    <a:solidFill>
                      <a:schemeClr val="accent2"/>
                    </a:solidFill>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6</a:t>
                </a:r>
                <a:r>
                  <a:rPr lang="zh-CN" altLang="en-US" sz="1800">
                    <a:solidFill>
                      <a:schemeClr val="accent2"/>
                    </a:solidFill>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5</a:t>
                </a:r>
                <a:r>
                  <a:rPr lang="zh-CN" altLang="en-US" sz="1800">
                    <a:solidFill>
                      <a:schemeClr val="accent2"/>
                    </a:solidFill>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H</a:t>
                </a:r>
                <a:r>
                  <a:rPr lang="en-US" altLang="zh-CN" sz="1800" baseline="-25000">
                    <a:solidFill>
                      <a:schemeClr val="accent2"/>
                    </a:solidFill>
                  </a:rPr>
                  <a:t>3</a:t>
                </a:r>
                <a:r>
                  <a:rPr lang="zh-CN" altLang="en-US" sz="1800">
                    <a:solidFill>
                      <a:schemeClr val="accent2"/>
                    </a:solidFill>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accent2"/>
                    </a:solidFill>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a:solidFill>
                      <a:schemeClr val="bg1"/>
                    </a:solidFill>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a:solidFill>
                      <a:schemeClr val="bg1"/>
                    </a:solidFill>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bg1"/>
                    </a:solidFill>
                  </a:rPr>
                  <a:t>P</a:t>
                </a:r>
                <a:r>
                  <a:rPr lang="en-US" altLang="zh-CN" sz="1800" baseline="-25000">
                    <a:solidFill>
                      <a:schemeClr val="bg1"/>
                    </a:solidFill>
                  </a:rPr>
                  <a:t>3</a:t>
                </a:r>
                <a:r>
                  <a:rPr lang="en-US" altLang="zh-CN" sz="1800">
                    <a:solidFill>
                      <a:schemeClr val="bg1"/>
                    </a:solidFill>
                  </a:rPr>
                  <a:t>P</a:t>
                </a:r>
                <a:r>
                  <a:rPr lang="en-US" altLang="zh-CN" sz="1800" baseline="-25000">
                    <a:solidFill>
                      <a:schemeClr val="bg1"/>
                    </a:solidFill>
                  </a:rPr>
                  <a:t>2</a:t>
                </a:r>
                <a:r>
                  <a:rPr lang="en-US" altLang="zh-CN" sz="1800">
                    <a:solidFill>
                      <a:schemeClr val="bg1"/>
                    </a:solidFill>
                  </a:rPr>
                  <a:t>P</a:t>
                </a:r>
                <a:r>
                  <a:rPr lang="en-US" altLang="zh-CN" sz="1800" baseline="-25000">
                    <a:solidFill>
                      <a:schemeClr val="bg1"/>
                    </a:solidFill>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01" name="内容占位符 2"/>
          <p:cNvSpPr txBox="1">
            <a:spLocks/>
          </p:cNvSpPr>
          <p:nvPr/>
        </p:nvSpPr>
        <p:spPr bwMode="auto">
          <a:xfrm>
            <a:off x="5757861" y="4425516"/>
            <a:ext cx="3184972" cy="15121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i="0" kern="0" dirty="0" smtClean="0"/>
              <a:t>P</a:t>
            </a:r>
            <a:r>
              <a:rPr lang="en-US" altLang="zh-CN" i="0" kern="0" baseline="-25000" dirty="0" smtClean="0"/>
              <a:t>1</a:t>
            </a:r>
            <a:r>
              <a:rPr lang="en-US" altLang="zh-CN" i="0" kern="0" dirty="0" smtClean="0"/>
              <a:t>=D</a:t>
            </a:r>
            <a:r>
              <a:rPr lang="en-US" altLang="zh-CN" i="0" kern="0" baseline="-25000" dirty="0"/>
              <a:t>1</a:t>
            </a:r>
            <a:r>
              <a:rPr lang="en-US" altLang="zh-CN" i="0" kern="0" dirty="0" smtClean="0"/>
              <a:t>⊕D</a:t>
            </a:r>
            <a:r>
              <a:rPr lang="en-US" altLang="zh-CN" i="0" baseline="-25000" dirty="0" smtClean="0"/>
              <a:t>2</a:t>
            </a:r>
            <a:r>
              <a:rPr lang="en-US" altLang="zh-CN" i="0" kern="0" dirty="0" smtClean="0"/>
              <a:t>⊕D</a:t>
            </a:r>
            <a:r>
              <a:rPr lang="en-US" altLang="zh-CN" i="0" baseline="-25000" dirty="0" smtClean="0"/>
              <a:t>4</a:t>
            </a:r>
            <a:endParaRPr lang="en-US" altLang="zh-CN" i="0" kern="0" dirty="0"/>
          </a:p>
          <a:p>
            <a:pPr eaLnBrk="1" hangingPunct="1"/>
            <a:r>
              <a:rPr lang="en-US" altLang="zh-CN" i="0" kern="0" dirty="0" smtClean="0"/>
              <a:t>P</a:t>
            </a:r>
            <a:r>
              <a:rPr lang="en-US" altLang="zh-CN" i="0" baseline="-25000" dirty="0"/>
              <a:t>2</a:t>
            </a:r>
            <a:r>
              <a:rPr lang="en-US" altLang="zh-CN" i="0" kern="0" dirty="0" smtClean="0"/>
              <a:t>=D</a:t>
            </a:r>
            <a:r>
              <a:rPr lang="en-US" altLang="zh-CN" i="0" kern="0" baseline="-25000" dirty="0" smtClean="0"/>
              <a:t>1</a:t>
            </a:r>
            <a:r>
              <a:rPr lang="en-US" altLang="zh-CN" i="0" kern="0" dirty="0" smtClean="0"/>
              <a:t>⊕D</a:t>
            </a:r>
            <a:r>
              <a:rPr lang="en-US" altLang="zh-CN" i="0" baseline="-25000" dirty="0" smtClean="0"/>
              <a:t>3</a:t>
            </a:r>
            <a:r>
              <a:rPr lang="en-US" altLang="zh-CN" i="0" kern="0" dirty="0" smtClean="0"/>
              <a:t>⊕D</a:t>
            </a:r>
            <a:r>
              <a:rPr lang="en-US" altLang="zh-CN" i="0" baseline="-25000" dirty="0"/>
              <a:t>4</a:t>
            </a:r>
            <a:endParaRPr lang="en-US" altLang="zh-CN" i="0" kern="0" dirty="0"/>
          </a:p>
          <a:p>
            <a:pPr eaLnBrk="1" hangingPunct="1"/>
            <a:r>
              <a:rPr lang="en-US" altLang="zh-CN" i="0" kern="0" dirty="0" smtClean="0"/>
              <a:t>P</a:t>
            </a:r>
            <a:r>
              <a:rPr lang="en-US" altLang="zh-CN" i="0" baseline="-25000" dirty="0" smtClean="0"/>
              <a:t>3</a:t>
            </a:r>
            <a:r>
              <a:rPr lang="en-US" altLang="zh-CN" i="0" kern="0" dirty="0" smtClean="0"/>
              <a:t>=D</a:t>
            </a:r>
            <a:r>
              <a:rPr lang="en-US" altLang="zh-CN" i="0" baseline="-25000" dirty="0" smtClean="0"/>
              <a:t>2</a:t>
            </a:r>
            <a:r>
              <a:rPr lang="en-US" altLang="zh-CN" i="0" kern="0" dirty="0" smtClean="0"/>
              <a:t>⊕D</a:t>
            </a:r>
            <a:r>
              <a:rPr lang="en-US" altLang="zh-CN" i="0" baseline="-25000" dirty="0" smtClean="0"/>
              <a:t>3</a:t>
            </a:r>
            <a:r>
              <a:rPr lang="en-US" altLang="zh-CN" i="0" kern="0" dirty="0" smtClean="0"/>
              <a:t>⊕D</a:t>
            </a:r>
            <a:r>
              <a:rPr lang="en-US" altLang="zh-CN" i="0" baseline="-25000" dirty="0" smtClean="0"/>
              <a:t>4</a:t>
            </a:r>
            <a:endParaRPr lang="en-US" i="0" kern="0" dirty="0"/>
          </a:p>
        </p:txBody>
      </p:sp>
    </p:spTree>
    <p:extLst>
      <p:ext uri="{BB962C8B-B14F-4D97-AF65-F5344CB8AC3E}">
        <p14:creationId xmlns:p14="http://schemas.microsoft.com/office/powerpoint/2010/main" val="298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检错、纠错原理</a:t>
            </a:r>
            <a:endParaRPr lang="zh-CN" altLang="en-US" dirty="0"/>
          </a:p>
        </p:txBody>
      </p:sp>
      <p:sp>
        <p:nvSpPr>
          <p:cNvPr id="3" name="内容占位符 2"/>
          <p:cNvSpPr>
            <a:spLocks noGrp="1"/>
          </p:cNvSpPr>
          <p:nvPr>
            <p:ph idx="1"/>
          </p:nvPr>
        </p:nvSpPr>
        <p:spPr/>
        <p:txBody>
          <a:bodyPr/>
          <a:lstStyle/>
          <a:p>
            <a:pPr eaLnBrk="1" hangingPunct="1">
              <a:lnSpc>
                <a:spcPct val="125000"/>
              </a:lnSpc>
            </a:pPr>
            <a:r>
              <a:rPr lang="en-US" altLang="zh-CN" dirty="0"/>
              <a:t>G</a:t>
            </a:r>
            <a:r>
              <a:rPr lang="en-US" altLang="zh-CN" baseline="-25000" dirty="0"/>
              <a:t>1</a:t>
            </a:r>
            <a:r>
              <a:rPr lang="en-US" altLang="zh-CN" dirty="0"/>
              <a:t>=P</a:t>
            </a:r>
            <a:r>
              <a:rPr lang="en-US" altLang="zh-CN" baseline="-25000" dirty="0"/>
              <a:t>1</a:t>
            </a:r>
            <a:r>
              <a:rPr lang="en-US" altLang="zh-CN" dirty="0"/>
              <a:t>⊕D</a:t>
            </a:r>
            <a:r>
              <a:rPr lang="en-US" altLang="zh-CN" baseline="-25000" dirty="0"/>
              <a:t>1</a:t>
            </a:r>
            <a:r>
              <a:rPr lang="en-US" altLang="zh-CN" dirty="0"/>
              <a:t>⊕D</a:t>
            </a:r>
            <a:r>
              <a:rPr lang="en-US" altLang="zh-CN" baseline="-25000" dirty="0"/>
              <a:t>2</a:t>
            </a:r>
            <a:r>
              <a:rPr lang="en-US" altLang="zh-CN" dirty="0"/>
              <a:t>⊕D</a:t>
            </a:r>
            <a:r>
              <a:rPr lang="en-US" altLang="zh-CN" baseline="-25000" dirty="0"/>
              <a:t>4</a:t>
            </a:r>
            <a:endParaRPr lang="en-US" altLang="zh-CN" dirty="0"/>
          </a:p>
          <a:p>
            <a:pPr eaLnBrk="1" hangingPunct="1">
              <a:lnSpc>
                <a:spcPct val="125000"/>
              </a:lnSpc>
            </a:pPr>
            <a:r>
              <a:rPr lang="en-US" altLang="zh-CN" dirty="0"/>
              <a:t>G</a:t>
            </a:r>
            <a:r>
              <a:rPr lang="en-US" altLang="zh-CN" baseline="-25000" dirty="0"/>
              <a:t>2</a:t>
            </a:r>
            <a:r>
              <a:rPr lang="en-US" altLang="zh-CN" dirty="0"/>
              <a:t>=P</a:t>
            </a:r>
            <a:r>
              <a:rPr lang="en-US" altLang="zh-CN" baseline="-25000" dirty="0"/>
              <a:t>2</a:t>
            </a:r>
            <a:r>
              <a:rPr lang="en-US" altLang="zh-CN" dirty="0"/>
              <a:t>⊕D</a:t>
            </a:r>
            <a:r>
              <a:rPr lang="en-US" altLang="zh-CN" baseline="-25000" dirty="0"/>
              <a:t>1</a:t>
            </a:r>
            <a:r>
              <a:rPr lang="en-US" altLang="zh-CN" dirty="0"/>
              <a:t>⊕D</a:t>
            </a:r>
            <a:r>
              <a:rPr lang="en-US" altLang="zh-CN" baseline="-25000" dirty="0"/>
              <a:t>3</a:t>
            </a:r>
            <a:r>
              <a:rPr lang="en-US" altLang="zh-CN" dirty="0"/>
              <a:t>⊕D</a:t>
            </a:r>
            <a:r>
              <a:rPr lang="en-US" altLang="zh-CN" baseline="-25000" dirty="0"/>
              <a:t>4</a:t>
            </a:r>
          </a:p>
          <a:p>
            <a:pPr eaLnBrk="1" hangingPunct="1">
              <a:lnSpc>
                <a:spcPct val="125000"/>
              </a:lnSpc>
            </a:pPr>
            <a:r>
              <a:rPr lang="en-US" altLang="zh-CN" dirty="0"/>
              <a:t>G</a:t>
            </a:r>
            <a:r>
              <a:rPr lang="en-US" altLang="zh-CN" baseline="-25000" dirty="0"/>
              <a:t>3</a:t>
            </a:r>
            <a:r>
              <a:rPr lang="en-US" altLang="zh-CN" dirty="0"/>
              <a:t>=P</a:t>
            </a:r>
            <a:r>
              <a:rPr lang="en-US" altLang="zh-CN" baseline="-25000" dirty="0"/>
              <a:t>3</a:t>
            </a:r>
            <a:r>
              <a:rPr lang="en-US" altLang="zh-CN" dirty="0"/>
              <a:t>⊕D</a:t>
            </a:r>
            <a:r>
              <a:rPr lang="en-US" altLang="zh-CN" baseline="-25000" dirty="0"/>
              <a:t>2</a:t>
            </a:r>
            <a:r>
              <a:rPr lang="en-US" altLang="zh-CN" dirty="0"/>
              <a:t>⊕D</a:t>
            </a:r>
            <a:r>
              <a:rPr lang="en-US" altLang="zh-CN" baseline="-25000" dirty="0"/>
              <a:t>3</a:t>
            </a:r>
            <a:r>
              <a:rPr lang="en-US" altLang="zh-CN" dirty="0"/>
              <a:t>⊕D</a:t>
            </a:r>
            <a:r>
              <a:rPr lang="en-US" altLang="zh-CN" baseline="-25000" dirty="0"/>
              <a:t>4</a:t>
            </a:r>
          </a:p>
          <a:p>
            <a:pPr eaLnBrk="1" hangingPunct="1">
              <a:lnSpc>
                <a:spcPct val="125000"/>
              </a:lnSpc>
            </a:pPr>
            <a:r>
              <a:rPr lang="zh-CN" altLang="en-US" dirty="0"/>
              <a:t>检错码</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 </a:t>
            </a:r>
            <a:r>
              <a:rPr lang="en-US" altLang="zh-CN" dirty="0"/>
              <a:t>!=000</a:t>
            </a:r>
            <a:r>
              <a:rPr lang="zh-CN" altLang="en-US" dirty="0"/>
              <a:t>表示出错，具体值表示出错位置</a:t>
            </a:r>
          </a:p>
          <a:p>
            <a:pPr eaLnBrk="1" hangingPunct="1">
              <a:lnSpc>
                <a:spcPct val="125000"/>
              </a:lnSpc>
            </a:pPr>
            <a:r>
              <a:rPr lang="zh-CN" altLang="en-US" dirty="0"/>
              <a:t>将对应位置上的数位取反即可纠错</a:t>
            </a:r>
          </a:p>
          <a:p>
            <a:pPr eaLnBrk="1" hangingPunct="1">
              <a:lnSpc>
                <a:spcPct val="125000"/>
              </a:lnSpc>
            </a:pPr>
            <a:r>
              <a:rPr lang="zh-CN" altLang="en-US" dirty="0"/>
              <a:t>假设</a:t>
            </a:r>
            <a:r>
              <a:rPr lang="en-US" altLang="zh-CN" dirty="0"/>
              <a:t>D</a:t>
            </a:r>
            <a:r>
              <a:rPr lang="en-US" altLang="zh-CN" baseline="-25000" dirty="0"/>
              <a:t>1</a:t>
            </a:r>
            <a:r>
              <a:rPr lang="en-US" altLang="zh-CN" dirty="0"/>
              <a:t>D</a:t>
            </a:r>
            <a:r>
              <a:rPr lang="en-US" altLang="zh-CN" baseline="-25000" dirty="0"/>
              <a:t>2</a:t>
            </a:r>
            <a:r>
              <a:rPr lang="zh-CN" altLang="en-US" dirty="0"/>
              <a:t>同时出错，则</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p>
          <a:p>
            <a:pPr eaLnBrk="1" hangingPunct="1">
              <a:lnSpc>
                <a:spcPct val="125000"/>
              </a:lnSpc>
            </a:pPr>
            <a:r>
              <a:rPr lang="zh-CN" altLang="en-US" sz="2100" dirty="0">
                <a:solidFill>
                  <a:srgbClr val="0000FF"/>
                </a:solidFill>
              </a:rPr>
              <a:t>引入总校验位 </a:t>
            </a:r>
            <a:r>
              <a:rPr lang="en-US" altLang="zh-CN" sz="2100" i="1" dirty="0">
                <a:solidFill>
                  <a:srgbClr val="0000FF"/>
                </a:solidFill>
              </a:rPr>
              <a:t>P</a:t>
            </a:r>
            <a:r>
              <a:rPr lang="en-US" altLang="zh-CN" sz="2100" i="1" baseline="-25000" dirty="0">
                <a:solidFill>
                  <a:srgbClr val="0000FF"/>
                </a:solidFill>
              </a:rPr>
              <a:t>4</a:t>
            </a:r>
            <a:r>
              <a:rPr lang="en-US" altLang="zh-CN" sz="2100" i="1" dirty="0">
                <a:solidFill>
                  <a:srgbClr val="0000FF"/>
                </a:solidFill>
              </a:rPr>
              <a:t>=H</a:t>
            </a:r>
            <a:r>
              <a:rPr lang="en-US" altLang="zh-CN" sz="2100" i="1" baseline="-25000" dirty="0">
                <a:solidFill>
                  <a:srgbClr val="0000FF"/>
                </a:solidFill>
              </a:rPr>
              <a:t>1</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2</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3</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4</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5</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6</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7</a:t>
            </a:r>
          </a:p>
          <a:p>
            <a:pPr eaLnBrk="1" hangingPunct="1">
              <a:lnSpc>
                <a:spcPct val="125000"/>
              </a:lnSpc>
            </a:pPr>
            <a:r>
              <a:rPr lang="en-US" altLang="zh-CN" sz="2100" dirty="0">
                <a:solidFill>
                  <a:srgbClr val="0000FF"/>
                </a:solidFill>
              </a:rPr>
              <a:t>G</a:t>
            </a:r>
            <a:r>
              <a:rPr lang="en-US" altLang="zh-CN" sz="2100" i="1" baseline="-25000" dirty="0">
                <a:solidFill>
                  <a:srgbClr val="0000FF"/>
                </a:solidFill>
              </a:rPr>
              <a:t>4</a:t>
            </a:r>
            <a:r>
              <a:rPr lang="en-US" altLang="zh-CN" sz="2100" i="1" dirty="0">
                <a:solidFill>
                  <a:srgbClr val="0000FF"/>
                </a:solidFill>
              </a:rPr>
              <a:t>=P</a:t>
            </a:r>
            <a:r>
              <a:rPr lang="en-US" altLang="zh-CN" sz="2100" i="1" baseline="-25000" dirty="0">
                <a:solidFill>
                  <a:srgbClr val="0000FF"/>
                </a:solidFill>
              </a:rPr>
              <a:t>4</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1</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2</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3</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4</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5</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6</a:t>
            </a:r>
            <a:r>
              <a:rPr lang="en-US" altLang="zh-CN" sz="2100" dirty="0">
                <a:solidFill>
                  <a:srgbClr val="0000FF"/>
                </a:solidFill>
              </a:rPr>
              <a:t>⊕</a:t>
            </a:r>
            <a:r>
              <a:rPr lang="en-US" altLang="zh-CN" sz="2100" i="1" dirty="0">
                <a:solidFill>
                  <a:srgbClr val="0000FF"/>
                </a:solidFill>
              </a:rPr>
              <a:t>H</a:t>
            </a:r>
            <a:r>
              <a:rPr lang="en-US" altLang="zh-CN" sz="2100" i="1" baseline="-25000" dirty="0">
                <a:solidFill>
                  <a:srgbClr val="0000FF"/>
                </a:solidFill>
              </a:rPr>
              <a:t>7  </a:t>
            </a:r>
            <a:r>
              <a:rPr lang="zh-CN" altLang="en-US" sz="2100" dirty="0">
                <a:solidFill>
                  <a:srgbClr val="0000FF"/>
                </a:solidFill>
              </a:rPr>
              <a:t>判断一位错两位错</a:t>
            </a:r>
            <a:endParaRPr lang="zh-CN" altLang="en-US" sz="2100" i="1" baseline="-25000" dirty="0">
              <a:solidFill>
                <a:srgbClr val="0000FF"/>
              </a:solidFill>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5954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文氏图表示</a:t>
            </a:r>
            <a:endParaRPr lang="zh-CN" altLang="en-US" dirty="0"/>
          </a:p>
        </p:txBody>
      </p:sp>
      <p:sp>
        <p:nvSpPr>
          <p:cNvPr id="3" name="内容占位符 2"/>
          <p:cNvSpPr>
            <a:spLocks noGrp="1"/>
          </p:cNvSpPr>
          <p:nvPr>
            <p:ph idx="1"/>
          </p:nvPr>
        </p:nvSpPr>
        <p:spPr>
          <a:xfrm>
            <a:off x="395536" y="980728"/>
            <a:ext cx="8218488" cy="1584176"/>
          </a:xfrm>
        </p:spPr>
        <p:txBody>
          <a:bodyPr/>
          <a:lstStyle/>
          <a:p>
            <a:r>
              <a:rPr lang="zh-CN" altLang="en-US" dirty="0"/>
              <a:t>检一位错</a:t>
            </a:r>
          </a:p>
          <a:p>
            <a:r>
              <a:rPr lang="zh-CN" altLang="en-US" dirty="0"/>
              <a:t>检两位错</a:t>
            </a:r>
          </a:p>
          <a:p>
            <a:r>
              <a:rPr lang="zh-CN" altLang="en-US" dirty="0"/>
              <a:t>大多数三位错</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129</a:t>
            </a:fld>
            <a:r>
              <a:rPr lang="en-US" altLang="zh-CN" sz="1400" smtClean="0">
                <a:solidFill>
                  <a:srgbClr val="0D7157"/>
                </a:solidFill>
              </a:rPr>
              <a:t>- </a:t>
            </a:r>
            <a:endParaRPr lang="en-US" altLang="zh-CN" sz="1400" dirty="0">
              <a:solidFill>
                <a:srgbClr val="0D7157"/>
              </a:solidFill>
            </a:endParaRPr>
          </a:p>
        </p:txBody>
      </p:sp>
      <p:sp>
        <p:nvSpPr>
          <p:cNvPr id="5" name="Oval 19"/>
          <p:cNvSpPr>
            <a:spLocks noChangeArrowheads="1"/>
          </p:cNvSpPr>
          <p:nvPr/>
        </p:nvSpPr>
        <p:spPr bwMode="auto">
          <a:xfrm>
            <a:off x="3332956" y="3799358"/>
            <a:ext cx="2286000" cy="2293938"/>
          </a:xfrm>
          <a:prstGeom prst="ellipse">
            <a:avLst/>
          </a:prstGeom>
          <a:solidFill>
            <a:srgbClr val="CCFFCC">
              <a:alpha val="50195"/>
            </a:srgbClr>
          </a:solidFill>
          <a:ln w="127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6" name="Oval 18"/>
          <p:cNvSpPr>
            <a:spLocks noChangeArrowheads="1"/>
          </p:cNvSpPr>
          <p:nvPr/>
        </p:nvSpPr>
        <p:spPr bwMode="auto">
          <a:xfrm>
            <a:off x="3942556" y="2648421"/>
            <a:ext cx="2286000" cy="2293937"/>
          </a:xfrm>
          <a:prstGeom prst="ellipse">
            <a:avLst/>
          </a:prstGeom>
          <a:solidFill>
            <a:srgbClr val="66FFFF">
              <a:alpha val="50195"/>
            </a:srgbClr>
          </a:solidFill>
          <a:ln w="127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7" name="Oval 7"/>
          <p:cNvSpPr>
            <a:spLocks noChangeArrowheads="1"/>
          </p:cNvSpPr>
          <p:nvPr/>
        </p:nvSpPr>
        <p:spPr bwMode="auto">
          <a:xfrm>
            <a:off x="2532856" y="2656358"/>
            <a:ext cx="2286000" cy="2293938"/>
          </a:xfrm>
          <a:prstGeom prst="ellipse">
            <a:avLst/>
          </a:prstGeom>
          <a:solidFill>
            <a:srgbClr val="FF6600">
              <a:alpha val="50195"/>
            </a:srgbClr>
          </a:solidFill>
          <a:ln w="127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8" name="Text Box 8"/>
          <p:cNvSpPr txBox="1">
            <a:spLocks noChangeArrowheads="1"/>
          </p:cNvSpPr>
          <p:nvPr/>
        </p:nvSpPr>
        <p:spPr bwMode="auto">
          <a:xfrm>
            <a:off x="4018756" y="326595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dirty="0" smtClean="0">
                <a:latin typeface="Times New Roman" panose="02020603050405020304" pitchFamily="18" charset="0"/>
                <a:ea typeface="宋体" panose="02010600030101010101" pitchFamily="2" charset="-122"/>
              </a:rPr>
              <a:t>3 </a:t>
            </a:r>
            <a:r>
              <a:rPr lang="en-US" altLang="zh-CN" sz="2400" i="0" dirty="0">
                <a:latin typeface="Times New Roman" panose="02020603050405020304" pitchFamily="18" charset="0"/>
                <a:ea typeface="宋体" panose="02010600030101010101" pitchFamily="2" charset="-122"/>
              </a:rPr>
              <a:t>D</a:t>
            </a:r>
            <a:r>
              <a:rPr lang="en-US" altLang="zh-CN" sz="2400" i="0" baseline="-25000" dirty="0">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3409156" y="433275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i="0" dirty="0">
                <a:latin typeface="Times New Roman" panose="02020603050405020304" pitchFamily="18" charset="0"/>
                <a:ea typeface="宋体" panose="02010600030101010101" pitchFamily="2" charset="-122"/>
              </a:rPr>
              <a:t>5 D</a:t>
            </a:r>
            <a:r>
              <a:rPr lang="en-US" altLang="zh-CN" sz="2000" i="0" baseline="-25000" dirty="0">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4704556" y="433275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a:latin typeface="Times New Roman" panose="02020603050405020304" pitchFamily="18" charset="0"/>
                <a:ea typeface="宋体" panose="02010600030101010101" pitchFamily="2" charset="-122"/>
              </a:rPr>
              <a:t>6 D</a:t>
            </a:r>
            <a:r>
              <a:rPr lang="en-US" altLang="zh-CN" sz="2400" i="0" baseline="-25000">
                <a:latin typeface="Times New Roman" panose="02020603050405020304" pitchFamily="18" charset="0"/>
                <a:ea typeface="宋体" panose="02010600030101010101" pitchFamily="2" charset="-122"/>
              </a:rPr>
              <a:t>3</a:t>
            </a:r>
          </a:p>
        </p:txBody>
      </p:sp>
      <p:sp>
        <p:nvSpPr>
          <p:cNvPr id="11" name="Text Box 12"/>
          <p:cNvSpPr txBox="1">
            <a:spLocks noChangeArrowheads="1"/>
          </p:cNvSpPr>
          <p:nvPr/>
        </p:nvSpPr>
        <p:spPr bwMode="auto">
          <a:xfrm>
            <a:off x="2399506" y="2865848"/>
            <a:ext cx="952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b="1" i="0" dirty="0">
                <a:solidFill>
                  <a:schemeClr val="accent2"/>
                </a:solidFill>
                <a:latin typeface="Times New Roman" panose="02020603050405020304" pitchFamily="18" charset="0"/>
                <a:ea typeface="宋体" panose="02010600030101010101" pitchFamily="2" charset="-122"/>
              </a:rPr>
              <a:t>G</a:t>
            </a:r>
            <a:r>
              <a:rPr lang="en-US" altLang="zh-CN" sz="2000" b="1" i="0" baseline="-25000" dirty="0">
                <a:solidFill>
                  <a:schemeClr val="accent2"/>
                </a:solidFill>
                <a:latin typeface="Times New Roman" panose="02020603050405020304" pitchFamily="18" charset="0"/>
                <a:ea typeface="宋体" panose="02010600030101010101" pitchFamily="2" charset="-122"/>
              </a:rPr>
              <a:t>1</a:t>
            </a:r>
          </a:p>
        </p:txBody>
      </p:sp>
      <p:sp>
        <p:nvSpPr>
          <p:cNvPr id="12" name="Text Box 13"/>
          <p:cNvSpPr txBox="1">
            <a:spLocks noChangeArrowheads="1"/>
          </p:cNvSpPr>
          <p:nvPr/>
        </p:nvSpPr>
        <p:spPr bwMode="auto">
          <a:xfrm>
            <a:off x="4952206" y="2898249"/>
            <a:ext cx="952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b="1" i="0" dirty="0">
                <a:solidFill>
                  <a:schemeClr val="accent2"/>
                </a:solidFill>
                <a:latin typeface="Times New Roman" panose="02020603050405020304" pitchFamily="18" charset="0"/>
                <a:ea typeface="宋体" panose="02010600030101010101" pitchFamily="2" charset="-122"/>
              </a:rPr>
              <a:t>G</a:t>
            </a:r>
            <a:r>
              <a:rPr lang="en-US" altLang="zh-CN" sz="2000" b="1" i="0" baseline="-25000" dirty="0">
                <a:solidFill>
                  <a:schemeClr val="accent2"/>
                </a:solidFill>
                <a:latin typeface="Times New Roman" panose="02020603050405020304" pitchFamily="18" charset="0"/>
                <a:ea typeface="宋体" panose="02010600030101010101" pitchFamily="2" charset="-122"/>
              </a:rPr>
              <a:t>2</a:t>
            </a:r>
          </a:p>
        </p:txBody>
      </p:sp>
      <p:sp>
        <p:nvSpPr>
          <p:cNvPr id="13" name="Text Box 14"/>
          <p:cNvSpPr txBox="1">
            <a:spLocks noChangeArrowheads="1"/>
          </p:cNvSpPr>
          <p:nvPr/>
        </p:nvSpPr>
        <p:spPr bwMode="auto">
          <a:xfrm>
            <a:off x="3332956" y="5609048"/>
            <a:ext cx="952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b="1" i="0" dirty="0">
                <a:solidFill>
                  <a:schemeClr val="accent2"/>
                </a:solidFill>
                <a:latin typeface="Times New Roman" panose="02020603050405020304" pitchFamily="18" charset="0"/>
                <a:ea typeface="宋体" panose="02010600030101010101" pitchFamily="2" charset="-122"/>
              </a:rPr>
              <a:t>G</a:t>
            </a:r>
            <a:r>
              <a:rPr lang="en-US" altLang="zh-CN" sz="2000" b="1" i="0" baseline="-25000" dirty="0">
                <a:solidFill>
                  <a:schemeClr val="accent2"/>
                </a:solidFill>
                <a:latin typeface="Times New Roman" panose="02020603050405020304" pitchFamily="18" charset="0"/>
                <a:ea typeface="宋体" panose="02010600030101010101" pitchFamily="2" charset="-122"/>
              </a:rPr>
              <a:t>3</a:t>
            </a:r>
          </a:p>
        </p:txBody>
      </p:sp>
      <p:sp>
        <p:nvSpPr>
          <p:cNvPr id="14" name="Text Box 17"/>
          <p:cNvSpPr txBox="1">
            <a:spLocks noChangeArrowheads="1"/>
          </p:cNvSpPr>
          <p:nvPr/>
        </p:nvSpPr>
        <p:spPr bwMode="auto">
          <a:xfrm>
            <a:off x="4094956" y="524715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a:solidFill>
                  <a:srgbClr val="0000FF"/>
                </a:solidFill>
                <a:latin typeface="Times New Roman" panose="02020603050405020304" pitchFamily="18" charset="0"/>
                <a:ea typeface="宋体" panose="02010600030101010101" pitchFamily="2" charset="-122"/>
              </a:rPr>
              <a:t>H</a:t>
            </a:r>
            <a:r>
              <a:rPr lang="en-US" altLang="zh-CN" sz="2400" i="0" baseline="-25000">
                <a:solidFill>
                  <a:srgbClr val="0000FF"/>
                </a:solidFill>
                <a:latin typeface="Times New Roman" panose="02020603050405020304" pitchFamily="18" charset="0"/>
                <a:ea typeface="宋体" panose="02010600030101010101" pitchFamily="2" charset="-122"/>
              </a:rPr>
              <a:t>4</a:t>
            </a:r>
            <a:r>
              <a:rPr lang="en-US" altLang="zh-CN" sz="2400" i="0">
                <a:solidFill>
                  <a:srgbClr val="0000FF"/>
                </a:solidFill>
                <a:latin typeface="Times New Roman" panose="02020603050405020304" pitchFamily="18" charset="0"/>
                <a:ea typeface="宋体" panose="02010600030101010101" pitchFamily="2" charset="-122"/>
              </a:rPr>
              <a:t>/P</a:t>
            </a:r>
            <a:r>
              <a:rPr lang="en-US" altLang="zh-CN" sz="2400" i="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2875756" y="334215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a:solidFill>
                  <a:srgbClr val="0000FF"/>
                </a:solidFill>
                <a:latin typeface="Times New Roman" panose="02020603050405020304" pitchFamily="18" charset="0"/>
                <a:ea typeface="宋体" panose="02010600030101010101" pitchFamily="2" charset="-122"/>
              </a:rPr>
              <a:t>H</a:t>
            </a:r>
            <a:r>
              <a:rPr lang="en-US" altLang="zh-CN" sz="2400" i="0" baseline="-25000">
                <a:solidFill>
                  <a:srgbClr val="0000FF"/>
                </a:solidFill>
                <a:latin typeface="Times New Roman" panose="02020603050405020304" pitchFamily="18" charset="0"/>
                <a:ea typeface="宋体" panose="02010600030101010101" pitchFamily="2" charset="-122"/>
              </a:rPr>
              <a:t>1</a:t>
            </a:r>
            <a:r>
              <a:rPr lang="en-US" altLang="zh-CN" sz="2400" i="0">
                <a:solidFill>
                  <a:srgbClr val="0000FF"/>
                </a:solidFill>
                <a:latin typeface="Times New Roman" panose="02020603050405020304" pitchFamily="18" charset="0"/>
                <a:ea typeface="宋体" panose="02010600030101010101" pitchFamily="2" charset="-122"/>
              </a:rPr>
              <a:t>/P</a:t>
            </a:r>
            <a:r>
              <a:rPr lang="en-US" altLang="zh-CN" sz="2400" i="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5009356" y="334215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a:solidFill>
                  <a:srgbClr val="0000FF"/>
                </a:solidFill>
                <a:latin typeface="Times New Roman" panose="02020603050405020304" pitchFamily="18" charset="0"/>
                <a:ea typeface="宋体" panose="02010600030101010101" pitchFamily="2" charset="-122"/>
              </a:rPr>
              <a:t>H</a:t>
            </a:r>
            <a:r>
              <a:rPr lang="en-US" altLang="zh-CN" sz="2400" i="0" baseline="-25000">
                <a:solidFill>
                  <a:srgbClr val="0000FF"/>
                </a:solidFill>
                <a:latin typeface="Times New Roman" panose="02020603050405020304" pitchFamily="18" charset="0"/>
                <a:ea typeface="宋体" panose="02010600030101010101" pitchFamily="2" charset="-122"/>
              </a:rPr>
              <a:t>2</a:t>
            </a:r>
            <a:r>
              <a:rPr lang="en-US" altLang="zh-CN" sz="2400" i="0">
                <a:solidFill>
                  <a:srgbClr val="0000FF"/>
                </a:solidFill>
                <a:latin typeface="Times New Roman" panose="02020603050405020304" pitchFamily="18" charset="0"/>
                <a:ea typeface="宋体" panose="02010600030101010101" pitchFamily="2" charset="-122"/>
              </a:rPr>
              <a:t>/P</a:t>
            </a:r>
            <a:r>
              <a:rPr lang="en-US" altLang="zh-CN" sz="2400" i="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4018756" y="387555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400" i="0">
                <a:solidFill>
                  <a:schemeClr val="accent2"/>
                </a:solidFill>
                <a:latin typeface="Times New Roman" panose="02020603050405020304" pitchFamily="18" charset="0"/>
                <a:ea typeface="宋体" panose="02010600030101010101" pitchFamily="2" charset="-122"/>
              </a:rPr>
              <a:t>7 D</a:t>
            </a:r>
            <a:r>
              <a:rPr lang="en-US" altLang="zh-CN" sz="2400" i="0" baseline="-25000">
                <a:solidFill>
                  <a:schemeClr val="accent2"/>
                </a:solidFill>
                <a:latin typeface="Times New Roman" panose="02020603050405020304" pitchFamily="18" charset="0"/>
                <a:ea typeface="宋体" panose="02010600030101010101" pitchFamily="2" charset="-122"/>
              </a:rPr>
              <a:t>4</a:t>
            </a:r>
          </a:p>
        </p:txBody>
      </p:sp>
    </p:spTree>
    <p:extLst>
      <p:ext uri="{BB962C8B-B14F-4D97-AF65-F5344CB8AC3E}">
        <p14:creationId xmlns:p14="http://schemas.microsoft.com/office/powerpoint/2010/main" val="1286686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sz="2600" dirty="0"/>
              <a:t>GB2312-1980(GB0)(</a:t>
            </a:r>
            <a:r>
              <a:rPr lang="zh-CN" altLang="en-US" sz="2600" dirty="0"/>
              <a:t>简体</a:t>
            </a:r>
            <a:r>
              <a:rPr lang="en-US" altLang="zh-CN" sz="2600" dirty="0"/>
              <a:t>)</a:t>
            </a:r>
          </a:p>
          <a:p>
            <a:pPr lvl="1" eaLnBrk="1" hangingPunct="1">
              <a:lnSpc>
                <a:spcPct val="110000"/>
              </a:lnSpc>
            </a:pPr>
            <a:r>
              <a:rPr lang="en-US" altLang="zh-CN" sz="2200" dirty="0"/>
              <a:t>6763</a:t>
            </a:r>
            <a:r>
              <a:rPr lang="zh-CN" altLang="en-US" sz="2200" dirty="0"/>
              <a:t>个汉字 </a:t>
            </a:r>
          </a:p>
          <a:p>
            <a:pPr eaLnBrk="1" hangingPunct="1">
              <a:lnSpc>
                <a:spcPct val="110000"/>
              </a:lnSpc>
            </a:pPr>
            <a:r>
              <a:rPr lang="en-US" altLang="zh-CN" sz="2600" dirty="0"/>
              <a:t>GB13000-1993</a:t>
            </a:r>
          </a:p>
          <a:p>
            <a:pPr lvl="1" eaLnBrk="1" hangingPunct="1">
              <a:lnSpc>
                <a:spcPct val="11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10000"/>
              </a:lnSpc>
            </a:pPr>
            <a:r>
              <a:rPr lang="zh-CN" altLang="en-US" sz="2600" dirty="0"/>
              <a:t>汉字扩展规范</a:t>
            </a:r>
            <a:r>
              <a:rPr lang="en-US" altLang="zh-CN" sz="2200" dirty="0"/>
              <a:t>GBK1.0 </a:t>
            </a:r>
            <a:r>
              <a:rPr lang="zh-CN" altLang="en-US" sz="2600" dirty="0"/>
              <a:t>标准</a:t>
            </a:r>
            <a:r>
              <a:rPr lang="en-US" altLang="zh-CN" sz="2200" dirty="0"/>
              <a:t>1995</a:t>
            </a:r>
            <a:r>
              <a:rPr lang="zh-CN" altLang="en-US" sz="2600" dirty="0"/>
              <a:t>（非国家标准）</a:t>
            </a:r>
          </a:p>
          <a:p>
            <a:pPr lvl="1" eaLnBrk="1" hangingPunct="1">
              <a:lnSpc>
                <a:spcPct val="11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10000"/>
              </a:lnSpc>
            </a:pPr>
            <a:r>
              <a:rPr lang="en-US" altLang="zh-CN" sz="2600" dirty="0"/>
              <a:t>GB18030-2000(1/2/4</a:t>
            </a:r>
            <a:r>
              <a:rPr lang="zh-CN" altLang="en-US" sz="2600" dirty="0"/>
              <a:t>字节编码</a:t>
            </a:r>
            <a:r>
              <a:rPr lang="en-US" altLang="zh-CN" sz="2600" dirty="0"/>
              <a:t>)</a:t>
            </a:r>
          </a:p>
          <a:p>
            <a:pPr lvl="1" eaLnBrk="1" hangingPunct="1">
              <a:lnSpc>
                <a:spcPct val="11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5282975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海明校验码</a:t>
            </a:r>
            <a:endParaRPr lang="zh-CN" altLang="en-US" dirty="0"/>
          </a:p>
        </p:txBody>
      </p:sp>
      <p:sp>
        <p:nvSpPr>
          <p:cNvPr id="3" name="内容占位符 2"/>
          <p:cNvSpPr>
            <a:spLocks noGrp="1"/>
          </p:cNvSpPr>
          <p:nvPr>
            <p:ph idx="1"/>
          </p:nvPr>
        </p:nvSpPr>
        <p:spPr/>
        <p:txBody>
          <a:bodyPr/>
          <a:lstStyle/>
          <a:p>
            <a:r>
              <a:rPr lang="zh-CN" altLang="en-US" dirty="0" smtClean="0"/>
              <a:t>发送方发送校验码（数据位</a:t>
            </a:r>
            <a:r>
              <a:rPr lang="en-US" altLang="zh-CN" dirty="0" smtClean="0"/>
              <a:t>+</a:t>
            </a:r>
            <a:r>
              <a:rPr lang="zh-CN" altLang="en-US" dirty="0" smtClean="0"/>
              <a:t>校验位）</a:t>
            </a:r>
            <a:endParaRPr lang="en-US" altLang="zh-CN" dirty="0" smtClean="0"/>
          </a:p>
          <a:p>
            <a:r>
              <a:rPr lang="zh-CN" altLang="en-US" dirty="0" smtClean="0"/>
              <a:t>接收方利用分组校验生成最终的检错码</a:t>
            </a:r>
            <a:endParaRPr lang="en-US" altLang="zh-CN" dirty="0" smtClean="0"/>
          </a:p>
          <a:p>
            <a:r>
              <a:rPr lang="zh-CN" altLang="en-US" dirty="0" smtClean="0"/>
              <a:t>检错码不为零表示出错</a:t>
            </a:r>
            <a:endParaRPr lang="en-US" altLang="zh-CN" dirty="0" smtClean="0"/>
          </a:p>
          <a:p>
            <a:pPr lvl="1"/>
            <a:r>
              <a:rPr lang="zh-CN" altLang="en-US" dirty="0"/>
              <a:t>检错码值表示出错位置？</a:t>
            </a:r>
            <a:endParaRPr lang="en-US" altLang="zh-CN" dirty="0"/>
          </a:p>
          <a:p>
            <a:pPr lvl="1"/>
            <a:r>
              <a:rPr lang="zh-CN" altLang="en-US" dirty="0" smtClean="0"/>
              <a:t>有假设</a:t>
            </a:r>
            <a:endParaRPr lang="en-US" altLang="zh-CN" dirty="0" smtClean="0"/>
          </a:p>
          <a:p>
            <a:r>
              <a:rPr lang="zh-CN" altLang="en-US" dirty="0" smtClean="0"/>
              <a:t>检错码为零表示正确</a:t>
            </a:r>
            <a:endParaRPr lang="en-US" altLang="zh-CN" dirty="0" smtClean="0"/>
          </a:p>
          <a:p>
            <a:pPr lvl="1"/>
            <a:r>
              <a:rPr lang="zh-CN" altLang="en-US" dirty="0" smtClean="0"/>
              <a:t>有概率</a:t>
            </a:r>
            <a:endParaRPr lang="en-US" altLang="zh-CN" dirty="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9740573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码距概念</a:t>
            </a:r>
            <a:endParaRPr lang="zh-CN" altLang="en-US" dirty="0"/>
          </a:p>
        </p:txBody>
      </p:sp>
      <p:sp>
        <p:nvSpPr>
          <p:cNvPr id="3" name="内容占位符 2"/>
          <p:cNvSpPr>
            <a:spLocks noGrp="1"/>
          </p:cNvSpPr>
          <p:nvPr>
            <p:ph idx="1"/>
          </p:nvPr>
        </p:nvSpPr>
        <p:spPr/>
        <p:txBody>
          <a:bodyPr/>
          <a:lstStyle/>
          <a:p>
            <a:pPr eaLnBrk="1" hangingPunct="1"/>
            <a:r>
              <a:rPr lang="zh-CN" altLang="en-US" dirty="0"/>
              <a:t>任意两个合法编码之间不同的二进数位数为</a:t>
            </a:r>
            <a:r>
              <a:rPr lang="zh-CN" altLang="en-US" dirty="0">
                <a:solidFill>
                  <a:schemeClr val="accent2"/>
                </a:solidFill>
              </a:rPr>
              <a:t>码距</a:t>
            </a:r>
            <a:r>
              <a:rPr lang="zh-CN" altLang="en-US" dirty="0"/>
              <a:t> </a:t>
            </a:r>
          </a:p>
          <a:p>
            <a:pPr eaLnBrk="1" hangingPunct="1"/>
            <a:r>
              <a:rPr lang="zh-CN" altLang="en-US" dirty="0"/>
              <a:t>码距越大，抗干扰能力越强，纠错能力越强，</a:t>
            </a:r>
            <a:r>
              <a:rPr lang="zh-CN" altLang="en-US" dirty="0" smtClean="0"/>
              <a:t>数据冗余越</a:t>
            </a:r>
            <a:r>
              <a:rPr lang="zh-CN" altLang="en-US" dirty="0"/>
              <a:t>大，即编码效率低。</a:t>
            </a:r>
          </a:p>
          <a:p>
            <a:pPr eaLnBrk="1" hangingPunct="1"/>
            <a:r>
              <a:rPr lang="zh-CN" altLang="en-US" dirty="0"/>
              <a:t>选择码距必须考虑信息发生差错的概率</a:t>
            </a:r>
            <a:r>
              <a:rPr lang="zh-CN" altLang="en-US" dirty="0" smtClean="0"/>
              <a:t>和系统</a:t>
            </a:r>
            <a:r>
              <a:rPr lang="zh-CN" altLang="en-US" dirty="0"/>
              <a:t>能容许的最小</a:t>
            </a:r>
            <a:r>
              <a:rPr lang="zh-CN" altLang="en-US" dirty="0" smtClean="0"/>
              <a:t>差错率。</a:t>
            </a:r>
            <a:endParaRPr lang="zh-CN" altLang="en-US" dirty="0"/>
          </a:p>
          <a:p>
            <a:pPr eaLnBrk="1" hangingPunct="1"/>
            <a:r>
              <a:rPr lang="zh-CN" altLang="en-US" dirty="0" smtClean="0"/>
              <a:t>奇偶校验  最小</a:t>
            </a:r>
            <a:r>
              <a:rPr lang="zh-CN" altLang="en-US" dirty="0"/>
              <a:t>码距为</a:t>
            </a:r>
            <a:r>
              <a:rPr lang="en-US" altLang="zh-CN" dirty="0"/>
              <a:t>2</a:t>
            </a:r>
            <a:endParaRPr lang="zh-CN" altLang="en-US" dirty="0"/>
          </a:p>
          <a:p>
            <a:pPr eaLnBrk="1" hangingPunct="1"/>
            <a:r>
              <a:rPr lang="zh-CN" altLang="en-US" dirty="0"/>
              <a:t>海</a:t>
            </a:r>
            <a:r>
              <a:rPr lang="zh-CN" altLang="en-US" dirty="0" smtClean="0"/>
              <a:t>明码     最小</a:t>
            </a:r>
            <a:r>
              <a:rPr lang="zh-CN" altLang="en-US" dirty="0"/>
              <a:t>码距</a:t>
            </a:r>
            <a:r>
              <a:rPr lang="zh-CN" altLang="en-US" dirty="0" smtClean="0"/>
              <a:t>为</a:t>
            </a:r>
            <a:r>
              <a:rPr lang="en-US" altLang="zh-CN" dirty="0"/>
              <a:t>3</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131</a:t>
            </a:fld>
            <a:r>
              <a:rPr lang="en-US" altLang="zh-CN" sz="1400" smtClean="0">
                <a:solidFill>
                  <a:srgbClr val="0D7157"/>
                </a:solidFill>
              </a:rPr>
              <a:t>- </a:t>
            </a:r>
            <a:endParaRPr lang="en-US" altLang="zh-CN" sz="1400" dirty="0">
              <a:solidFill>
                <a:srgbClr val="0D7157"/>
              </a:solidFill>
            </a:endParaRPr>
          </a:p>
        </p:txBody>
      </p:sp>
      <p:grpSp>
        <p:nvGrpSpPr>
          <p:cNvPr id="131" name="组合 130"/>
          <p:cNvGrpSpPr/>
          <p:nvPr/>
        </p:nvGrpSpPr>
        <p:grpSpPr>
          <a:xfrm>
            <a:off x="4716016" y="3376837"/>
            <a:ext cx="3456384" cy="2808312"/>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18712910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idx="4294967295"/>
          </p:nvPr>
        </p:nvSpPr>
        <p:spPr/>
        <p:txBody>
          <a:bodyPr/>
          <a:lstStyle/>
          <a:p>
            <a:r>
              <a:rPr lang="zh-CN" altLang="en-US" smtClean="0"/>
              <a:t>校验码应用实例</a:t>
            </a:r>
            <a:endParaRPr lang="zh-CN" altLang="zh-CN" smtClean="0"/>
          </a:p>
        </p:txBody>
      </p:sp>
      <p:pic>
        <p:nvPicPr>
          <p:cNvPr id="130051" name="内容占位符 4"/>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39399" y="1196752"/>
            <a:ext cx="4791124" cy="3096344"/>
          </a:xfrm>
        </p:spPr>
      </p:pic>
      <p:sp>
        <p:nvSpPr>
          <p:cNvPr id="132100" name="灯片编号占位符 3"/>
          <p:cNvSpPr txBox="1">
            <a:spLocks noGrp="1" noChangeArrowheads="1"/>
          </p:cNvSpPr>
          <p:nvPr/>
        </p:nvSpPr>
        <p:spPr bwMode="auto">
          <a:xfrm>
            <a:off x="609600" y="62484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fld id="{44F91417-EDC7-4B3F-BA4E-44A2F259FCE7}" type="slidenum">
              <a:rPr lang="en-US" altLang="zh-CN" sz="1200">
                <a:ea typeface="宋体" panose="02010600030101010101" pitchFamily="2" charset="-122"/>
              </a:rPr>
              <a:pPr eaLnBrk="1" hangingPunct="1">
                <a:buFont typeface="Arial" panose="020B0604020202020204" pitchFamily="34" charset="0"/>
                <a:buNone/>
              </a:pPr>
              <a:t>132</a:t>
            </a:fld>
            <a:endParaRPr lang="en-US" altLang="zh-CN" sz="1200">
              <a:ea typeface="宋体" panose="02010600030101010101" pitchFamily="2" charset="-122"/>
            </a:endParaRPr>
          </a:p>
        </p:txBody>
      </p:sp>
    </p:spTree>
    <p:extLst>
      <p:ext uri="{BB962C8B-B14F-4D97-AF65-F5344CB8AC3E}">
        <p14:creationId xmlns:p14="http://schemas.microsoft.com/office/powerpoint/2010/main" val="2859986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fade">
                                      <p:cBhvr>
                                        <p:cTn id="7" dur="1000"/>
                                        <p:tgtEl>
                                          <p:spTgt spid="130051"/>
                                        </p:tgtEl>
                                      </p:cBhvr>
                                    </p:animEffect>
                                    <p:anim calcmode="lin" valueType="num">
                                      <p:cBhvr>
                                        <p:cTn id="8" dur="1000" fill="hold"/>
                                        <p:tgtEl>
                                          <p:spTgt spid="130051"/>
                                        </p:tgtEl>
                                        <p:attrNameLst>
                                          <p:attrName>ppt_x</p:attrName>
                                        </p:attrNameLst>
                                      </p:cBhvr>
                                      <p:tavLst>
                                        <p:tav tm="0">
                                          <p:val>
                                            <p:strVal val="#ppt_x"/>
                                          </p:val>
                                        </p:tav>
                                        <p:tav tm="100000">
                                          <p:val>
                                            <p:strVal val="#ppt_x"/>
                                          </p:val>
                                        </p:tav>
                                      </p:tavLst>
                                    </p:anim>
                                    <p:anim calcmode="lin" valueType="num">
                                      <p:cBhvr>
                                        <p:cTn id="9" dur="1000" fill="hold"/>
                                        <p:tgtEl>
                                          <p:spTgt spid="130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码距与纠错性能</a:t>
            </a:r>
            <a:endParaRPr lang="zh-CN" altLang="en-US" dirty="0"/>
          </a:p>
        </p:txBody>
      </p:sp>
      <p:sp>
        <p:nvSpPr>
          <p:cNvPr id="6" name="内容占位符 5"/>
          <p:cNvSpPr>
            <a:spLocks noGrp="1"/>
          </p:cNvSpPr>
          <p:nvPr>
            <p:ph idx="11"/>
          </p:nvPr>
        </p:nvSpPr>
        <p:spPr>
          <a:xfrm>
            <a:off x="4386262" y="1412776"/>
            <a:ext cx="4104456" cy="5040312"/>
          </a:xfrm>
        </p:spPr>
        <p:txBody>
          <a:bodyPr/>
          <a:lstStyle/>
          <a:p>
            <a:pPr eaLnBrk="1" hangingPunct="1"/>
            <a:r>
              <a:rPr lang="zh-CN" altLang="en-US" sz="2600" dirty="0"/>
              <a:t>最小码距≥</a:t>
            </a:r>
            <a:r>
              <a:rPr lang="en-US" altLang="zh-CN" sz="2600" dirty="0"/>
              <a:t>e+1</a:t>
            </a:r>
          </a:p>
          <a:p>
            <a:pPr lvl="1" eaLnBrk="1" hangingPunct="1"/>
            <a:r>
              <a:rPr lang="zh-CN" altLang="en-US" sz="2200" dirty="0"/>
              <a:t>可检测</a:t>
            </a:r>
            <a:r>
              <a:rPr lang="en-US" altLang="zh-CN" sz="2200" dirty="0"/>
              <a:t>e</a:t>
            </a:r>
            <a:r>
              <a:rPr lang="zh-CN" altLang="en-US" sz="2200" dirty="0"/>
              <a:t>个错误</a:t>
            </a:r>
          </a:p>
          <a:p>
            <a:pPr eaLnBrk="1" hangingPunct="1"/>
            <a:r>
              <a:rPr lang="zh-CN" altLang="en-US" sz="2600" dirty="0"/>
              <a:t>最小码距≥</a:t>
            </a:r>
            <a:r>
              <a:rPr lang="en-US" altLang="zh-CN" sz="2600" dirty="0"/>
              <a:t>2t+1</a:t>
            </a:r>
          </a:p>
          <a:p>
            <a:pPr lvl="1" eaLnBrk="1" hangingPunct="1"/>
            <a:r>
              <a:rPr lang="zh-CN" altLang="en-US" sz="2200" dirty="0"/>
              <a:t>可纠正</a:t>
            </a:r>
            <a:r>
              <a:rPr lang="en-US" altLang="zh-CN" sz="2200" dirty="0"/>
              <a:t>t</a:t>
            </a:r>
            <a:r>
              <a:rPr lang="zh-CN" altLang="en-US" sz="2200" dirty="0"/>
              <a:t>个错误</a:t>
            </a:r>
          </a:p>
          <a:p>
            <a:pPr eaLnBrk="1" hangingPunct="1"/>
            <a:r>
              <a:rPr lang="zh-CN" altLang="en-US" sz="2600" dirty="0"/>
              <a:t>最小码距≥</a:t>
            </a:r>
            <a:r>
              <a:rPr lang="en-US" altLang="zh-CN" sz="2600" dirty="0"/>
              <a:t>e+t+1</a:t>
            </a:r>
          </a:p>
          <a:p>
            <a:pPr lvl="1" eaLnBrk="1" hangingPunct="1"/>
            <a:r>
              <a:rPr lang="en-US" altLang="zh-CN" sz="2200" dirty="0"/>
              <a:t>e&gt;t</a:t>
            </a:r>
          </a:p>
          <a:p>
            <a:pPr lvl="1" eaLnBrk="1" hangingPunct="1"/>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133</a:t>
            </a:fld>
            <a:r>
              <a:rPr lang="en-US" altLang="zh-CN" sz="1400" smtClean="0">
                <a:solidFill>
                  <a:srgbClr val="0D7157"/>
                </a:solidFill>
              </a:rPr>
              <a:t>- </a:t>
            </a:r>
            <a:endParaRPr lang="en-US" altLang="zh-CN" sz="1400" dirty="0">
              <a:solidFill>
                <a:srgbClr val="0D7157"/>
              </a:solidFill>
            </a:endParaRPr>
          </a:p>
        </p:txBody>
      </p:sp>
      <p:sp>
        <p:nvSpPr>
          <p:cNvPr id="7" name="Rectangle 10"/>
          <p:cNvSpPr>
            <a:spLocks noChangeArrowheads="1"/>
          </p:cNvSpPr>
          <p:nvPr/>
        </p:nvSpPr>
        <p:spPr bwMode="auto">
          <a:xfrm>
            <a:off x="685800" y="1946176"/>
            <a:ext cx="3505200" cy="33528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latin typeface="+mn-ea"/>
              <a:ea typeface="+mn-ea"/>
            </a:endParaRPr>
          </a:p>
        </p:txBody>
      </p:sp>
      <p:sp>
        <p:nvSpPr>
          <p:cNvPr id="8" name="Rectangle 14"/>
          <p:cNvSpPr>
            <a:spLocks noChangeArrowheads="1"/>
          </p:cNvSpPr>
          <p:nvPr/>
        </p:nvSpPr>
        <p:spPr bwMode="auto">
          <a:xfrm>
            <a:off x="2997200" y="47941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latin typeface="+mn-ea"/>
                <a:ea typeface="+mn-ea"/>
              </a:rPr>
              <a:t>加  </a:t>
            </a:r>
            <a:r>
              <a:rPr lang="en-US" altLang="zh-CN" sz="2100" i="0">
                <a:latin typeface="+mn-ea"/>
                <a:ea typeface="+mn-ea"/>
              </a:rPr>
              <a:t>3</a:t>
            </a:r>
          </a:p>
        </p:txBody>
      </p:sp>
      <p:sp>
        <p:nvSpPr>
          <p:cNvPr id="9" name="Rectangle 15"/>
          <p:cNvSpPr>
            <a:spLocks noChangeArrowheads="1"/>
          </p:cNvSpPr>
          <p:nvPr/>
        </p:nvSpPr>
        <p:spPr bwMode="auto">
          <a:xfrm>
            <a:off x="2057400" y="479415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latin typeface="+mn-ea"/>
                <a:ea typeface="+mn-ea"/>
              </a:rPr>
              <a:t>3</a:t>
            </a:r>
          </a:p>
        </p:txBody>
      </p:sp>
      <p:sp>
        <p:nvSpPr>
          <p:cNvPr id="10" name="Rectangle 16"/>
          <p:cNvSpPr>
            <a:spLocks noChangeArrowheads="1"/>
          </p:cNvSpPr>
          <p:nvPr/>
        </p:nvSpPr>
        <p:spPr bwMode="auto">
          <a:xfrm>
            <a:off x="685800" y="479415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7</a:t>
            </a:r>
          </a:p>
        </p:txBody>
      </p:sp>
      <p:sp>
        <p:nvSpPr>
          <p:cNvPr id="11" name="Rectangle 17"/>
          <p:cNvSpPr>
            <a:spLocks noChangeArrowheads="1"/>
          </p:cNvSpPr>
          <p:nvPr/>
        </p:nvSpPr>
        <p:spPr bwMode="auto">
          <a:xfrm>
            <a:off x="2997200" y="43179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latin typeface="+mn-ea"/>
                <a:ea typeface="+mn-ea"/>
              </a:rPr>
              <a:t>加  </a:t>
            </a:r>
            <a:r>
              <a:rPr lang="en-US" altLang="zh-CN" sz="2100" i="0">
                <a:latin typeface="+mn-ea"/>
                <a:ea typeface="+mn-ea"/>
              </a:rPr>
              <a:t>2</a:t>
            </a:r>
          </a:p>
        </p:txBody>
      </p:sp>
      <p:sp>
        <p:nvSpPr>
          <p:cNvPr id="12" name="Rectangle 18"/>
          <p:cNvSpPr>
            <a:spLocks noChangeArrowheads="1"/>
          </p:cNvSpPr>
          <p:nvPr/>
        </p:nvSpPr>
        <p:spPr bwMode="auto">
          <a:xfrm>
            <a:off x="2057400" y="431790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latin typeface="+mn-ea"/>
                <a:ea typeface="+mn-ea"/>
              </a:rPr>
              <a:t>3</a:t>
            </a:r>
          </a:p>
        </p:txBody>
      </p:sp>
      <p:sp>
        <p:nvSpPr>
          <p:cNvPr id="13" name="Rectangle 19"/>
          <p:cNvSpPr>
            <a:spLocks noChangeArrowheads="1"/>
          </p:cNvSpPr>
          <p:nvPr/>
        </p:nvSpPr>
        <p:spPr bwMode="auto">
          <a:xfrm>
            <a:off x="685800" y="431790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6</a:t>
            </a:r>
          </a:p>
        </p:txBody>
      </p:sp>
      <p:sp>
        <p:nvSpPr>
          <p:cNvPr id="14" name="Rectangle 20"/>
          <p:cNvSpPr>
            <a:spLocks noChangeArrowheads="1"/>
          </p:cNvSpPr>
          <p:nvPr/>
        </p:nvSpPr>
        <p:spPr bwMode="auto">
          <a:xfrm>
            <a:off x="2997200" y="38416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latin typeface="+mn-ea"/>
                <a:ea typeface="+mn-ea"/>
              </a:rPr>
              <a:t>加  </a:t>
            </a:r>
            <a:r>
              <a:rPr lang="en-US" altLang="zh-CN" sz="2100" i="0">
                <a:latin typeface="+mn-ea"/>
                <a:ea typeface="+mn-ea"/>
              </a:rPr>
              <a:t>2</a:t>
            </a:r>
          </a:p>
        </p:txBody>
      </p:sp>
      <p:sp>
        <p:nvSpPr>
          <p:cNvPr id="15" name="Rectangle 21"/>
          <p:cNvSpPr>
            <a:spLocks noChangeArrowheads="1"/>
          </p:cNvSpPr>
          <p:nvPr/>
        </p:nvSpPr>
        <p:spPr bwMode="auto">
          <a:xfrm>
            <a:off x="2057400" y="384165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latin typeface="+mn-ea"/>
                <a:ea typeface="+mn-ea"/>
              </a:rPr>
              <a:t>2</a:t>
            </a:r>
          </a:p>
        </p:txBody>
      </p:sp>
      <p:sp>
        <p:nvSpPr>
          <p:cNvPr id="16" name="Rectangle 22"/>
          <p:cNvSpPr>
            <a:spLocks noChangeArrowheads="1"/>
          </p:cNvSpPr>
          <p:nvPr/>
        </p:nvSpPr>
        <p:spPr bwMode="auto">
          <a:xfrm>
            <a:off x="685800" y="384165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5</a:t>
            </a:r>
          </a:p>
        </p:txBody>
      </p:sp>
      <p:sp>
        <p:nvSpPr>
          <p:cNvPr id="17" name="Rectangle 23"/>
          <p:cNvSpPr>
            <a:spLocks noChangeArrowheads="1"/>
          </p:cNvSpPr>
          <p:nvPr/>
        </p:nvSpPr>
        <p:spPr bwMode="auto">
          <a:xfrm>
            <a:off x="2997200" y="33654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latin typeface="+mn-ea"/>
                <a:ea typeface="+mn-ea"/>
              </a:rPr>
              <a:t>加  </a:t>
            </a:r>
            <a:r>
              <a:rPr lang="en-US" altLang="zh-CN" sz="2100" i="0">
                <a:latin typeface="+mn-ea"/>
                <a:ea typeface="+mn-ea"/>
              </a:rPr>
              <a:t>1</a:t>
            </a:r>
          </a:p>
        </p:txBody>
      </p:sp>
      <p:sp>
        <p:nvSpPr>
          <p:cNvPr id="18" name="Rectangle 24"/>
          <p:cNvSpPr>
            <a:spLocks noChangeArrowheads="1"/>
          </p:cNvSpPr>
          <p:nvPr/>
        </p:nvSpPr>
        <p:spPr bwMode="auto">
          <a:xfrm>
            <a:off x="2057400" y="336540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latin typeface="+mn-ea"/>
                <a:ea typeface="+mn-ea"/>
              </a:rPr>
              <a:t>2</a:t>
            </a:r>
          </a:p>
        </p:txBody>
      </p:sp>
      <p:sp>
        <p:nvSpPr>
          <p:cNvPr id="19" name="Rectangle 25"/>
          <p:cNvSpPr>
            <a:spLocks noChangeArrowheads="1"/>
          </p:cNvSpPr>
          <p:nvPr/>
        </p:nvSpPr>
        <p:spPr bwMode="auto">
          <a:xfrm>
            <a:off x="685800" y="336540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4</a:t>
            </a:r>
          </a:p>
        </p:txBody>
      </p:sp>
      <p:sp>
        <p:nvSpPr>
          <p:cNvPr id="20" name="Rectangle 26"/>
          <p:cNvSpPr>
            <a:spLocks noChangeArrowheads="1"/>
          </p:cNvSpPr>
          <p:nvPr/>
        </p:nvSpPr>
        <p:spPr bwMode="auto">
          <a:xfrm>
            <a:off x="2997200" y="28891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dirty="0">
                <a:solidFill>
                  <a:schemeClr val="accent2"/>
                </a:solidFill>
                <a:latin typeface="+mn-ea"/>
                <a:ea typeface="+mn-ea"/>
              </a:rPr>
              <a:t>或</a:t>
            </a:r>
            <a:r>
              <a:rPr lang="zh-CN" altLang="en-US" sz="2100" i="0" dirty="0">
                <a:latin typeface="+mn-ea"/>
                <a:ea typeface="+mn-ea"/>
              </a:rPr>
              <a:t>  </a:t>
            </a:r>
            <a:r>
              <a:rPr lang="en-US" altLang="zh-CN" sz="2100" i="0" dirty="0">
                <a:latin typeface="+mn-ea"/>
                <a:ea typeface="+mn-ea"/>
              </a:rPr>
              <a:t>1</a:t>
            </a:r>
          </a:p>
        </p:txBody>
      </p:sp>
      <p:sp>
        <p:nvSpPr>
          <p:cNvPr id="21" name="Rectangle 27"/>
          <p:cNvSpPr>
            <a:spLocks noChangeArrowheads="1"/>
          </p:cNvSpPr>
          <p:nvPr/>
        </p:nvSpPr>
        <p:spPr bwMode="auto">
          <a:xfrm>
            <a:off x="2057400" y="288915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latin typeface="+mn-ea"/>
                <a:ea typeface="+mn-ea"/>
              </a:rPr>
              <a:t>2</a:t>
            </a:r>
          </a:p>
        </p:txBody>
      </p:sp>
      <p:sp>
        <p:nvSpPr>
          <p:cNvPr id="22" name="Rectangle 28"/>
          <p:cNvSpPr>
            <a:spLocks noChangeArrowheads="1"/>
          </p:cNvSpPr>
          <p:nvPr/>
        </p:nvSpPr>
        <p:spPr bwMode="auto">
          <a:xfrm>
            <a:off x="685800" y="288915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3</a:t>
            </a:r>
          </a:p>
        </p:txBody>
      </p:sp>
      <p:sp>
        <p:nvSpPr>
          <p:cNvPr id="23" name="Rectangle 29"/>
          <p:cNvSpPr>
            <a:spLocks noChangeArrowheads="1"/>
          </p:cNvSpPr>
          <p:nvPr/>
        </p:nvSpPr>
        <p:spPr bwMode="auto">
          <a:xfrm>
            <a:off x="2997200" y="24129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latin typeface="+mn-ea"/>
                <a:ea typeface="+mn-ea"/>
              </a:rPr>
              <a:t>     0</a:t>
            </a:r>
          </a:p>
        </p:txBody>
      </p:sp>
      <p:sp>
        <p:nvSpPr>
          <p:cNvPr id="24" name="Rectangle 30"/>
          <p:cNvSpPr>
            <a:spLocks noChangeArrowheads="1"/>
          </p:cNvSpPr>
          <p:nvPr/>
        </p:nvSpPr>
        <p:spPr bwMode="auto">
          <a:xfrm>
            <a:off x="2057400" y="241290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latin typeface="+mn-ea"/>
                <a:ea typeface="+mn-ea"/>
              </a:rPr>
              <a:t>1</a:t>
            </a:r>
          </a:p>
        </p:txBody>
      </p:sp>
      <p:sp>
        <p:nvSpPr>
          <p:cNvPr id="25" name="Rectangle 31"/>
          <p:cNvSpPr>
            <a:spLocks noChangeArrowheads="1"/>
          </p:cNvSpPr>
          <p:nvPr/>
        </p:nvSpPr>
        <p:spPr bwMode="auto">
          <a:xfrm>
            <a:off x="685800" y="241290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2</a:t>
            </a:r>
            <a:endParaRPr lang="en-US" altLang="zh-CN" sz="2100" i="0" dirty="0">
              <a:solidFill>
                <a:schemeClr val="accent2"/>
              </a:solidFill>
              <a:latin typeface="+mn-ea"/>
              <a:ea typeface="+mn-ea"/>
            </a:endParaRPr>
          </a:p>
        </p:txBody>
      </p:sp>
      <p:sp>
        <p:nvSpPr>
          <p:cNvPr id="26" name="Rectangle 32"/>
          <p:cNvSpPr>
            <a:spLocks noChangeArrowheads="1"/>
          </p:cNvSpPr>
          <p:nvPr/>
        </p:nvSpPr>
        <p:spPr bwMode="auto">
          <a:xfrm>
            <a:off x="2997200" y="19366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     0</a:t>
            </a:r>
          </a:p>
        </p:txBody>
      </p:sp>
      <p:sp>
        <p:nvSpPr>
          <p:cNvPr id="27" name="Rectangle 33"/>
          <p:cNvSpPr>
            <a:spLocks noChangeArrowheads="1"/>
          </p:cNvSpPr>
          <p:nvPr/>
        </p:nvSpPr>
        <p:spPr bwMode="auto">
          <a:xfrm>
            <a:off x="2057400" y="1936651"/>
            <a:ext cx="744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latin typeface="+mn-ea"/>
                <a:ea typeface="+mn-ea"/>
              </a:rPr>
              <a:t>0</a:t>
            </a:r>
          </a:p>
        </p:txBody>
      </p:sp>
      <p:sp>
        <p:nvSpPr>
          <p:cNvPr id="28" name="Rectangle 34"/>
          <p:cNvSpPr>
            <a:spLocks noChangeArrowheads="1"/>
          </p:cNvSpPr>
          <p:nvPr/>
        </p:nvSpPr>
        <p:spPr bwMode="auto">
          <a:xfrm>
            <a:off x="685800" y="1936651"/>
            <a:ext cx="137159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latin typeface="+mn-ea"/>
                <a:ea typeface="+mn-ea"/>
              </a:rPr>
              <a:t>1</a:t>
            </a:r>
            <a:endParaRPr lang="en-US" altLang="zh-CN" sz="2100" i="0" dirty="0">
              <a:solidFill>
                <a:srgbClr val="0000FF"/>
              </a:solidFill>
              <a:latin typeface="+mn-ea"/>
              <a:ea typeface="+mn-ea"/>
            </a:endParaRPr>
          </a:p>
        </p:txBody>
      </p:sp>
      <p:sp>
        <p:nvSpPr>
          <p:cNvPr id="29" name="Rectangle 35"/>
          <p:cNvSpPr>
            <a:spLocks noChangeArrowheads="1"/>
          </p:cNvSpPr>
          <p:nvPr/>
        </p:nvSpPr>
        <p:spPr bwMode="auto">
          <a:xfrm>
            <a:off x="2997200" y="1412776"/>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微软雅黑" panose="020B0503020204020204" pitchFamily="34" charset="-122"/>
                <a:ea typeface="微软雅黑" panose="020B0503020204020204" pitchFamily="34" charset="-122"/>
              </a:rPr>
              <a:t>纠错</a:t>
            </a:r>
          </a:p>
        </p:txBody>
      </p:sp>
      <p:sp>
        <p:nvSpPr>
          <p:cNvPr id="30" name="Rectangle 36"/>
          <p:cNvSpPr>
            <a:spLocks noChangeArrowheads="1"/>
          </p:cNvSpPr>
          <p:nvPr/>
        </p:nvSpPr>
        <p:spPr bwMode="auto">
          <a:xfrm>
            <a:off x="2057399" y="1412776"/>
            <a:ext cx="939799"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smtClean="0">
                <a:solidFill>
                  <a:schemeClr val="bg1"/>
                </a:solidFill>
                <a:latin typeface="微软雅黑" panose="020B0503020204020204" pitchFamily="34" charset="-122"/>
                <a:ea typeface="微软雅黑" panose="020B0503020204020204" pitchFamily="34" charset="-122"/>
              </a:rPr>
              <a:t>检错</a:t>
            </a:r>
            <a:endParaRPr lang="zh-CN" altLang="en-US" sz="2000" i="0" dirty="0">
              <a:solidFill>
                <a:schemeClr val="bg1"/>
              </a:solidFill>
              <a:latin typeface="微软雅黑" panose="020B0503020204020204" pitchFamily="34" charset="-122"/>
              <a:ea typeface="微软雅黑" panose="020B0503020204020204" pitchFamily="34" charset="-122"/>
            </a:endParaRPr>
          </a:p>
        </p:txBody>
      </p:sp>
      <p:sp>
        <p:nvSpPr>
          <p:cNvPr id="31" name="Rectangle 37"/>
          <p:cNvSpPr>
            <a:spLocks noChangeArrowheads="1"/>
          </p:cNvSpPr>
          <p:nvPr/>
        </p:nvSpPr>
        <p:spPr bwMode="auto">
          <a:xfrm>
            <a:off x="685800" y="1412776"/>
            <a:ext cx="1371599"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smtClean="0">
                <a:solidFill>
                  <a:schemeClr val="bg1"/>
                </a:solidFill>
                <a:latin typeface="微软雅黑" panose="020B0503020204020204" pitchFamily="34" charset="-122"/>
                <a:ea typeface="微软雅黑" panose="020B0503020204020204" pitchFamily="34" charset="-122"/>
              </a:rPr>
              <a:t>最小</a:t>
            </a:r>
            <a:r>
              <a:rPr lang="zh-CN" altLang="en-US" sz="2000" i="0" dirty="0">
                <a:solidFill>
                  <a:schemeClr val="bg1"/>
                </a:solidFill>
                <a:latin typeface="微软雅黑" panose="020B0503020204020204" pitchFamily="34" charset="-122"/>
                <a:ea typeface="微软雅黑" panose="020B0503020204020204" pitchFamily="34" charset="-122"/>
              </a:rPr>
              <a:t>码距</a:t>
            </a:r>
          </a:p>
        </p:txBody>
      </p:sp>
      <p:sp>
        <p:nvSpPr>
          <p:cNvPr id="32" name="Line 38"/>
          <p:cNvSpPr>
            <a:spLocks noChangeShapeType="1"/>
          </p:cNvSpPr>
          <p:nvPr/>
        </p:nvSpPr>
        <p:spPr bwMode="auto">
          <a:xfrm>
            <a:off x="685800" y="24129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3" name="Line 41"/>
          <p:cNvSpPr>
            <a:spLocks noChangeShapeType="1"/>
          </p:cNvSpPr>
          <p:nvPr/>
        </p:nvSpPr>
        <p:spPr bwMode="auto">
          <a:xfrm>
            <a:off x="685800" y="28891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4" name="Line 42"/>
          <p:cNvSpPr>
            <a:spLocks noChangeShapeType="1"/>
          </p:cNvSpPr>
          <p:nvPr/>
        </p:nvSpPr>
        <p:spPr bwMode="auto">
          <a:xfrm>
            <a:off x="685800" y="33654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5" name="Line 43"/>
          <p:cNvSpPr>
            <a:spLocks noChangeShapeType="1"/>
          </p:cNvSpPr>
          <p:nvPr/>
        </p:nvSpPr>
        <p:spPr bwMode="auto">
          <a:xfrm>
            <a:off x="685800" y="38416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6" name="Line 44"/>
          <p:cNvSpPr>
            <a:spLocks noChangeShapeType="1"/>
          </p:cNvSpPr>
          <p:nvPr/>
        </p:nvSpPr>
        <p:spPr bwMode="auto">
          <a:xfrm>
            <a:off x="685800" y="43179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7" name="Line 45"/>
          <p:cNvSpPr>
            <a:spLocks noChangeShapeType="1"/>
          </p:cNvSpPr>
          <p:nvPr/>
        </p:nvSpPr>
        <p:spPr bwMode="auto">
          <a:xfrm>
            <a:off x="685800" y="47941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8" name="Line 46"/>
          <p:cNvSpPr>
            <a:spLocks noChangeShapeType="1"/>
          </p:cNvSpPr>
          <p:nvPr/>
        </p:nvSpPr>
        <p:spPr bwMode="auto">
          <a:xfrm>
            <a:off x="685800" y="52704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latin typeface="+mn-ea"/>
              <a:ea typeface="+mn-ea"/>
            </a:endParaRPr>
          </a:p>
        </p:txBody>
      </p:sp>
      <p:sp>
        <p:nvSpPr>
          <p:cNvPr id="39" name="Line 48"/>
          <p:cNvSpPr>
            <a:spLocks noChangeShapeType="1"/>
          </p:cNvSpPr>
          <p:nvPr/>
        </p:nvSpPr>
        <p:spPr bwMode="auto">
          <a:xfrm>
            <a:off x="2057400" y="1412776"/>
            <a:ext cx="0" cy="38862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Tree>
    <p:extLst>
      <p:ext uri="{BB962C8B-B14F-4D97-AF65-F5344CB8AC3E}">
        <p14:creationId xmlns:p14="http://schemas.microsoft.com/office/powerpoint/2010/main" val="60663967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循环冗余校验码</a:t>
            </a:r>
          </a:p>
        </p:txBody>
      </p:sp>
      <p:sp>
        <p:nvSpPr>
          <p:cNvPr id="3" name="内容占位符 2"/>
          <p:cNvSpPr>
            <a:spLocks noGrp="1"/>
          </p:cNvSpPr>
          <p:nvPr>
            <p:ph idx="1"/>
          </p:nvPr>
        </p:nvSpPr>
        <p:spPr/>
        <p:txBody>
          <a:bodyPr/>
          <a:lstStyle/>
          <a:p>
            <a:pPr eaLnBrk="1" hangingPunct="1"/>
            <a:r>
              <a:rPr lang="zh-CN" altLang="en-US" dirty="0"/>
              <a:t>检错，纠错码</a:t>
            </a:r>
          </a:p>
          <a:p>
            <a:pPr eaLnBrk="1" hangingPunct="1"/>
            <a:r>
              <a:rPr lang="zh-CN" altLang="en-US" dirty="0"/>
              <a:t>数据位</a:t>
            </a:r>
            <a:r>
              <a:rPr lang="en-US" altLang="zh-CN" dirty="0"/>
              <a:t>k</a:t>
            </a:r>
            <a:r>
              <a:rPr lang="zh-CN" altLang="en-US" dirty="0"/>
              <a:t>位，校验位</a:t>
            </a:r>
            <a:r>
              <a:rPr lang="en-US" altLang="zh-CN" dirty="0"/>
              <a:t>r</a:t>
            </a:r>
            <a:r>
              <a:rPr lang="zh-CN" altLang="en-US" dirty="0"/>
              <a:t>位</a:t>
            </a:r>
          </a:p>
          <a:p>
            <a:pPr eaLnBrk="1" hangingPunct="1"/>
            <a:r>
              <a:rPr lang="en-US" altLang="zh-CN" dirty="0"/>
              <a:t>N=k+r≤2</a:t>
            </a:r>
            <a:r>
              <a:rPr lang="en-US" altLang="zh-CN" baseline="50000" dirty="0"/>
              <a:t>r</a:t>
            </a:r>
            <a:r>
              <a:rPr lang="zh-CN" altLang="en-US" dirty="0"/>
              <a:t>－</a:t>
            </a:r>
            <a:r>
              <a:rPr lang="en-US" altLang="zh-CN" dirty="0"/>
              <a:t>1</a:t>
            </a:r>
            <a:endParaRPr lang="en-US" altLang="zh-CN" baseline="50000"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7279797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a:t>
            </a:r>
            <a:r>
              <a:rPr lang="en-US" altLang="zh-CN" dirty="0"/>
              <a:t>2</a:t>
            </a:r>
            <a:r>
              <a:rPr lang="zh-CN" altLang="en-US" dirty="0"/>
              <a:t>运算规则</a:t>
            </a:r>
          </a:p>
        </p:txBody>
      </p:sp>
      <p:sp>
        <p:nvSpPr>
          <p:cNvPr id="3" name="内容占位符 2"/>
          <p:cNvSpPr>
            <a:spLocks noGrp="1"/>
          </p:cNvSpPr>
          <p:nvPr>
            <p:ph idx="1"/>
          </p:nvPr>
        </p:nvSpPr>
        <p:spPr/>
        <p:txBody>
          <a:bodyPr/>
          <a:lstStyle/>
          <a:p>
            <a:pPr eaLnBrk="1" hangingPunct="1"/>
            <a:r>
              <a:rPr lang="zh-CN" altLang="en-US" dirty="0"/>
              <a:t>加法：按位加不考虑进位</a:t>
            </a:r>
          </a:p>
          <a:p>
            <a:pPr eaLnBrk="1" hangingPunct="1"/>
            <a:r>
              <a:rPr lang="zh-CN" altLang="en-US" dirty="0"/>
              <a:t>减法：按位减不考虑借位</a:t>
            </a:r>
          </a:p>
          <a:p>
            <a:pPr lvl="1" eaLnBrk="1" hangingPunct="1"/>
            <a:r>
              <a:rPr lang="zh-CN" altLang="en-US" dirty="0"/>
              <a:t>异或运算，不考虑进位</a:t>
            </a:r>
          </a:p>
          <a:p>
            <a:pPr eaLnBrk="1" hangingPunct="1"/>
            <a:r>
              <a:rPr lang="zh-CN" altLang="en-US" dirty="0"/>
              <a:t>乘法：部分积之和按模</a:t>
            </a:r>
            <a:r>
              <a:rPr lang="en-US" altLang="zh-CN" sz="2600" dirty="0"/>
              <a:t>2</a:t>
            </a:r>
            <a:r>
              <a:rPr lang="zh-CN" altLang="en-US" dirty="0"/>
              <a:t>加法计算</a:t>
            </a:r>
          </a:p>
          <a:p>
            <a:pPr eaLnBrk="1" hangingPunct="1"/>
            <a:r>
              <a:rPr lang="zh-CN" altLang="en-US" dirty="0"/>
              <a:t>除法：余数首位为</a:t>
            </a:r>
            <a:r>
              <a:rPr lang="en-US" altLang="zh-CN" sz="2600" dirty="0"/>
              <a:t>1</a:t>
            </a:r>
            <a:r>
              <a:rPr lang="zh-CN" altLang="en-US" dirty="0"/>
              <a:t>，商上</a:t>
            </a:r>
            <a:r>
              <a:rPr lang="en-US" altLang="zh-CN" sz="2600" dirty="0"/>
              <a:t>1</a:t>
            </a:r>
            <a:r>
              <a:rPr lang="en-US" altLang="zh-CN" dirty="0"/>
              <a:t> ,</a:t>
            </a:r>
            <a:r>
              <a:rPr lang="zh-CN" altLang="en-US" dirty="0"/>
              <a:t>否则上</a:t>
            </a:r>
            <a:r>
              <a:rPr lang="en-US" altLang="zh-CN" sz="2600" dirty="0"/>
              <a:t>0</a:t>
            </a:r>
            <a:r>
              <a:rPr lang="en-US" altLang="zh-CN" dirty="0"/>
              <a:t> </a:t>
            </a:r>
          </a:p>
          <a:p>
            <a:pPr lvl="1" eaLnBrk="1" hangingPunct="1"/>
            <a:r>
              <a:rPr lang="en-US" altLang="zh-CN" dirty="0"/>
              <a:t>10000÷101</a:t>
            </a:r>
          </a:p>
          <a:p>
            <a:pPr lvl="1" eaLnBrk="1" hangingPunct="1"/>
            <a:r>
              <a:rPr lang="en-US" altLang="zh-CN" dirty="0"/>
              <a:t>10000=101*101+01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7347561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多项式</a:t>
            </a:r>
            <a:endParaRPr lang="zh-CN" altLang="en-US" dirty="0"/>
          </a:p>
        </p:txBody>
      </p:sp>
      <p:sp>
        <p:nvSpPr>
          <p:cNvPr id="3" name="内容占位符 2"/>
          <p:cNvSpPr>
            <a:spLocks noGrp="1"/>
          </p:cNvSpPr>
          <p:nvPr>
            <p:ph idx="1"/>
          </p:nvPr>
        </p:nvSpPr>
        <p:spPr/>
        <p:txBody>
          <a:bodyPr/>
          <a:lstStyle/>
          <a:p>
            <a:pPr eaLnBrk="1" hangingPunct="1"/>
            <a:r>
              <a:rPr lang="zh-CN" altLang="en-US" sz="2200" dirty="0"/>
              <a:t>将待编码的</a:t>
            </a:r>
            <a:r>
              <a:rPr lang="en-US" altLang="zh-CN" sz="2200" dirty="0"/>
              <a:t>k</a:t>
            </a:r>
            <a:r>
              <a:rPr lang="zh-CN" altLang="en-US" sz="2200" dirty="0"/>
              <a:t>位有效信息位组表达为多项式</a:t>
            </a:r>
            <a:r>
              <a:rPr lang="en-US" altLang="zh-CN" sz="2200" dirty="0"/>
              <a:t>M(x)</a:t>
            </a:r>
          </a:p>
          <a:p>
            <a:pPr eaLnBrk="1" hangingPunct="1"/>
            <a:r>
              <a:rPr lang="en-US" altLang="zh-CN" sz="2200" dirty="0" smtClean="0"/>
              <a:t>M(</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)=b</a:t>
            </a:r>
            <a:r>
              <a:rPr lang="en-US" altLang="zh-CN" sz="2200" baseline="-25000" dirty="0" smtClean="0"/>
              <a:t>k-1</a:t>
            </a:r>
            <a:r>
              <a:rPr lang="en-US" altLang="zh-CN" sz="2200" i="1" dirty="0">
                <a:latin typeface="Times New Roman" panose="02020603050405020304" pitchFamily="18" charset="0"/>
                <a:cs typeface="Times New Roman" panose="02020603050405020304" pitchFamily="18" charset="0"/>
              </a:rPr>
              <a:t>x</a:t>
            </a:r>
            <a:r>
              <a:rPr lang="en-US" altLang="zh-CN" sz="2200" baseline="50000" dirty="0" smtClean="0"/>
              <a:t>k-1 </a:t>
            </a:r>
            <a:r>
              <a:rPr lang="en-US" altLang="zh-CN" sz="2200" dirty="0"/>
              <a:t>+</a:t>
            </a:r>
            <a:r>
              <a:rPr lang="en-US" altLang="zh-CN" sz="2200" baseline="50000" dirty="0"/>
              <a:t> </a:t>
            </a:r>
            <a:r>
              <a:rPr lang="en-US" altLang="zh-CN" sz="2200" dirty="0" smtClean="0"/>
              <a:t>b</a:t>
            </a:r>
            <a:r>
              <a:rPr lang="en-US" altLang="zh-CN" sz="2200" baseline="-25000" dirty="0" smtClean="0"/>
              <a:t>k-2</a:t>
            </a:r>
            <a:r>
              <a:rPr lang="en-US" altLang="zh-CN" sz="2200" i="1" dirty="0">
                <a:latin typeface="Times New Roman" panose="02020603050405020304" pitchFamily="18" charset="0"/>
                <a:cs typeface="Times New Roman" panose="02020603050405020304" pitchFamily="18" charset="0"/>
              </a:rPr>
              <a:t>x</a:t>
            </a:r>
            <a:r>
              <a:rPr lang="en-US" altLang="zh-CN" sz="2200" baseline="50000" dirty="0" smtClean="0"/>
              <a:t>k-2 </a:t>
            </a:r>
            <a:r>
              <a:rPr lang="en-US" altLang="zh-CN" sz="2200" dirty="0"/>
              <a:t>+</a:t>
            </a:r>
            <a:r>
              <a:rPr lang="en-US" altLang="zh-CN" sz="2200" dirty="0">
                <a:latin typeface="宋体" panose="02010600030101010101" pitchFamily="2" charset="-122"/>
              </a:rPr>
              <a:t>…</a:t>
            </a:r>
            <a:r>
              <a:rPr lang="en-US" altLang="zh-CN" sz="2200" baseline="50000" dirty="0"/>
              <a:t> </a:t>
            </a:r>
            <a:r>
              <a:rPr lang="en-US" altLang="zh-CN" sz="2200" dirty="0" smtClean="0"/>
              <a:t>b</a:t>
            </a:r>
            <a:r>
              <a:rPr lang="en-US" altLang="zh-CN" sz="2200" baseline="-25000" dirty="0" smtClean="0"/>
              <a:t>1</a:t>
            </a:r>
            <a:r>
              <a:rPr lang="en-US" altLang="zh-CN" sz="2200" i="1" dirty="0" smtClean="0">
                <a:latin typeface="Times New Roman" panose="02020603050405020304" pitchFamily="18" charset="0"/>
                <a:cs typeface="Times New Roman" panose="02020603050405020304" pitchFamily="18" charset="0"/>
              </a:rPr>
              <a:t>x</a:t>
            </a:r>
            <a:r>
              <a:rPr lang="en-US" altLang="zh-CN" sz="2200" baseline="50000" dirty="0" smtClean="0"/>
              <a:t>1 </a:t>
            </a:r>
            <a:r>
              <a:rPr lang="en-US" altLang="zh-CN" sz="2200" dirty="0"/>
              <a:t>+</a:t>
            </a:r>
            <a:r>
              <a:rPr lang="en-US" altLang="zh-CN" sz="2200" baseline="50000" dirty="0"/>
              <a:t> </a:t>
            </a:r>
            <a:r>
              <a:rPr lang="en-US" altLang="zh-CN" sz="2200" dirty="0"/>
              <a:t>b</a:t>
            </a:r>
            <a:r>
              <a:rPr lang="en-US" altLang="zh-CN" sz="2200" baseline="-25000" dirty="0"/>
              <a:t>0                    </a:t>
            </a:r>
            <a:r>
              <a:rPr lang="en-US" altLang="zh-CN" sz="2000" i="1" dirty="0" smtClean="0">
                <a:latin typeface="Times New Roman" panose="02020603050405020304" pitchFamily="18" charset="0"/>
                <a:cs typeface="Times New Roman" panose="02020603050405020304" pitchFamily="18" charset="0"/>
              </a:rPr>
              <a:t>x=2</a:t>
            </a:r>
            <a:endParaRPr lang="en-US" altLang="zh-CN" sz="2200" dirty="0">
              <a:solidFill>
                <a:srgbClr val="FF0000"/>
              </a:solidFill>
            </a:endParaRPr>
          </a:p>
          <a:p>
            <a:pPr eaLnBrk="1" hangingPunct="1"/>
            <a:r>
              <a:rPr lang="zh-CN" altLang="en-US" sz="2200" dirty="0"/>
              <a:t>将数据左移</a:t>
            </a:r>
            <a:r>
              <a:rPr lang="en-US" altLang="zh-CN" sz="2200" dirty="0"/>
              <a:t>r</a:t>
            </a:r>
            <a:r>
              <a:rPr lang="zh-CN" altLang="en-US" sz="2200" dirty="0"/>
              <a:t>位，以便空出</a:t>
            </a:r>
            <a:r>
              <a:rPr lang="en-US" altLang="zh-CN" sz="2200" dirty="0"/>
              <a:t>r</a:t>
            </a:r>
            <a:r>
              <a:rPr lang="zh-CN" altLang="en-US" sz="2200" dirty="0"/>
              <a:t>位校验位，多项式变成</a:t>
            </a:r>
            <a:r>
              <a:rPr lang="en-US" altLang="zh-CN" sz="2200" dirty="0" smtClean="0"/>
              <a:t>M(</a:t>
            </a:r>
            <a:r>
              <a:rPr lang="en-US" altLang="zh-CN" sz="2000" i="1" dirty="0">
                <a:latin typeface="Times New Roman" panose="02020603050405020304" pitchFamily="18" charset="0"/>
                <a:cs typeface="Times New Roman" panose="02020603050405020304" pitchFamily="18" charset="0"/>
              </a:rPr>
              <a:t>x</a:t>
            </a:r>
            <a:r>
              <a:rPr lang="en-US" altLang="zh-CN" sz="2200" dirty="0" smtClean="0"/>
              <a:t>)·</a:t>
            </a:r>
            <a:r>
              <a:rPr lang="en-US" altLang="zh-CN" sz="2000" i="1" dirty="0">
                <a:latin typeface="Times New Roman" panose="02020603050405020304" pitchFamily="18" charset="0"/>
                <a:cs typeface="Times New Roman" panose="02020603050405020304" pitchFamily="18" charset="0"/>
              </a:rPr>
              <a:t>x</a:t>
            </a:r>
            <a:r>
              <a:rPr lang="en-US" altLang="zh-CN" sz="2200" dirty="0" smtClean="0"/>
              <a:t> </a:t>
            </a:r>
            <a:r>
              <a:rPr lang="en-US" altLang="zh-CN" sz="2200" baseline="50000" dirty="0" smtClean="0"/>
              <a:t>r </a:t>
            </a:r>
            <a:endParaRPr lang="en-US" altLang="zh-CN" sz="2200" dirty="0" smtClean="0"/>
          </a:p>
          <a:p>
            <a:pPr eaLnBrk="1" hangingPunct="1"/>
            <a:r>
              <a:rPr lang="zh-CN" altLang="en-US" sz="2200" dirty="0" smtClean="0"/>
              <a:t>将</a:t>
            </a:r>
            <a:r>
              <a:rPr lang="en-US" altLang="zh-CN" sz="2200" dirty="0" smtClean="0"/>
              <a:t>M(</a:t>
            </a:r>
            <a:r>
              <a:rPr lang="en-US" altLang="zh-CN" sz="2200" i="1" dirty="0" smtClean="0">
                <a:latin typeface="Times New Roman" panose="02020603050405020304" pitchFamily="18" charset="0"/>
                <a:cs typeface="Times New Roman" panose="02020603050405020304" pitchFamily="18" charset="0"/>
              </a:rPr>
              <a:t>x</a:t>
            </a:r>
            <a:r>
              <a:rPr lang="en-US" altLang="zh-CN" sz="2200" dirty="0" smtClean="0"/>
              <a:t>)·</a:t>
            </a:r>
            <a:r>
              <a:rPr lang="en-US" altLang="zh-CN" sz="2200" i="1" dirty="0" err="1" smtClean="0">
                <a:latin typeface="Times New Roman" panose="02020603050405020304" pitchFamily="18" charset="0"/>
                <a:cs typeface="Times New Roman" panose="02020603050405020304" pitchFamily="18" charset="0"/>
              </a:rPr>
              <a:t>x</a:t>
            </a:r>
            <a:r>
              <a:rPr lang="en-US" altLang="zh-CN" sz="2200" baseline="50000" dirty="0" err="1" smtClean="0"/>
              <a:t>r</a:t>
            </a:r>
            <a:r>
              <a:rPr lang="zh-CN" altLang="en-US" sz="2200" dirty="0" smtClean="0"/>
              <a:t>除以生成多项式</a:t>
            </a:r>
            <a:r>
              <a:rPr lang="en-US" altLang="zh-CN" sz="2200" dirty="0" smtClean="0"/>
              <a:t>G(</a:t>
            </a:r>
            <a:r>
              <a:rPr lang="en-US" altLang="zh-CN" sz="2200" i="1" dirty="0" smtClean="0">
                <a:latin typeface="Times New Roman" panose="02020603050405020304" pitchFamily="18" charset="0"/>
                <a:cs typeface="Times New Roman" panose="02020603050405020304" pitchFamily="18" charset="0"/>
              </a:rPr>
              <a:t>x</a:t>
            </a:r>
            <a:r>
              <a:rPr lang="en-US" altLang="zh-CN" sz="2200" dirty="0" smtClean="0"/>
              <a:t>)</a:t>
            </a:r>
          </a:p>
          <a:p>
            <a:pPr lvl="1" eaLnBrk="1" hangingPunct="1"/>
            <a:r>
              <a:rPr lang="zh-CN" altLang="en-US" dirty="0" smtClean="0"/>
              <a:t>商</a:t>
            </a:r>
            <a:r>
              <a:rPr lang="zh-CN" altLang="en-US" dirty="0"/>
              <a:t>为</a:t>
            </a:r>
            <a:r>
              <a:rPr lang="en-US" altLang="zh-CN" dirty="0" smtClean="0"/>
              <a:t>Q(</a:t>
            </a:r>
            <a:r>
              <a:rPr lang="en-US" altLang="zh-CN" i="1" dirty="0" smtClean="0">
                <a:latin typeface="Times New Roman" panose="02020603050405020304" pitchFamily="18" charset="0"/>
                <a:cs typeface="Times New Roman" panose="02020603050405020304" pitchFamily="18" charset="0"/>
              </a:rPr>
              <a:t>x</a:t>
            </a:r>
            <a:r>
              <a:rPr lang="en-US" altLang="zh-CN" dirty="0" smtClean="0"/>
              <a:t>) </a:t>
            </a:r>
            <a:r>
              <a:rPr lang="zh-CN" altLang="en-US" dirty="0"/>
              <a:t>余数</a:t>
            </a:r>
            <a:r>
              <a:rPr lang="en-US" altLang="zh-CN" dirty="0" smtClean="0"/>
              <a:t>R(</a:t>
            </a:r>
            <a:r>
              <a:rPr lang="en-US" altLang="zh-CN" i="1" dirty="0" smtClean="0">
                <a:latin typeface="Times New Roman" panose="02020603050405020304" pitchFamily="18" charset="0"/>
                <a:cs typeface="Times New Roman" panose="02020603050405020304" pitchFamily="18" charset="0"/>
              </a:rPr>
              <a:t>x</a:t>
            </a:r>
            <a:r>
              <a:rPr lang="en-US" altLang="zh-CN" dirty="0" smtClean="0"/>
              <a:t>)    M(</a:t>
            </a:r>
            <a:r>
              <a:rPr lang="en-US" altLang="zh-CN" i="1" dirty="0">
                <a:latin typeface="Times New Roman" panose="02020603050405020304" pitchFamily="18" charset="0"/>
                <a:cs typeface="Times New Roman" panose="02020603050405020304" pitchFamily="18" charset="0"/>
              </a:rPr>
              <a:t>x</a:t>
            </a:r>
            <a:r>
              <a:rPr lang="en-US" altLang="zh-CN" dirty="0" smtClean="0"/>
              <a:t>)·</a:t>
            </a:r>
            <a:r>
              <a:rPr lang="en-US" altLang="zh-CN" i="1" dirty="0">
                <a:latin typeface="Times New Roman" panose="02020603050405020304" pitchFamily="18" charset="0"/>
                <a:cs typeface="Times New Roman" panose="02020603050405020304" pitchFamily="18" charset="0"/>
              </a:rPr>
              <a:t>x</a:t>
            </a:r>
            <a:r>
              <a:rPr lang="en-US" altLang="zh-CN" dirty="0" smtClean="0"/>
              <a:t> </a:t>
            </a:r>
            <a:r>
              <a:rPr lang="en-US" altLang="zh-CN" baseline="50000" dirty="0" smtClean="0"/>
              <a:t>r</a:t>
            </a:r>
            <a:r>
              <a:rPr lang="en-US" altLang="zh-CN" dirty="0" smtClean="0"/>
              <a:t>=Q(</a:t>
            </a:r>
            <a:r>
              <a:rPr lang="en-US" altLang="zh-CN" i="1" dirty="0">
                <a:latin typeface="Times New Roman" panose="02020603050405020304" pitchFamily="18" charset="0"/>
                <a:cs typeface="Times New Roman" panose="02020603050405020304" pitchFamily="18" charset="0"/>
              </a:rPr>
              <a:t>x</a:t>
            </a:r>
            <a:r>
              <a:rPr lang="en-US" altLang="zh-CN" dirty="0" smtClean="0"/>
              <a:t>)·G(</a:t>
            </a:r>
            <a:r>
              <a:rPr lang="en-US" altLang="zh-CN" i="1" dirty="0">
                <a:latin typeface="Times New Roman" panose="02020603050405020304" pitchFamily="18" charset="0"/>
                <a:cs typeface="Times New Roman" panose="02020603050405020304" pitchFamily="18" charset="0"/>
              </a:rPr>
              <a:t>x</a:t>
            </a:r>
            <a:r>
              <a:rPr lang="en-US" altLang="zh-CN" dirty="0" smtClean="0"/>
              <a:t>)+R(</a:t>
            </a:r>
            <a:r>
              <a:rPr lang="en-US" altLang="zh-CN" i="1" dirty="0">
                <a:latin typeface="Times New Roman" panose="02020603050405020304" pitchFamily="18" charset="0"/>
                <a:cs typeface="Times New Roman" panose="02020603050405020304" pitchFamily="18" charset="0"/>
              </a:rPr>
              <a:t>x</a:t>
            </a:r>
            <a:r>
              <a:rPr lang="en-US" altLang="zh-CN" dirty="0" smtClean="0"/>
              <a:t>)</a:t>
            </a:r>
            <a:endParaRPr lang="en-US" altLang="zh-CN" dirty="0"/>
          </a:p>
          <a:p>
            <a:pPr eaLnBrk="1" hangingPunct="1"/>
            <a:r>
              <a:rPr lang="zh-CN" altLang="en-US" sz="2200" dirty="0"/>
              <a:t>将余数拼接在空出的校验位上</a:t>
            </a:r>
          </a:p>
          <a:p>
            <a:pPr eaLnBrk="1" hangingPunct="1"/>
            <a:r>
              <a:rPr lang="en-US" altLang="zh-CN" sz="2200" dirty="0" smtClean="0"/>
              <a:t>M(</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 </a:t>
            </a:r>
            <a:r>
              <a:rPr lang="en-US" altLang="zh-CN" sz="2200" baseline="50000" dirty="0" err="1" smtClean="0"/>
              <a:t>r</a:t>
            </a:r>
            <a:r>
              <a:rPr lang="en-US" altLang="zh-CN" sz="2200" dirty="0" err="1" smtClean="0"/>
              <a:t>+R</a:t>
            </a:r>
            <a:r>
              <a:rPr lang="en-US" altLang="zh-CN" sz="2200" dirty="0" smtClean="0"/>
              <a:t>(</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a:t>
            </a:r>
            <a:r>
              <a:rPr lang="en-US" altLang="zh-CN" sz="2200" dirty="0" smtClean="0">
                <a:solidFill>
                  <a:schemeClr val="accent2"/>
                </a:solidFill>
              </a:rPr>
              <a:t>Q(</a:t>
            </a:r>
            <a:r>
              <a:rPr lang="en-US" altLang="zh-CN" sz="2200" i="1" dirty="0">
                <a:latin typeface="Times New Roman" panose="02020603050405020304" pitchFamily="18" charset="0"/>
                <a:cs typeface="Times New Roman" panose="02020603050405020304" pitchFamily="18" charset="0"/>
              </a:rPr>
              <a:t>x</a:t>
            </a:r>
            <a:r>
              <a:rPr lang="en-US" altLang="zh-CN" sz="2200" dirty="0" smtClean="0">
                <a:solidFill>
                  <a:schemeClr val="accent2"/>
                </a:solidFill>
              </a:rPr>
              <a:t>)·G(</a:t>
            </a:r>
            <a:r>
              <a:rPr lang="en-US" altLang="zh-CN" sz="2200" i="1" dirty="0">
                <a:latin typeface="Times New Roman" panose="02020603050405020304" pitchFamily="18" charset="0"/>
                <a:cs typeface="Times New Roman" panose="02020603050405020304" pitchFamily="18" charset="0"/>
              </a:rPr>
              <a:t>x</a:t>
            </a:r>
            <a:r>
              <a:rPr lang="en-US" altLang="zh-CN" sz="2200" dirty="0" smtClean="0">
                <a:solidFill>
                  <a:schemeClr val="accent2"/>
                </a:solidFill>
              </a:rPr>
              <a:t>)+R(</a:t>
            </a:r>
            <a:r>
              <a:rPr lang="en-US" altLang="zh-CN" sz="2200" i="1" dirty="0">
                <a:latin typeface="Times New Roman" panose="02020603050405020304" pitchFamily="18" charset="0"/>
                <a:cs typeface="Times New Roman" panose="02020603050405020304" pitchFamily="18" charset="0"/>
              </a:rPr>
              <a:t>x</a:t>
            </a:r>
            <a:r>
              <a:rPr lang="en-US" altLang="zh-CN" sz="2200" dirty="0" smtClean="0">
                <a:solidFill>
                  <a:schemeClr val="accent2"/>
                </a:solidFill>
              </a:rPr>
              <a:t>)</a:t>
            </a:r>
            <a:r>
              <a:rPr lang="en-US" altLang="zh-CN" sz="2200" dirty="0" smtClean="0"/>
              <a:t>+R(</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a:t>
            </a:r>
            <a:endParaRPr lang="en-US" altLang="zh-CN" sz="2200" dirty="0"/>
          </a:p>
          <a:p>
            <a:pPr eaLnBrk="1" hangingPunct="1">
              <a:buNone/>
            </a:pPr>
            <a:r>
              <a:rPr lang="en-US" altLang="zh-CN" sz="2200" dirty="0"/>
              <a:t>                     </a:t>
            </a:r>
            <a:r>
              <a:rPr lang="zh-CN" altLang="en-US" sz="2200" dirty="0"/>
              <a:t>＝</a:t>
            </a:r>
            <a:r>
              <a:rPr lang="en-US" altLang="zh-CN" sz="2200" dirty="0" smtClean="0"/>
              <a:t>Q(</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)·G(</a:t>
            </a:r>
            <a:r>
              <a:rPr lang="en-US" altLang="zh-CN" sz="2200" i="1" dirty="0">
                <a:latin typeface="Times New Roman" panose="02020603050405020304" pitchFamily="18" charset="0"/>
                <a:cs typeface="Times New Roman" panose="02020603050405020304" pitchFamily="18" charset="0"/>
              </a:rPr>
              <a:t>x</a:t>
            </a:r>
            <a:r>
              <a:rPr lang="en-US" altLang="zh-CN" sz="2200" dirty="0" smtClean="0"/>
              <a:t>)       </a:t>
            </a:r>
            <a:endParaRPr lang="en-US" altLang="zh-CN" sz="2200" dirty="0"/>
          </a:p>
          <a:p>
            <a:pPr eaLnBrk="1" hangingPunct="1">
              <a:buNone/>
            </a:pPr>
            <a:r>
              <a:rPr lang="en-US" altLang="zh-CN" sz="2200" dirty="0">
                <a:solidFill>
                  <a:srgbClr val="C00000"/>
                </a:solidFill>
              </a:rPr>
              <a:t>  </a:t>
            </a:r>
            <a:r>
              <a:rPr lang="en-US" altLang="zh-CN" sz="2200" dirty="0" smtClean="0">
                <a:solidFill>
                  <a:srgbClr val="C00000"/>
                </a:solidFill>
              </a:rPr>
              <a:t>  </a:t>
            </a:r>
            <a:r>
              <a:rPr lang="en-US" altLang="zh-CN" sz="2200" u="sng" dirty="0" smtClean="0">
                <a:solidFill>
                  <a:srgbClr val="C00000"/>
                </a:solidFill>
              </a:rPr>
              <a:t>CRC</a:t>
            </a:r>
            <a:r>
              <a:rPr lang="zh-CN" altLang="en-US" sz="2200" u="sng" dirty="0">
                <a:solidFill>
                  <a:srgbClr val="C00000"/>
                </a:solidFill>
              </a:rPr>
              <a:t>编码可被</a:t>
            </a:r>
            <a:r>
              <a:rPr lang="en-US" altLang="zh-CN" sz="2200" u="sng" dirty="0" smtClean="0">
                <a:solidFill>
                  <a:srgbClr val="C00000"/>
                </a:solidFill>
              </a:rPr>
              <a:t>G(</a:t>
            </a:r>
            <a:r>
              <a:rPr lang="en-US" altLang="zh-CN" sz="2000" i="1" u="sng" dirty="0">
                <a:solidFill>
                  <a:srgbClr val="C00000"/>
                </a:solidFill>
                <a:latin typeface="Times New Roman" panose="02020603050405020304" pitchFamily="18" charset="0"/>
                <a:cs typeface="Times New Roman" panose="02020603050405020304" pitchFamily="18" charset="0"/>
              </a:rPr>
              <a:t>x</a:t>
            </a:r>
            <a:r>
              <a:rPr lang="en-US" altLang="zh-CN" sz="2200" u="sng" dirty="0" smtClean="0">
                <a:solidFill>
                  <a:srgbClr val="C00000"/>
                </a:solidFill>
              </a:rPr>
              <a:t>)</a:t>
            </a:r>
            <a:r>
              <a:rPr lang="zh-CN" altLang="en-US" sz="2200" u="sng" dirty="0">
                <a:solidFill>
                  <a:srgbClr val="C00000"/>
                </a:solidFill>
              </a:rPr>
              <a:t>表示的编码整除</a:t>
            </a:r>
            <a:endParaRPr lang="zh-CN" altLang="en-US" sz="2200" u="sng" baseline="50000" dirty="0">
              <a:solidFill>
                <a:srgbClr val="C00000"/>
              </a:solidFill>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606270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循环码出错模式</a:t>
            </a:r>
            <a:r>
              <a:rPr lang="en-US" altLang="zh-CN" dirty="0"/>
              <a:t>G(x)=1011</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137</a:t>
            </a:fld>
            <a:r>
              <a:rPr lang="en-US" altLang="zh-CN" sz="1400" smtClean="0">
                <a:solidFill>
                  <a:srgbClr val="0D7157"/>
                </a:solidFill>
              </a:rPr>
              <a:t>- </a:t>
            </a:r>
            <a:endParaRPr lang="en-US" altLang="zh-CN" sz="1400" dirty="0">
              <a:solidFill>
                <a:srgbClr val="0D7157"/>
              </a:solidFill>
            </a:endParaRPr>
          </a:p>
        </p:txBody>
      </p:sp>
      <p:sp>
        <p:nvSpPr>
          <p:cNvPr id="5" name="Rectangle 398"/>
          <p:cNvSpPr>
            <a:spLocks noChangeArrowheads="1"/>
          </p:cNvSpPr>
          <p:nvPr/>
        </p:nvSpPr>
        <p:spPr bwMode="auto">
          <a:xfrm>
            <a:off x="685800" y="194617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6" name="Rectangle 4"/>
          <p:cNvSpPr>
            <a:spLocks noChangeArrowheads="1"/>
          </p:cNvSpPr>
          <p:nvPr/>
        </p:nvSpPr>
        <p:spPr bwMode="auto">
          <a:xfrm>
            <a:off x="2997200" y="52704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a:t>
            </a:r>
          </a:p>
        </p:txBody>
      </p:sp>
      <p:sp>
        <p:nvSpPr>
          <p:cNvPr id="7" name="Rectangle 5"/>
          <p:cNvSpPr>
            <a:spLocks noChangeArrowheads="1"/>
          </p:cNvSpPr>
          <p:nvPr/>
        </p:nvSpPr>
        <p:spPr bwMode="auto">
          <a:xfrm>
            <a:off x="2252663" y="527040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101</a:t>
            </a:r>
          </a:p>
        </p:txBody>
      </p:sp>
      <p:sp>
        <p:nvSpPr>
          <p:cNvPr id="8" name="Rectangle 6"/>
          <p:cNvSpPr>
            <a:spLocks noChangeArrowheads="1"/>
          </p:cNvSpPr>
          <p:nvPr/>
        </p:nvSpPr>
        <p:spPr bwMode="auto">
          <a:xfrm>
            <a:off x="685800" y="527040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0</a:t>
            </a:r>
            <a:r>
              <a:rPr lang="en-US" altLang="zh-CN" sz="2100" i="0"/>
              <a:t>100010</a:t>
            </a:r>
          </a:p>
        </p:txBody>
      </p:sp>
      <p:sp>
        <p:nvSpPr>
          <p:cNvPr id="9" name="Rectangle 7"/>
          <p:cNvSpPr>
            <a:spLocks noChangeArrowheads="1"/>
          </p:cNvSpPr>
          <p:nvPr/>
        </p:nvSpPr>
        <p:spPr bwMode="auto">
          <a:xfrm>
            <a:off x="2997200" y="47941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2</a:t>
            </a:r>
          </a:p>
        </p:txBody>
      </p:sp>
      <p:sp>
        <p:nvSpPr>
          <p:cNvPr id="10" name="Rectangle 8"/>
          <p:cNvSpPr>
            <a:spLocks noChangeArrowheads="1"/>
          </p:cNvSpPr>
          <p:nvPr/>
        </p:nvSpPr>
        <p:spPr bwMode="auto">
          <a:xfrm>
            <a:off x="2252663" y="479415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111</a:t>
            </a:r>
          </a:p>
        </p:txBody>
      </p:sp>
      <p:sp>
        <p:nvSpPr>
          <p:cNvPr id="11" name="Rectangle 9"/>
          <p:cNvSpPr>
            <a:spLocks noChangeArrowheads="1"/>
          </p:cNvSpPr>
          <p:nvPr/>
        </p:nvSpPr>
        <p:spPr bwMode="auto">
          <a:xfrm>
            <a:off x="685800" y="479415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a:t>
            </a:r>
            <a:r>
              <a:rPr lang="en-US" altLang="zh-CN" sz="2100" i="0">
                <a:solidFill>
                  <a:schemeClr val="accent2"/>
                </a:solidFill>
              </a:rPr>
              <a:t>0</a:t>
            </a:r>
            <a:r>
              <a:rPr lang="en-US" altLang="zh-CN" sz="2100" i="0"/>
              <a:t>00010</a:t>
            </a:r>
          </a:p>
        </p:txBody>
      </p:sp>
      <p:sp>
        <p:nvSpPr>
          <p:cNvPr id="12" name="Rectangle 10"/>
          <p:cNvSpPr>
            <a:spLocks noChangeArrowheads="1"/>
          </p:cNvSpPr>
          <p:nvPr/>
        </p:nvSpPr>
        <p:spPr bwMode="auto">
          <a:xfrm>
            <a:off x="2997200" y="43179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3</a:t>
            </a:r>
          </a:p>
        </p:txBody>
      </p:sp>
      <p:sp>
        <p:nvSpPr>
          <p:cNvPr id="13" name="Rectangle 11"/>
          <p:cNvSpPr>
            <a:spLocks noChangeArrowheads="1"/>
          </p:cNvSpPr>
          <p:nvPr/>
        </p:nvSpPr>
        <p:spPr bwMode="auto">
          <a:xfrm>
            <a:off x="2252663" y="431790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110</a:t>
            </a:r>
          </a:p>
        </p:txBody>
      </p:sp>
      <p:sp>
        <p:nvSpPr>
          <p:cNvPr id="14" name="Rectangle 12"/>
          <p:cNvSpPr>
            <a:spLocks noChangeArrowheads="1"/>
          </p:cNvSpPr>
          <p:nvPr/>
        </p:nvSpPr>
        <p:spPr bwMode="auto">
          <a:xfrm>
            <a:off x="685800" y="431790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a:t>
            </a:r>
            <a:r>
              <a:rPr lang="en-US" altLang="zh-CN" sz="2100" i="0">
                <a:solidFill>
                  <a:schemeClr val="accent2"/>
                </a:solidFill>
              </a:rPr>
              <a:t>1</a:t>
            </a:r>
            <a:r>
              <a:rPr lang="en-US" altLang="zh-CN" sz="2100" i="0"/>
              <a:t>0010</a:t>
            </a:r>
          </a:p>
        </p:txBody>
      </p:sp>
      <p:sp>
        <p:nvSpPr>
          <p:cNvPr id="15" name="Rectangle 13"/>
          <p:cNvSpPr>
            <a:spLocks noChangeArrowheads="1"/>
          </p:cNvSpPr>
          <p:nvPr/>
        </p:nvSpPr>
        <p:spPr bwMode="auto">
          <a:xfrm>
            <a:off x="2997200" y="38416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4</a:t>
            </a:r>
          </a:p>
        </p:txBody>
      </p:sp>
      <p:sp>
        <p:nvSpPr>
          <p:cNvPr id="16" name="Rectangle 14"/>
          <p:cNvSpPr>
            <a:spLocks noChangeArrowheads="1"/>
          </p:cNvSpPr>
          <p:nvPr/>
        </p:nvSpPr>
        <p:spPr bwMode="auto">
          <a:xfrm>
            <a:off x="2252663" y="384165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011</a:t>
            </a:r>
          </a:p>
        </p:txBody>
      </p:sp>
      <p:sp>
        <p:nvSpPr>
          <p:cNvPr id="17" name="Rectangle 15"/>
          <p:cNvSpPr>
            <a:spLocks noChangeArrowheads="1"/>
          </p:cNvSpPr>
          <p:nvPr/>
        </p:nvSpPr>
        <p:spPr bwMode="auto">
          <a:xfrm>
            <a:off x="685800" y="384165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a:t>
            </a:r>
            <a:r>
              <a:rPr lang="en-US" altLang="zh-CN" sz="2100" i="0">
                <a:solidFill>
                  <a:schemeClr val="accent2"/>
                </a:solidFill>
              </a:rPr>
              <a:t>1</a:t>
            </a:r>
            <a:r>
              <a:rPr lang="en-US" altLang="zh-CN" sz="2100" i="0"/>
              <a:t>010</a:t>
            </a:r>
          </a:p>
        </p:txBody>
      </p:sp>
      <p:sp>
        <p:nvSpPr>
          <p:cNvPr id="18" name="Rectangle 16"/>
          <p:cNvSpPr>
            <a:spLocks noChangeArrowheads="1"/>
          </p:cNvSpPr>
          <p:nvPr/>
        </p:nvSpPr>
        <p:spPr bwMode="auto">
          <a:xfrm>
            <a:off x="2997200" y="33654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5</a:t>
            </a:r>
          </a:p>
        </p:txBody>
      </p:sp>
      <p:sp>
        <p:nvSpPr>
          <p:cNvPr id="19" name="Rectangle 17"/>
          <p:cNvSpPr>
            <a:spLocks noChangeArrowheads="1"/>
          </p:cNvSpPr>
          <p:nvPr/>
        </p:nvSpPr>
        <p:spPr bwMode="auto">
          <a:xfrm>
            <a:off x="2252663" y="336540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100</a:t>
            </a:r>
          </a:p>
        </p:txBody>
      </p:sp>
      <p:sp>
        <p:nvSpPr>
          <p:cNvPr id="20" name="Rectangle 18"/>
          <p:cNvSpPr>
            <a:spLocks noChangeArrowheads="1"/>
          </p:cNvSpPr>
          <p:nvPr/>
        </p:nvSpPr>
        <p:spPr bwMode="auto">
          <a:xfrm>
            <a:off x="685800" y="336540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1100</a:t>
            </a:r>
            <a:r>
              <a:rPr lang="en-US" altLang="zh-CN" sz="2100" i="0">
                <a:solidFill>
                  <a:schemeClr val="accent2"/>
                </a:solidFill>
              </a:rPr>
              <a:t>1</a:t>
            </a:r>
            <a:r>
              <a:rPr lang="en-US" altLang="zh-CN" sz="2100" i="0"/>
              <a:t>10</a:t>
            </a:r>
          </a:p>
        </p:txBody>
      </p:sp>
      <p:sp>
        <p:nvSpPr>
          <p:cNvPr id="21" name="Rectangle 19"/>
          <p:cNvSpPr>
            <a:spLocks noChangeArrowheads="1"/>
          </p:cNvSpPr>
          <p:nvPr/>
        </p:nvSpPr>
        <p:spPr bwMode="auto">
          <a:xfrm>
            <a:off x="2997200" y="28891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6</a:t>
            </a:r>
          </a:p>
        </p:txBody>
      </p:sp>
      <p:sp>
        <p:nvSpPr>
          <p:cNvPr id="22" name="Rectangle 20"/>
          <p:cNvSpPr>
            <a:spLocks noChangeArrowheads="1"/>
          </p:cNvSpPr>
          <p:nvPr/>
        </p:nvSpPr>
        <p:spPr bwMode="auto">
          <a:xfrm>
            <a:off x="2252663" y="288915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010</a:t>
            </a:r>
          </a:p>
        </p:txBody>
      </p:sp>
      <p:sp>
        <p:nvSpPr>
          <p:cNvPr id="23" name="Rectangle 21"/>
          <p:cNvSpPr>
            <a:spLocks noChangeArrowheads="1"/>
          </p:cNvSpPr>
          <p:nvPr/>
        </p:nvSpPr>
        <p:spPr bwMode="auto">
          <a:xfrm>
            <a:off x="685800" y="288915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11000</a:t>
            </a:r>
            <a:r>
              <a:rPr lang="en-US" altLang="zh-CN" sz="2100" i="0">
                <a:solidFill>
                  <a:schemeClr val="accent2"/>
                </a:solidFill>
              </a:rPr>
              <a:t>0</a:t>
            </a:r>
            <a:r>
              <a:rPr lang="en-US" altLang="zh-CN" sz="2100" i="0"/>
              <a:t>0</a:t>
            </a:r>
          </a:p>
        </p:txBody>
      </p:sp>
      <p:sp>
        <p:nvSpPr>
          <p:cNvPr id="24" name="Rectangle 22"/>
          <p:cNvSpPr>
            <a:spLocks noChangeArrowheads="1"/>
          </p:cNvSpPr>
          <p:nvPr/>
        </p:nvSpPr>
        <p:spPr bwMode="auto">
          <a:xfrm>
            <a:off x="2997200" y="241290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7</a:t>
            </a:r>
          </a:p>
        </p:txBody>
      </p:sp>
      <p:sp>
        <p:nvSpPr>
          <p:cNvPr id="25" name="Rectangle 23"/>
          <p:cNvSpPr>
            <a:spLocks noChangeArrowheads="1"/>
          </p:cNvSpPr>
          <p:nvPr/>
        </p:nvSpPr>
        <p:spPr bwMode="auto">
          <a:xfrm>
            <a:off x="2252663" y="241290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001</a:t>
            </a:r>
          </a:p>
        </p:txBody>
      </p:sp>
      <p:sp>
        <p:nvSpPr>
          <p:cNvPr id="26" name="Rectangle 24"/>
          <p:cNvSpPr>
            <a:spLocks noChangeArrowheads="1"/>
          </p:cNvSpPr>
          <p:nvPr/>
        </p:nvSpPr>
        <p:spPr bwMode="auto">
          <a:xfrm>
            <a:off x="685800" y="241290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110001</a:t>
            </a:r>
            <a:r>
              <a:rPr lang="en-US" altLang="zh-CN" sz="2100" i="0">
                <a:solidFill>
                  <a:schemeClr val="accent2"/>
                </a:solidFill>
              </a:rPr>
              <a:t>1</a:t>
            </a:r>
          </a:p>
        </p:txBody>
      </p:sp>
      <p:sp>
        <p:nvSpPr>
          <p:cNvPr id="27" name="Rectangle 25"/>
          <p:cNvSpPr>
            <a:spLocks noChangeArrowheads="1"/>
          </p:cNvSpPr>
          <p:nvPr/>
        </p:nvSpPr>
        <p:spPr bwMode="auto">
          <a:xfrm>
            <a:off x="2997200" y="193665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t>无</a:t>
            </a:r>
          </a:p>
        </p:txBody>
      </p:sp>
      <p:sp>
        <p:nvSpPr>
          <p:cNvPr id="28" name="Rectangle 26"/>
          <p:cNvSpPr>
            <a:spLocks noChangeArrowheads="1"/>
          </p:cNvSpPr>
          <p:nvPr/>
        </p:nvSpPr>
        <p:spPr bwMode="auto">
          <a:xfrm>
            <a:off x="2252663" y="193665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000</a:t>
            </a:r>
          </a:p>
        </p:txBody>
      </p:sp>
      <p:sp>
        <p:nvSpPr>
          <p:cNvPr id="29" name="Rectangle 27"/>
          <p:cNvSpPr>
            <a:spLocks noChangeArrowheads="1"/>
          </p:cNvSpPr>
          <p:nvPr/>
        </p:nvSpPr>
        <p:spPr bwMode="auto">
          <a:xfrm>
            <a:off x="685800" y="193665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1100</a:t>
            </a:r>
            <a:r>
              <a:rPr lang="en-US" altLang="zh-CN" sz="2100" i="0">
                <a:solidFill>
                  <a:srgbClr val="0000FF"/>
                </a:solidFill>
              </a:rPr>
              <a:t>010</a:t>
            </a:r>
          </a:p>
        </p:txBody>
      </p:sp>
      <p:sp>
        <p:nvSpPr>
          <p:cNvPr id="30" name="Rectangle 28"/>
          <p:cNvSpPr>
            <a:spLocks noChangeArrowheads="1"/>
          </p:cNvSpPr>
          <p:nvPr/>
        </p:nvSpPr>
        <p:spPr bwMode="auto">
          <a:xfrm>
            <a:off x="2997200" y="1412776"/>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出错位</a:t>
            </a:r>
          </a:p>
        </p:txBody>
      </p:sp>
      <p:sp>
        <p:nvSpPr>
          <p:cNvPr id="31" name="Rectangle 29"/>
          <p:cNvSpPr>
            <a:spLocks noChangeArrowheads="1"/>
          </p:cNvSpPr>
          <p:nvPr/>
        </p:nvSpPr>
        <p:spPr bwMode="auto">
          <a:xfrm>
            <a:off x="2252663" y="1412776"/>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余数</a:t>
            </a:r>
          </a:p>
        </p:txBody>
      </p:sp>
      <p:sp>
        <p:nvSpPr>
          <p:cNvPr id="32" name="Rectangle 30"/>
          <p:cNvSpPr>
            <a:spLocks noChangeArrowheads="1"/>
          </p:cNvSpPr>
          <p:nvPr/>
        </p:nvSpPr>
        <p:spPr bwMode="auto">
          <a:xfrm>
            <a:off x="685800" y="1412776"/>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latin typeface="+mn-ea"/>
                <a:ea typeface="+mn-ea"/>
              </a:rPr>
              <a:t>A</a:t>
            </a:r>
            <a:r>
              <a:rPr lang="en-US" altLang="zh-CN" sz="1800" i="0" baseline="-25000">
                <a:solidFill>
                  <a:schemeClr val="bg1"/>
                </a:solidFill>
                <a:latin typeface="+mn-ea"/>
                <a:ea typeface="+mn-ea"/>
              </a:rPr>
              <a:t>1</a:t>
            </a:r>
            <a:r>
              <a:rPr lang="en-US" altLang="zh-CN" sz="1800" i="0">
                <a:solidFill>
                  <a:schemeClr val="bg1"/>
                </a:solidFill>
                <a:latin typeface="+mn-ea"/>
                <a:ea typeface="+mn-ea"/>
              </a:rPr>
              <a:t>~A</a:t>
            </a:r>
            <a:r>
              <a:rPr lang="en-US" altLang="zh-CN" sz="1800" i="0" baseline="-25000">
                <a:solidFill>
                  <a:schemeClr val="bg1"/>
                </a:solidFill>
                <a:latin typeface="+mn-ea"/>
                <a:ea typeface="+mn-ea"/>
              </a:rPr>
              <a:t>7</a:t>
            </a:r>
            <a:endParaRPr lang="en-US" altLang="zh-CN" sz="1800" i="0">
              <a:solidFill>
                <a:schemeClr val="bg1"/>
              </a:solidFill>
              <a:latin typeface="+mn-ea"/>
              <a:ea typeface="+mn-ea"/>
            </a:endParaRPr>
          </a:p>
        </p:txBody>
      </p:sp>
      <p:sp>
        <p:nvSpPr>
          <p:cNvPr id="33" name="Line 33"/>
          <p:cNvSpPr>
            <a:spLocks noChangeShapeType="1"/>
          </p:cNvSpPr>
          <p:nvPr/>
        </p:nvSpPr>
        <p:spPr bwMode="auto">
          <a:xfrm>
            <a:off x="685800" y="24129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4" name="Line 36"/>
          <p:cNvSpPr>
            <a:spLocks noChangeShapeType="1"/>
          </p:cNvSpPr>
          <p:nvPr/>
        </p:nvSpPr>
        <p:spPr bwMode="auto">
          <a:xfrm>
            <a:off x="2252663" y="1412776"/>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5" name="Line 37"/>
          <p:cNvSpPr>
            <a:spLocks noChangeShapeType="1"/>
          </p:cNvSpPr>
          <p:nvPr/>
        </p:nvSpPr>
        <p:spPr bwMode="auto">
          <a:xfrm>
            <a:off x="2997200" y="1412776"/>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6" name="Line 39"/>
          <p:cNvSpPr>
            <a:spLocks noChangeShapeType="1"/>
          </p:cNvSpPr>
          <p:nvPr/>
        </p:nvSpPr>
        <p:spPr bwMode="auto">
          <a:xfrm>
            <a:off x="685800" y="28891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7" name="Line 40"/>
          <p:cNvSpPr>
            <a:spLocks noChangeShapeType="1"/>
          </p:cNvSpPr>
          <p:nvPr/>
        </p:nvSpPr>
        <p:spPr bwMode="auto">
          <a:xfrm>
            <a:off x="685800" y="33654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8" name="Line 41"/>
          <p:cNvSpPr>
            <a:spLocks noChangeShapeType="1"/>
          </p:cNvSpPr>
          <p:nvPr/>
        </p:nvSpPr>
        <p:spPr bwMode="auto">
          <a:xfrm>
            <a:off x="685800" y="38416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9" name="Line 42"/>
          <p:cNvSpPr>
            <a:spLocks noChangeShapeType="1"/>
          </p:cNvSpPr>
          <p:nvPr/>
        </p:nvSpPr>
        <p:spPr bwMode="auto">
          <a:xfrm>
            <a:off x="685800" y="43179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40" name="Line 43"/>
          <p:cNvSpPr>
            <a:spLocks noChangeShapeType="1"/>
          </p:cNvSpPr>
          <p:nvPr/>
        </p:nvSpPr>
        <p:spPr bwMode="auto">
          <a:xfrm>
            <a:off x="685800" y="479415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41" name="Line 44"/>
          <p:cNvSpPr>
            <a:spLocks noChangeShapeType="1"/>
          </p:cNvSpPr>
          <p:nvPr/>
        </p:nvSpPr>
        <p:spPr bwMode="auto">
          <a:xfrm>
            <a:off x="685800" y="527040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grpSp>
        <p:nvGrpSpPr>
          <p:cNvPr id="42" name="Group 392"/>
          <p:cNvGrpSpPr>
            <a:grpSpLocks/>
          </p:cNvGrpSpPr>
          <p:nvPr/>
        </p:nvGrpSpPr>
        <p:grpSpPr bwMode="auto">
          <a:xfrm>
            <a:off x="4533900" y="509577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sp>
        <p:nvSpPr>
          <p:cNvPr id="53" name="Rectangle 229"/>
          <p:cNvSpPr>
            <a:spLocks noChangeArrowheads="1"/>
          </p:cNvSpPr>
          <p:nvPr/>
        </p:nvSpPr>
        <p:spPr bwMode="auto">
          <a:xfrm>
            <a:off x="8054975" y="476557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p>
        </p:txBody>
      </p:sp>
      <p:grpSp>
        <p:nvGrpSpPr>
          <p:cNvPr id="54" name="Group 395"/>
          <p:cNvGrpSpPr>
            <a:grpSpLocks/>
          </p:cNvGrpSpPr>
          <p:nvPr/>
        </p:nvGrpSpPr>
        <p:grpSpPr bwMode="auto">
          <a:xfrm>
            <a:off x="4533900" y="476557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64" name="Group 396"/>
          <p:cNvGrpSpPr>
            <a:grpSpLocks/>
          </p:cNvGrpSpPr>
          <p:nvPr/>
        </p:nvGrpSpPr>
        <p:grpSpPr bwMode="auto">
          <a:xfrm>
            <a:off x="4533900" y="542597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rgbClr val="0000FF"/>
                </a:solidFill>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75" name="Group 394"/>
          <p:cNvGrpSpPr>
            <a:grpSpLocks/>
          </p:cNvGrpSpPr>
          <p:nvPr/>
        </p:nvGrpSpPr>
        <p:grpSpPr bwMode="auto">
          <a:xfrm>
            <a:off x="4533900" y="443537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86" name="Group 393"/>
          <p:cNvGrpSpPr>
            <a:grpSpLocks/>
          </p:cNvGrpSpPr>
          <p:nvPr/>
        </p:nvGrpSpPr>
        <p:grpSpPr bwMode="auto">
          <a:xfrm>
            <a:off x="7672388" y="410517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p>
          </p:txBody>
        </p:sp>
      </p:grpSp>
      <p:grpSp>
        <p:nvGrpSpPr>
          <p:cNvPr id="89" name="Group 391"/>
          <p:cNvGrpSpPr>
            <a:grpSpLocks/>
          </p:cNvGrpSpPr>
          <p:nvPr/>
        </p:nvGrpSpPr>
        <p:grpSpPr bwMode="auto">
          <a:xfrm>
            <a:off x="4533900" y="410517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98" name="Group 388"/>
          <p:cNvGrpSpPr>
            <a:grpSpLocks/>
          </p:cNvGrpSpPr>
          <p:nvPr/>
        </p:nvGrpSpPr>
        <p:grpSpPr bwMode="auto">
          <a:xfrm>
            <a:off x="4533900" y="377497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109" name="Group 387"/>
          <p:cNvGrpSpPr>
            <a:grpSpLocks/>
          </p:cNvGrpSpPr>
          <p:nvPr/>
        </p:nvGrpSpPr>
        <p:grpSpPr bwMode="auto">
          <a:xfrm>
            <a:off x="7248525" y="344477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endParaRPr lang="en-US" altLang="zh-CN" sz="1800" i="0"/>
            </a:p>
          </p:txBody>
        </p:sp>
      </p:grpSp>
      <p:grpSp>
        <p:nvGrpSpPr>
          <p:cNvPr id="113" name="Group 385"/>
          <p:cNvGrpSpPr>
            <a:grpSpLocks/>
          </p:cNvGrpSpPr>
          <p:nvPr/>
        </p:nvGrpSpPr>
        <p:grpSpPr bwMode="auto">
          <a:xfrm>
            <a:off x="4533900" y="344477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121" name="Group 384"/>
          <p:cNvGrpSpPr>
            <a:grpSpLocks/>
          </p:cNvGrpSpPr>
          <p:nvPr/>
        </p:nvGrpSpPr>
        <p:grpSpPr bwMode="auto">
          <a:xfrm>
            <a:off x="6889750" y="311457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p>
          </p:txBody>
        </p:sp>
      </p:grpSp>
      <p:grpSp>
        <p:nvGrpSpPr>
          <p:cNvPr id="126" name="Group 383"/>
          <p:cNvGrpSpPr>
            <a:grpSpLocks/>
          </p:cNvGrpSpPr>
          <p:nvPr/>
        </p:nvGrpSpPr>
        <p:grpSpPr bwMode="auto">
          <a:xfrm>
            <a:off x="4533900" y="311457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133" name="Group 382"/>
          <p:cNvGrpSpPr>
            <a:grpSpLocks/>
          </p:cNvGrpSpPr>
          <p:nvPr/>
        </p:nvGrpSpPr>
        <p:grpSpPr bwMode="auto">
          <a:xfrm>
            <a:off x="4533900" y="278437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6600"/>
                  </a:solidFill>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144" name="Group 381"/>
          <p:cNvGrpSpPr>
            <a:grpSpLocks/>
          </p:cNvGrpSpPr>
          <p:nvPr/>
        </p:nvGrpSpPr>
        <p:grpSpPr bwMode="auto">
          <a:xfrm>
            <a:off x="6492875" y="245417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endParaRPr lang="en-US" altLang="zh-CN" sz="1800" i="0"/>
            </a:p>
          </p:txBody>
        </p:sp>
      </p:grpSp>
      <p:grpSp>
        <p:nvGrpSpPr>
          <p:cNvPr id="150" name="Group 380"/>
          <p:cNvGrpSpPr>
            <a:grpSpLocks/>
          </p:cNvGrpSpPr>
          <p:nvPr/>
        </p:nvGrpSpPr>
        <p:grpSpPr bwMode="auto">
          <a:xfrm>
            <a:off x="4533900" y="245417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grpSp>
      <p:grpSp>
        <p:nvGrpSpPr>
          <p:cNvPr id="156" name="Group 379"/>
          <p:cNvGrpSpPr>
            <a:grpSpLocks/>
          </p:cNvGrpSpPr>
          <p:nvPr/>
        </p:nvGrpSpPr>
        <p:grpSpPr bwMode="auto">
          <a:xfrm>
            <a:off x="6118225" y="212397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p>
          </p:txBody>
        </p:sp>
      </p:grpSp>
      <p:grpSp>
        <p:nvGrpSpPr>
          <p:cNvPr id="163" name="Group 377"/>
          <p:cNvGrpSpPr>
            <a:grpSpLocks/>
          </p:cNvGrpSpPr>
          <p:nvPr/>
        </p:nvGrpSpPr>
        <p:grpSpPr bwMode="auto">
          <a:xfrm>
            <a:off x="5708650" y="179377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accent2"/>
                  </a:solidFill>
                </a:rPr>
                <a:t>0</a:t>
              </a:r>
            </a:p>
          </p:txBody>
        </p:sp>
      </p:grpSp>
      <p:grpSp>
        <p:nvGrpSpPr>
          <p:cNvPr id="171" name="Group 375"/>
          <p:cNvGrpSpPr>
            <a:grpSpLocks/>
          </p:cNvGrpSpPr>
          <p:nvPr/>
        </p:nvGrpSpPr>
        <p:grpSpPr bwMode="auto">
          <a:xfrm>
            <a:off x="4533900" y="179377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grpSp>
      <p:grpSp>
        <p:nvGrpSpPr>
          <p:cNvPr id="175" name="Group 397"/>
          <p:cNvGrpSpPr>
            <a:grpSpLocks/>
          </p:cNvGrpSpPr>
          <p:nvPr/>
        </p:nvGrpSpPr>
        <p:grpSpPr bwMode="auto">
          <a:xfrm>
            <a:off x="6889750" y="146357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bg1"/>
                </a:solidFill>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bg1"/>
                </a:solidFill>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solidFill>
                  <a:schemeClr val="bg1"/>
                </a:solidFill>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0</a:t>
              </a:r>
            </a:p>
          </p:txBody>
        </p:sp>
      </p:grpSp>
      <p:sp>
        <p:nvSpPr>
          <p:cNvPr id="180" name="Rectangle 343"/>
          <p:cNvSpPr>
            <a:spLocks noChangeArrowheads="1"/>
          </p:cNvSpPr>
          <p:nvPr/>
        </p:nvSpPr>
        <p:spPr bwMode="auto">
          <a:xfrm>
            <a:off x="6492875" y="146357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1</a:t>
            </a:r>
          </a:p>
        </p:txBody>
      </p:sp>
      <p:sp>
        <p:nvSpPr>
          <p:cNvPr id="181" name="Rectangle 344"/>
          <p:cNvSpPr>
            <a:spLocks noChangeArrowheads="1"/>
          </p:cNvSpPr>
          <p:nvPr/>
        </p:nvSpPr>
        <p:spPr bwMode="auto">
          <a:xfrm>
            <a:off x="6118225" y="146357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1</a:t>
            </a:r>
          </a:p>
        </p:txBody>
      </p:sp>
      <p:sp>
        <p:nvSpPr>
          <p:cNvPr id="182" name="Rectangle 345"/>
          <p:cNvSpPr>
            <a:spLocks noChangeArrowheads="1"/>
          </p:cNvSpPr>
          <p:nvPr/>
        </p:nvSpPr>
        <p:spPr bwMode="auto">
          <a:xfrm>
            <a:off x="5708650" y="146357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0</a:t>
            </a:r>
          </a:p>
        </p:txBody>
      </p:sp>
      <p:sp>
        <p:nvSpPr>
          <p:cNvPr id="183" name="Rectangle 346"/>
          <p:cNvSpPr>
            <a:spLocks noChangeArrowheads="1"/>
          </p:cNvSpPr>
          <p:nvPr/>
        </p:nvSpPr>
        <p:spPr bwMode="auto">
          <a:xfrm>
            <a:off x="5316538" y="146357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1</a:t>
            </a:r>
          </a:p>
        </p:txBody>
      </p:sp>
      <p:sp>
        <p:nvSpPr>
          <p:cNvPr id="184" name="Rectangle 347"/>
          <p:cNvSpPr>
            <a:spLocks noChangeArrowheads="1"/>
          </p:cNvSpPr>
          <p:nvPr/>
        </p:nvSpPr>
        <p:spPr bwMode="auto">
          <a:xfrm>
            <a:off x="4916488" y="146357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0</a:t>
            </a:r>
          </a:p>
        </p:txBody>
      </p:sp>
      <p:sp>
        <p:nvSpPr>
          <p:cNvPr id="185" name="Rectangle 348"/>
          <p:cNvSpPr>
            <a:spLocks noChangeArrowheads="1"/>
          </p:cNvSpPr>
          <p:nvPr/>
        </p:nvSpPr>
        <p:spPr bwMode="auto">
          <a:xfrm>
            <a:off x="4533900" y="146357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rPr>
              <a:t>0</a:t>
            </a:r>
          </a:p>
        </p:txBody>
      </p:sp>
      <p:grpSp>
        <p:nvGrpSpPr>
          <p:cNvPr id="186" name="Group 378"/>
          <p:cNvGrpSpPr>
            <a:grpSpLocks/>
          </p:cNvGrpSpPr>
          <p:nvPr/>
        </p:nvGrpSpPr>
        <p:grpSpPr bwMode="auto">
          <a:xfrm>
            <a:off x="4533900" y="212397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i="0"/>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0000FF"/>
                  </a:solidFill>
                </a:rPr>
                <a:t>0</a:t>
              </a:r>
            </a:p>
          </p:txBody>
        </p:sp>
      </p:grpSp>
      <p:sp>
        <p:nvSpPr>
          <p:cNvPr id="191" name="Line 349"/>
          <p:cNvSpPr>
            <a:spLocks noChangeShapeType="1"/>
          </p:cNvSpPr>
          <p:nvPr/>
        </p:nvSpPr>
        <p:spPr bwMode="auto">
          <a:xfrm>
            <a:off x="4533900" y="21239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2" name="Line 350"/>
          <p:cNvSpPr>
            <a:spLocks noChangeShapeType="1"/>
          </p:cNvSpPr>
          <p:nvPr/>
        </p:nvSpPr>
        <p:spPr bwMode="auto">
          <a:xfrm>
            <a:off x="4533900" y="575617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3" name="Line 351"/>
          <p:cNvSpPr>
            <a:spLocks noChangeShapeType="1"/>
          </p:cNvSpPr>
          <p:nvPr/>
        </p:nvSpPr>
        <p:spPr bwMode="auto">
          <a:xfrm>
            <a:off x="4916488"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4" name="Line 352"/>
          <p:cNvSpPr>
            <a:spLocks noChangeShapeType="1"/>
          </p:cNvSpPr>
          <p:nvPr/>
        </p:nvSpPr>
        <p:spPr bwMode="auto">
          <a:xfrm>
            <a:off x="5316538"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5" name="Line 353"/>
          <p:cNvSpPr>
            <a:spLocks noChangeShapeType="1"/>
          </p:cNvSpPr>
          <p:nvPr/>
        </p:nvSpPr>
        <p:spPr bwMode="auto">
          <a:xfrm>
            <a:off x="5708650"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6" name="Line 354"/>
          <p:cNvSpPr>
            <a:spLocks noChangeShapeType="1"/>
          </p:cNvSpPr>
          <p:nvPr/>
        </p:nvSpPr>
        <p:spPr bwMode="auto">
          <a:xfrm>
            <a:off x="6118225"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7" name="Line 355"/>
          <p:cNvSpPr>
            <a:spLocks noChangeShapeType="1"/>
          </p:cNvSpPr>
          <p:nvPr/>
        </p:nvSpPr>
        <p:spPr bwMode="auto">
          <a:xfrm>
            <a:off x="6492875"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8" name="Line 356"/>
          <p:cNvSpPr>
            <a:spLocks noChangeShapeType="1"/>
          </p:cNvSpPr>
          <p:nvPr/>
        </p:nvSpPr>
        <p:spPr bwMode="auto">
          <a:xfrm>
            <a:off x="6889750"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199" name="Line 357"/>
          <p:cNvSpPr>
            <a:spLocks noChangeShapeType="1"/>
          </p:cNvSpPr>
          <p:nvPr/>
        </p:nvSpPr>
        <p:spPr bwMode="auto">
          <a:xfrm>
            <a:off x="7248525"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0" name="Line 358"/>
          <p:cNvSpPr>
            <a:spLocks noChangeShapeType="1"/>
          </p:cNvSpPr>
          <p:nvPr/>
        </p:nvSpPr>
        <p:spPr bwMode="auto">
          <a:xfrm>
            <a:off x="7672388"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1" name="Line 359"/>
          <p:cNvSpPr>
            <a:spLocks noChangeShapeType="1"/>
          </p:cNvSpPr>
          <p:nvPr/>
        </p:nvSpPr>
        <p:spPr bwMode="auto">
          <a:xfrm>
            <a:off x="8054975" y="146357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2" name="Line 360"/>
          <p:cNvSpPr>
            <a:spLocks noChangeShapeType="1"/>
          </p:cNvSpPr>
          <p:nvPr/>
        </p:nvSpPr>
        <p:spPr bwMode="auto">
          <a:xfrm>
            <a:off x="4533900" y="24541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3" name="Line 361"/>
          <p:cNvSpPr>
            <a:spLocks noChangeShapeType="1"/>
          </p:cNvSpPr>
          <p:nvPr/>
        </p:nvSpPr>
        <p:spPr bwMode="auto">
          <a:xfrm>
            <a:off x="4533900" y="27843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4" name="Line 362"/>
          <p:cNvSpPr>
            <a:spLocks noChangeShapeType="1"/>
          </p:cNvSpPr>
          <p:nvPr/>
        </p:nvSpPr>
        <p:spPr bwMode="auto">
          <a:xfrm>
            <a:off x="4533900" y="31145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5" name="Line 363"/>
          <p:cNvSpPr>
            <a:spLocks noChangeShapeType="1"/>
          </p:cNvSpPr>
          <p:nvPr/>
        </p:nvSpPr>
        <p:spPr bwMode="auto">
          <a:xfrm>
            <a:off x="4533900" y="34447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6" name="Line 364"/>
          <p:cNvSpPr>
            <a:spLocks noChangeShapeType="1"/>
          </p:cNvSpPr>
          <p:nvPr/>
        </p:nvSpPr>
        <p:spPr bwMode="auto">
          <a:xfrm>
            <a:off x="4533900" y="37749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7" name="Line 365"/>
          <p:cNvSpPr>
            <a:spLocks noChangeShapeType="1"/>
          </p:cNvSpPr>
          <p:nvPr/>
        </p:nvSpPr>
        <p:spPr bwMode="auto">
          <a:xfrm>
            <a:off x="4533900" y="41051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8" name="Line 366"/>
          <p:cNvSpPr>
            <a:spLocks noChangeShapeType="1"/>
          </p:cNvSpPr>
          <p:nvPr/>
        </p:nvSpPr>
        <p:spPr bwMode="auto">
          <a:xfrm>
            <a:off x="4533900" y="44353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09" name="Line 367"/>
          <p:cNvSpPr>
            <a:spLocks noChangeShapeType="1"/>
          </p:cNvSpPr>
          <p:nvPr/>
        </p:nvSpPr>
        <p:spPr bwMode="auto">
          <a:xfrm>
            <a:off x="4533900" y="47655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0" name="Line 368"/>
          <p:cNvSpPr>
            <a:spLocks noChangeShapeType="1"/>
          </p:cNvSpPr>
          <p:nvPr/>
        </p:nvSpPr>
        <p:spPr bwMode="auto">
          <a:xfrm>
            <a:off x="4533900" y="50957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1" name="Line 369"/>
          <p:cNvSpPr>
            <a:spLocks noChangeShapeType="1"/>
          </p:cNvSpPr>
          <p:nvPr/>
        </p:nvSpPr>
        <p:spPr bwMode="auto">
          <a:xfrm>
            <a:off x="4533900" y="54259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2" name="Line 370"/>
          <p:cNvSpPr>
            <a:spLocks noChangeShapeType="1"/>
          </p:cNvSpPr>
          <p:nvPr/>
        </p:nvSpPr>
        <p:spPr bwMode="auto">
          <a:xfrm>
            <a:off x="4533900" y="146357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3" name="Line 371"/>
          <p:cNvSpPr>
            <a:spLocks noChangeShapeType="1"/>
          </p:cNvSpPr>
          <p:nvPr/>
        </p:nvSpPr>
        <p:spPr bwMode="auto">
          <a:xfrm>
            <a:off x="4533900" y="146357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4" name="Line 372"/>
          <p:cNvSpPr>
            <a:spLocks noChangeShapeType="1"/>
          </p:cNvSpPr>
          <p:nvPr/>
        </p:nvSpPr>
        <p:spPr bwMode="auto">
          <a:xfrm>
            <a:off x="8458200" y="146357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5" name="Line 373"/>
          <p:cNvSpPr>
            <a:spLocks noChangeShapeType="1"/>
          </p:cNvSpPr>
          <p:nvPr/>
        </p:nvSpPr>
        <p:spPr bwMode="auto">
          <a:xfrm>
            <a:off x="4533900" y="179377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216" name="Line 400"/>
          <p:cNvSpPr>
            <a:spLocks noChangeShapeType="1"/>
          </p:cNvSpPr>
          <p:nvPr/>
        </p:nvSpPr>
        <p:spPr bwMode="auto">
          <a:xfrm>
            <a:off x="1547664" y="1946176"/>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Tree>
    <p:extLst>
      <p:ext uri="{BB962C8B-B14F-4D97-AF65-F5344CB8AC3E}">
        <p14:creationId xmlns:p14="http://schemas.microsoft.com/office/powerpoint/2010/main" val="35654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endParaRPr lang="zh-CN" altLang="en-US" dirty="0"/>
          </a:p>
        </p:txBody>
      </p:sp>
      <p:sp>
        <p:nvSpPr>
          <p:cNvPr id="3" name="内容占位符 2"/>
          <p:cNvSpPr>
            <a:spLocks noGrp="1"/>
          </p:cNvSpPr>
          <p:nvPr>
            <p:ph idx="1"/>
          </p:nvPr>
        </p:nvSpPr>
        <p:spPr/>
        <p:txBody>
          <a:bodyPr/>
          <a:lstStyle/>
          <a:p>
            <a:pPr eaLnBrk="1" hangingPunct="1"/>
            <a:r>
              <a:rPr lang="zh-CN" altLang="en-US" dirty="0"/>
              <a:t>任何一位发生错误都应使余数不为</a:t>
            </a:r>
            <a:r>
              <a:rPr lang="en-US" altLang="zh-CN" sz="2000" dirty="0"/>
              <a:t>0</a:t>
            </a:r>
          </a:p>
          <a:p>
            <a:pPr eaLnBrk="1" hangingPunct="1"/>
            <a:r>
              <a:rPr lang="zh-CN" altLang="en-US" dirty="0"/>
              <a:t>不同位发生错误应当使得余数不同</a:t>
            </a:r>
          </a:p>
          <a:p>
            <a:pPr eaLnBrk="1" hangingPunct="1"/>
            <a:r>
              <a:rPr lang="zh-CN" altLang="en-US" dirty="0"/>
              <a:t>对余数继续作模</a:t>
            </a:r>
            <a:r>
              <a:rPr lang="en-US" altLang="zh-CN" sz="2000" dirty="0"/>
              <a:t>2</a:t>
            </a:r>
            <a:r>
              <a:rPr lang="zh-CN" altLang="en-US" dirty="0"/>
              <a:t>除，应使余数循环</a:t>
            </a:r>
          </a:p>
          <a:p>
            <a:pPr eaLnBrk="1" hangingPunct="1"/>
            <a:r>
              <a:rPr lang="en-US" altLang="zh-CN" dirty="0"/>
              <a:t>(</a:t>
            </a:r>
            <a:r>
              <a:rPr lang="en-US" altLang="zh-CN" dirty="0" err="1"/>
              <a:t>n,k</a:t>
            </a:r>
            <a:r>
              <a:rPr lang="en-US" altLang="zh-CN" dirty="0"/>
              <a:t>)</a:t>
            </a:r>
            <a:r>
              <a:rPr lang="zh-CN" altLang="en-US" dirty="0"/>
              <a:t>码，将</a:t>
            </a:r>
            <a:r>
              <a:rPr lang="en-US" altLang="zh-CN" dirty="0"/>
              <a:t>X</a:t>
            </a:r>
            <a:r>
              <a:rPr lang="en-US" altLang="zh-CN" baseline="50000" dirty="0"/>
              <a:t>n</a:t>
            </a:r>
            <a:r>
              <a:rPr lang="en-US" altLang="zh-CN" dirty="0"/>
              <a:t>-1</a:t>
            </a:r>
            <a:r>
              <a:rPr lang="zh-CN" altLang="en-US" dirty="0"/>
              <a:t>分解为若干质因子</a:t>
            </a:r>
          </a:p>
          <a:p>
            <a:pPr eaLnBrk="1" hangingPunct="1"/>
            <a:r>
              <a:rPr lang="zh-CN" altLang="en-US" dirty="0"/>
              <a:t>根据编码要求的码距选择其中的因式或若干因式的乘积为生成多项式</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0205611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endParaRPr lang="zh-CN" altLang="en-US" dirty="0"/>
          </a:p>
        </p:txBody>
      </p:sp>
      <p:sp>
        <p:nvSpPr>
          <p:cNvPr id="3" name="内容占位符 2"/>
          <p:cNvSpPr>
            <a:spLocks noGrp="1"/>
          </p:cNvSpPr>
          <p:nvPr>
            <p:ph idx="1"/>
          </p:nvPr>
        </p:nvSpPr>
        <p:spPr/>
        <p:txBody>
          <a:bodyPr/>
          <a:lstStyle/>
          <a:p>
            <a:pPr eaLnBrk="1" hangingPunct="1"/>
            <a:r>
              <a:rPr lang="en-US" altLang="zh-CN" dirty="0"/>
              <a:t>x</a:t>
            </a:r>
            <a:r>
              <a:rPr lang="en-US" altLang="zh-CN" baseline="50000" dirty="0"/>
              <a:t>7</a:t>
            </a:r>
            <a:r>
              <a:rPr lang="en-US" altLang="zh-CN" dirty="0"/>
              <a:t>-1=(x+1)(x</a:t>
            </a:r>
            <a:r>
              <a:rPr lang="en-US" altLang="zh-CN" baseline="50000" dirty="0"/>
              <a:t>3</a:t>
            </a:r>
            <a:r>
              <a:rPr lang="en-US" altLang="zh-CN" dirty="0"/>
              <a:t>+x+1)(x</a:t>
            </a:r>
            <a:r>
              <a:rPr lang="en-US" altLang="zh-CN" baseline="50000" dirty="0"/>
              <a:t>3</a:t>
            </a:r>
            <a:r>
              <a:rPr lang="en-US" altLang="zh-CN" dirty="0"/>
              <a:t>+x</a:t>
            </a:r>
            <a:r>
              <a:rPr lang="en-US" altLang="zh-CN" baseline="50000" dirty="0"/>
              <a:t>2</a:t>
            </a:r>
            <a:r>
              <a:rPr lang="en-US" altLang="zh-CN" dirty="0"/>
              <a:t>+1)</a:t>
            </a:r>
          </a:p>
          <a:p>
            <a:pPr eaLnBrk="1" hangingPunct="1"/>
            <a:r>
              <a:rPr lang="en-US" altLang="zh-CN" dirty="0"/>
              <a:t>G(x)=x+1=11 </a:t>
            </a:r>
          </a:p>
          <a:p>
            <a:pPr lvl="1" eaLnBrk="1" hangingPunct="1"/>
            <a:r>
              <a:rPr lang="en-US" altLang="zh-CN" dirty="0"/>
              <a:t>(7,6)</a:t>
            </a:r>
            <a:r>
              <a:rPr lang="zh-CN" altLang="en-US" dirty="0"/>
              <a:t>码，判一位错</a:t>
            </a:r>
          </a:p>
          <a:p>
            <a:pPr eaLnBrk="1" hangingPunct="1"/>
            <a:r>
              <a:rPr lang="en-US" altLang="zh-CN" i="1" dirty="0"/>
              <a:t>G(x)= x</a:t>
            </a:r>
            <a:r>
              <a:rPr lang="en-US" altLang="zh-CN" i="1" baseline="50000" dirty="0"/>
              <a:t>3</a:t>
            </a:r>
            <a:r>
              <a:rPr lang="en-US" altLang="zh-CN" i="1" dirty="0"/>
              <a:t>+x+1  G(x)</a:t>
            </a:r>
            <a:r>
              <a:rPr lang="zh-CN" altLang="en-US" i="1" dirty="0"/>
              <a:t>＝</a:t>
            </a:r>
            <a:r>
              <a:rPr lang="en-US" altLang="zh-CN" i="1" dirty="0"/>
              <a:t>(x</a:t>
            </a:r>
            <a:r>
              <a:rPr lang="en-US" altLang="zh-CN" i="1" baseline="50000" dirty="0"/>
              <a:t>3</a:t>
            </a:r>
            <a:r>
              <a:rPr lang="en-US" altLang="zh-CN" i="1" dirty="0"/>
              <a:t>+x</a:t>
            </a:r>
            <a:r>
              <a:rPr lang="en-US" altLang="zh-CN" i="1" baseline="50000" dirty="0"/>
              <a:t>2</a:t>
            </a:r>
            <a:r>
              <a:rPr lang="en-US" altLang="zh-CN" i="1" dirty="0"/>
              <a:t>+1)</a:t>
            </a:r>
          </a:p>
          <a:p>
            <a:pPr lvl="1" eaLnBrk="1" hangingPunct="1"/>
            <a:r>
              <a:rPr lang="en-US" altLang="zh-CN" dirty="0"/>
              <a:t>(7,4)</a:t>
            </a:r>
            <a:r>
              <a:rPr lang="zh-CN" altLang="en-US" dirty="0"/>
              <a:t>码，判两位错或纠一位错</a:t>
            </a:r>
          </a:p>
          <a:p>
            <a:pPr eaLnBrk="1" hangingPunct="1"/>
            <a:r>
              <a:rPr lang="en-US" altLang="zh-CN" dirty="0"/>
              <a:t>G(x)=(x+1)(x</a:t>
            </a:r>
            <a:r>
              <a:rPr lang="en-US" altLang="zh-CN" baseline="50000" dirty="0"/>
              <a:t>3</a:t>
            </a:r>
            <a:r>
              <a:rPr lang="en-US" altLang="zh-CN" dirty="0"/>
              <a:t>+x+1)=11101</a:t>
            </a:r>
          </a:p>
          <a:p>
            <a:pPr lvl="1" eaLnBrk="1" hangingPunct="1"/>
            <a:r>
              <a:rPr lang="en-US" altLang="zh-CN" dirty="0"/>
              <a:t>(7,3)</a:t>
            </a:r>
            <a:r>
              <a:rPr lang="zh-CN" altLang="en-US" dirty="0"/>
              <a:t>码，判两位错并纠一位错</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68341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Charset</a:t>
            </a:r>
            <a:endParaRPr lang="zh-CN" altLang="en-US" dirty="0"/>
          </a:p>
        </p:txBody>
      </p:sp>
      <p:sp>
        <p:nvSpPr>
          <p:cNvPr id="3" name="内容占位符 2"/>
          <p:cNvSpPr>
            <a:spLocks noGrp="1"/>
          </p:cNvSpPr>
          <p:nvPr>
            <p:ph idx="1"/>
          </p:nvPr>
        </p:nvSpPr>
        <p:spPr/>
        <p:txBody>
          <a:bodyPr/>
          <a:lstStyle/>
          <a:p>
            <a:pPr eaLnBrk="1" hangingPunct="1"/>
            <a:r>
              <a:rPr lang="en-US" altLang="zh-CN" dirty="0"/>
              <a:t>&lt;META content="text/html; </a:t>
            </a:r>
            <a:r>
              <a:rPr lang="en-US" altLang="zh-CN" dirty="0">
                <a:solidFill>
                  <a:schemeClr val="accent2"/>
                </a:solidFill>
              </a:rPr>
              <a:t>charset=gb2312</a:t>
            </a:r>
            <a:r>
              <a:rPr lang="en-US" altLang="zh-CN" dirty="0"/>
              <a:t>"</a:t>
            </a:r>
          </a:p>
          <a:p>
            <a:pPr eaLnBrk="1" hangingPunct="1">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eaLnBrk="1" hangingPunct="1"/>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a:t>
            </a:fld>
            <a:r>
              <a:rPr lang="en-US" altLang="zh-CN" sz="1400" smtClean="0">
                <a:solidFill>
                  <a:srgbClr val="0D7157"/>
                </a:solidFill>
              </a:rPr>
              <a:t>- </a:t>
            </a:r>
            <a:endParaRPr lang="en-US" altLang="zh-CN" sz="1400" dirty="0">
              <a:solidFill>
                <a:srgbClr val="0D7157"/>
              </a:solidFill>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0"/>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775" y="4572000"/>
            <a:ext cx="2714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9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3" name="内容占位符 2"/>
          <p:cNvSpPr>
            <a:spLocks noGrp="1"/>
          </p:cNvSpPr>
          <p:nvPr>
            <p:ph idx="1"/>
          </p:nvPr>
        </p:nvSpPr>
        <p:spPr/>
        <p:txBody>
          <a:bodyPr/>
          <a:lstStyle/>
          <a:p>
            <a:r>
              <a:rPr lang="zh-CN" altLang="en-US" dirty="0"/>
              <a:t>现有一个</a:t>
            </a:r>
            <a:r>
              <a:rPr lang="en-US" altLang="zh-CN" dirty="0"/>
              <a:t>(7,3)</a:t>
            </a:r>
            <a:r>
              <a:rPr lang="zh-CN" altLang="en-US" dirty="0"/>
              <a:t>循环冗余校验码，其中</a:t>
            </a:r>
            <a:r>
              <a:rPr lang="en-US" altLang="zh-CN" dirty="0"/>
              <a:t>3</a:t>
            </a:r>
            <a:r>
              <a:rPr lang="zh-CN" altLang="en-US" dirty="0"/>
              <a:t>位为信息位，求信息位</a:t>
            </a:r>
            <a:r>
              <a:rPr lang="en-US" altLang="zh-CN" dirty="0"/>
              <a:t>M(x)=110</a:t>
            </a:r>
            <a:r>
              <a:rPr lang="zh-CN" altLang="en-US" dirty="0"/>
              <a:t>的</a:t>
            </a:r>
            <a:r>
              <a:rPr lang="en-US" altLang="zh-CN" dirty="0"/>
              <a:t>CRC</a:t>
            </a:r>
            <a:r>
              <a:rPr lang="zh-CN" altLang="en-US" dirty="0"/>
              <a:t>码，其中生成多项式为</a:t>
            </a:r>
            <a:r>
              <a:rPr lang="en-US" altLang="zh-CN" dirty="0"/>
              <a:t>G(x)=11101</a:t>
            </a:r>
            <a:r>
              <a:rPr lang="zh-CN" altLang="en-US" dirty="0"/>
              <a:t>。</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766706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循环码出错模式</a:t>
            </a:r>
            <a:r>
              <a:rPr lang="en-US" altLang="zh-CN" dirty="0"/>
              <a:t>G(x)=11101</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141</a:t>
            </a:fld>
            <a:r>
              <a:rPr lang="en-US" altLang="zh-CN" sz="1400" smtClean="0">
                <a:solidFill>
                  <a:srgbClr val="0D7157"/>
                </a:solidFill>
              </a:rPr>
              <a:t>- </a:t>
            </a:r>
            <a:endParaRPr lang="en-US" altLang="zh-CN" sz="1400" dirty="0">
              <a:solidFill>
                <a:srgbClr val="0D7157"/>
              </a:solidFill>
            </a:endParaRPr>
          </a:p>
        </p:txBody>
      </p:sp>
      <p:sp>
        <p:nvSpPr>
          <p:cNvPr id="5" name="Rectangle 2"/>
          <p:cNvSpPr>
            <a:spLocks noChangeArrowheads="1"/>
          </p:cNvSpPr>
          <p:nvPr/>
        </p:nvSpPr>
        <p:spPr bwMode="auto">
          <a:xfrm>
            <a:off x="685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grpSp>
        <p:nvGrpSpPr>
          <p:cNvPr id="6" name="Group 245"/>
          <p:cNvGrpSpPr>
            <a:grpSpLocks/>
          </p:cNvGrpSpPr>
          <p:nvPr/>
        </p:nvGrpSpPr>
        <p:grpSpPr bwMode="auto">
          <a:xfrm>
            <a:off x="685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0</a:t>
              </a:r>
              <a:r>
                <a:rPr lang="en-US" altLang="zh-CN" sz="2100" i="0"/>
                <a:t>101001</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2</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a:t>
              </a:r>
              <a:r>
                <a:rPr lang="en-US" altLang="zh-CN" sz="2100" i="0">
                  <a:solidFill>
                    <a:schemeClr val="accent2"/>
                  </a:solidFill>
                </a:rPr>
                <a:t>0</a:t>
              </a:r>
              <a:r>
                <a:rPr lang="en-US" altLang="zh-CN" sz="2100" i="0"/>
                <a:t>01001</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3</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a:t>
              </a:r>
              <a:r>
                <a:rPr lang="en-US" altLang="zh-CN" sz="2100" i="0">
                  <a:solidFill>
                    <a:schemeClr val="accent2"/>
                  </a:solidFill>
                </a:rPr>
                <a:t>1</a:t>
              </a:r>
              <a:r>
                <a:rPr lang="en-US" altLang="zh-CN" sz="2100" i="0"/>
                <a:t>1001</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a:t>
              </a:r>
              <a:r>
                <a:rPr lang="en-US" altLang="zh-CN" sz="2100" i="0">
                  <a:solidFill>
                    <a:schemeClr val="accent2"/>
                  </a:solidFill>
                </a:rPr>
                <a:t>0</a:t>
              </a:r>
              <a:r>
                <a:rPr lang="en-US" altLang="zh-CN" sz="2100" i="0"/>
                <a:t>001</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5</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a:t>
              </a:r>
              <a:r>
                <a:rPr lang="en-US" altLang="zh-CN" sz="2100" i="0">
                  <a:solidFill>
                    <a:schemeClr val="accent2"/>
                  </a:solidFill>
                </a:rPr>
                <a:t>1</a:t>
              </a:r>
              <a:r>
                <a:rPr lang="en-US" altLang="zh-CN" sz="2100" i="0"/>
                <a:t>01</a:t>
              </a:r>
            </a:p>
          </p:txBody>
        </p:sp>
      </p:grpSp>
      <p:sp>
        <p:nvSpPr>
          <p:cNvPr id="22" name="Rectangle 19"/>
          <p:cNvSpPr>
            <a:spLocks noChangeArrowheads="1"/>
          </p:cNvSpPr>
          <p:nvPr/>
        </p:nvSpPr>
        <p:spPr bwMode="auto">
          <a:xfrm>
            <a:off x="3225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6</a:t>
            </a:r>
          </a:p>
        </p:txBody>
      </p:sp>
      <p:sp>
        <p:nvSpPr>
          <p:cNvPr id="23" name="Rectangle 20"/>
          <p:cNvSpPr>
            <a:spLocks noChangeArrowheads="1"/>
          </p:cNvSpPr>
          <p:nvPr/>
        </p:nvSpPr>
        <p:spPr bwMode="auto">
          <a:xfrm>
            <a:off x="2252663"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0010</a:t>
            </a:r>
          </a:p>
        </p:txBody>
      </p:sp>
      <p:sp>
        <p:nvSpPr>
          <p:cNvPr id="24" name="Rectangle 21"/>
          <p:cNvSpPr>
            <a:spLocks noChangeArrowheads="1"/>
          </p:cNvSpPr>
          <p:nvPr/>
        </p:nvSpPr>
        <p:spPr bwMode="auto">
          <a:xfrm>
            <a:off x="685800"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11010</a:t>
            </a:r>
            <a:r>
              <a:rPr lang="en-US" altLang="zh-CN" sz="2100" i="0">
                <a:solidFill>
                  <a:schemeClr val="accent2"/>
                </a:solidFill>
              </a:rPr>
              <a:t>1</a:t>
            </a:r>
            <a:r>
              <a:rPr lang="en-US" altLang="zh-CN" sz="2100" i="0"/>
              <a:t>1</a:t>
            </a:r>
          </a:p>
        </p:txBody>
      </p:sp>
      <p:sp>
        <p:nvSpPr>
          <p:cNvPr id="25" name="Rectangle 22"/>
          <p:cNvSpPr>
            <a:spLocks noChangeArrowheads="1"/>
          </p:cNvSpPr>
          <p:nvPr/>
        </p:nvSpPr>
        <p:spPr bwMode="auto">
          <a:xfrm>
            <a:off x="3225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7</a:t>
            </a:r>
          </a:p>
        </p:txBody>
      </p:sp>
      <p:sp>
        <p:nvSpPr>
          <p:cNvPr id="26" name="Rectangle 23"/>
          <p:cNvSpPr>
            <a:spLocks noChangeArrowheads="1"/>
          </p:cNvSpPr>
          <p:nvPr/>
        </p:nvSpPr>
        <p:spPr bwMode="auto">
          <a:xfrm>
            <a:off x="2252663"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0001</a:t>
            </a:r>
          </a:p>
        </p:txBody>
      </p:sp>
      <p:sp>
        <p:nvSpPr>
          <p:cNvPr id="27" name="Rectangle 24"/>
          <p:cNvSpPr>
            <a:spLocks noChangeArrowheads="1"/>
          </p:cNvSpPr>
          <p:nvPr/>
        </p:nvSpPr>
        <p:spPr bwMode="auto">
          <a:xfrm>
            <a:off x="685800"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110100</a:t>
            </a:r>
            <a:r>
              <a:rPr lang="en-US" altLang="zh-CN" sz="2100" i="0">
                <a:solidFill>
                  <a:schemeClr val="accent2"/>
                </a:solidFill>
              </a:rPr>
              <a:t>0</a:t>
            </a:r>
          </a:p>
        </p:txBody>
      </p:sp>
      <p:sp>
        <p:nvSpPr>
          <p:cNvPr id="28" name="Rectangle 25"/>
          <p:cNvSpPr>
            <a:spLocks noChangeArrowheads="1"/>
          </p:cNvSpPr>
          <p:nvPr/>
        </p:nvSpPr>
        <p:spPr bwMode="auto">
          <a:xfrm>
            <a:off x="3225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a:t>无</a:t>
            </a:r>
          </a:p>
        </p:txBody>
      </p:sp>
      <p:sp>
        <p:nvSpPr>
          <p:cNvPr id="29" name="Rectangle 26"/>
          <p:cNvSpPr>
            <a:spLocks noChangeArrowheads="1"/>
          </p:cNvSpPr>
          <p:nvPr/>
        </p:nvSpPr>
        <p:spPr bwMode="auto">
          <a:xfrm>
            <a:off x="2252663"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0000</a:t>
            </a:r>
          </a:p>
        </p:txBody>
      </p:sp>
      <p:sp>
        <p:nvSpPr>
          <p:cNvPr id="30" name="Rectangle 27"/>
          <p:cNvSpPr>
            <a:spLocks noChangeArrowheads="1"/>
          </p:cNvSpPr>
          <p:nvPr/>
        </p:nvSpPr>
        <p:spPr bwMode="auto">
          <a:xfrm>
            <a:off x="685800"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a:t>
            </a:r>
            <a:r>
              <a:rPr lang="en-US" altLang="zh-CN" sz="2100" i="0">
                <a:solidFill>
                  <a:srgbClr val="0000FF"/>
                </a:solidFill>
              </a:rPr>
              <a:t>1001</a:t>
            </a:r>
          </a:p>
        </p:txBody>
      </p:sp>
      <p:sp>
        <p:nvSpPr>
          <p:cNvPr id="31" name="Rectangle 28"/>
          <p:cNvSpPr>
            <a:spLocks noChangeArrowheads="1"/>
          </p:cNvSpPr>
          <p:nvPr/>
        </p:nvSpPr>
        <p:spPr bwMode="auto">
          <a:xfrm>
            <a:off x="3225800" y="1340768"/>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latin typeface="+mn-ea"/>
                <a:ea typeface="+mn-ea"/>
              </a:rPr>
              <a:t>出错位</a:t>
            </a:r>
          </a:p>
        </p:txBody>
      </p:sp>
      <p:sp>
        <p:nvSpPr>
          <p:cNvPr id="32" name="Rectangle 29"/>
          <p:cNvSpPr>
            <a:spLocks noChangeArrowheads="1"/>
          </p:cNvSpPr>
          <p:nvPr/>
        </p:nvSpPr>
        <p:spPr bwMode="auto">
          <a:xfrm>
            <a:off x="2252663" y="1340768"/>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latin typeface="+mn-ea"/>
                <a:ea typeface="+mn-ea"/>
              </a:rPr>
              <a:t>余数</a:t>
            </a:r>
          </a:p>
        </p:txBody>
      </p:sp>
      <p:sp>
        <p:nvSpPr>
          <p:cNvPr id="33" name="Rectangle 30"/>
          <p:cNvSpPr>
            <a:spLocks noChangeArrowheads="1"/>
          </p:cNvSpPr>
          <p:nvPr/>
        </p:nvSpPr>
        <p:spPr bwMode="auto">
          <a:xfrm>
            <a:off x="685800" y="1340768"/>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chemeClr val="bg1"/>
                </a:solidFill>
              </a:rPr>
              <a:t>A</a:t>
            </a:r>
            <a:r>
              <a:rPr lang="en-US" altLang="zh-CN" sz="2000" i="0" baseline="-25000">
                <a:solidFill>
                  <a:schemeClr val="bg1"/>
                </a:solidFill>
              </a:rPr>
              <a:t>1</a:t>
            </a:r>
            <a:r>
              <a:rPr lang="en-US" altLang="zh-CN" sz="2000" i="0">
                <a:solidFill>
                  <a:schemeClr val="bg1"/>
                </a:solidFill>
              </a:rPr>
              <a:t>~A</a:t>
            </a:r>
            <a:r>
              <a:rPr lang="en-US" altLang="zh-CN" sz="2000" i="0" baseline="-25000">
                <a:solidFill>
                  <a:schemeClr val="bg1"/>
                </a:solidFill>
              </a:rPr>
              <a:t>7</a:t>
            </a:r>
            <a:endParaRPr lang="en-US" altLang="zh-CN" sz="2000" i="0">
              <a:solidFill>
                <a:schemeClr val="bg1"/>
              </a:solidFill>
            </a:endParaRPr>
          </a:p>
        </p:txBody>
      </p:sp>
      <p:sp>
        <p:nvSpPr>
          <p:cNvPr id="34" name="Line 33"/>
          <p:cNvSpPr>
            <a:spLocks noChangeShapeType="1"/>
          </p:cNvSpPr>
          <p:nvPr/>
        </p:nvSpPr>
        <p:spPr bwMode="auto">
          <a:xfrm>
            <a:off x="2252663" y="1340768"/>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5" name="Line 34"/>
          <p:cNvSpPr>
            <a:spLocks noChangeShapeType="1"/>
          </p:cNvSpPr>
          <p:nvPr/>
        </p:nvSpPr>
        <p:spPr bwMode="auto">
          <a:xfrm>
            <a:off x="3225800" y="1340768"/>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6" name="Rectangle 215"/>
          <p:cNvSpPr>
            <a:spLocks noChangeArrowheads="1"/>
          </p:cNvSpPr>
          <p:nvPr/>
        </p:nvSpPr>
        <p:spPr bwMode="auto">
          <a:xfrm>
            <a:off x="4800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37" name="Rectangle 216"/>
          <p:cNvSpPr>
            <a:spLocks noChangeArrowheads="1"/>
          </p:cNvSpPr>
          <p:nvPr/>
        </p:nvSpPr>
        <p:spPr bwMode="auto">
          <a:xfrm>
            <a:off x="7340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1+2+3</a:t>
            </a:r>
          </a:p>
        </p:txBody>
      </p:sp>
      <p:sp>
        <p:nvSpPr>
          <p:cNvPr id="38" name="Rectangle 217"/>
          <p:cNvSpPr>
            <a:spLocks noChangeArrowheads="1"/>
          </p:cNvSpPr>
          <p:nvPr/>
        </p:nvSpPr>
        <p:spPr bwMode="auto">
          <a:xfrm>
            <a:off x="6367463"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0100</a:t>
            </a:r>
          </a:p>
        </p:txBody>
      </p:sp>
      <p:sp>
        <p:nvSpPr>
          <p:cNvPr id="39" name="Rectangle 218"/>
          <p:cNvSpPr>
            <a:spLocks noChangeArrowheads="1"/>
          </p:cNvSpPr>
          <p:nvPr/>
        </p:nvSpPr>
        <p:spPr bwMode="auto">
          <a:xfrm>
            <a:off x="4800600"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001</a:t>
            </a:r>
            <a:r>
              <a:rPr lang="en-US" altLang="zh-CN" sz="2100" i="0"/>
              <a:t>1001</a:t>
            </a:r>
          </a:p>
        </p:txBody>
      </p:sp>
      <p:sp>
        <p:nvSpPr>
          <p:cNvPr id="40" name="Rectangle 219"/>
          <p:cNvSpPr>
            <a:spLocks noChangeArrowheads="1"/>
          </p:cNvSpPr>
          <p:nvPr/>
        </p:nvSpPr>
        <p:spPr bwMode="auto">
          <a:xfrm>
            <a:off x="7340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5+6+7</a:t>
            </a:r>
          </a:p>
        </p:txBody>
      </p:sp>
      <p:sp>
        <p:nvSpPr>
          <p:cNvPr id="41" name="Rectangle 220"/>
          <p:cNvSpPr>
            <a:spLocks noChangeArrowheads="1"/>
          </p:cNvSpPr>
          <p:nvPr/>
        </p:nvSpPr>
        <p:spPr bwMode="auto">
          <a:xfrm>
            <a:off x="6367463"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0111</a:t>
            </a:r>
          </a:p>
        </p:txBody>
      </p:sp>
      <p:sp>
        <p:nvSpPr>
          <p:cNvPr id="42" name="Rectangle 221"/>
          <p:cNvSpPr>
            <a:spLocks noChangeArrowheads="1"/>
          </p:cNvSpPr>
          <p:nvPr/>
        </p:nvSpPr>
        <p:spPr bwMode="auto">
          <a:xfrm>
            <a:off x="4800600"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a:t>
            </a:r>
            <a:r>
              <a:rPr lang="en-US" altLang="zh-CN" sz="2100" i="0">
                <a:solidFill>
                  <a:schemeClr val="accent2"/>
                </a:solidFill>
              </a:rPr>
              <a:t>110</a:t>
            </a:r>
          </a:p>
        </p:txBody>
      </p:sp>
      <p:sp>
        <p:nvSpPr>
          <p:cNvPr id="43" name="Rectangle 222"/>
          <p:cNvSpPr>
            <a:spLocks noChangeArrowheads="1"/>
          </p:cNvSpPr>
          <p:nvPr/>
        </p:nvSpPr>
        <p:spPr bwMode="auto">
          <a:xfrm>
            <a:off x="7340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1+6</a:t>
            </a:r>
          </a:p>
        </p:txBody>
      </p:sp>
      <p:sp>
        <p:nvSpPr>
          <p:cNvPr id="44" name="Rectangle 223"/>
          <p:cNvSpPr>
            <a:spLocks noChangeArrowheads="1"/>
          </p:cNvSpPr>
          <p:nvPr/>
        </p:nvSpPr>
        <p:spPr bwMode="auto">
          <a:xfrm>
            <a:off x="6367463"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1100</a:t>
            </a:r>
          </a:p>
        </p:txBody>
      </p:sp>
      <p:sp>
        <p:nvSpPr>
          <p:cNvPr id="45" name="Rectangle 224"/>
          <p:cNvSpPr>
            <a:spLocks noChangeArrowheads="1"/>
          </p:cNvSpPr>
          <p:nvPr/>
        </p:nvSpPr>
        <p:spPr bwMode="auto">
          <a:xfrm>
            <a:off x="4800600"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0</a:t>
            </a:r>
            <a:r>
              <a:rPr lang="en-US" altLang="zh-CN" sz="2100" i="0"/>
              <a:t>1010</a:t>
            </a:r>
            <a:r>
              <a:rPr lang="en-US" altLang="zh-CN" sz="2100" i="0">
                <a:solidFill>
                  <a:schemeClr val="accent2"/>
                </a:solidFill>
              </a:rPr>
              <a:t>1</a:t>
            </a:r>
            <a:r>
              <a:rPr lang="en-US" altLang="zh-CN" sz="2100" i="0"/>
              <a:t>1</a:t>
            </a:r>
          </a:p>
        </p:txBody>
      </p:sp>
      <p:sp>
        <p:nvSpPr>
          <p:cNvPr id="46" name="Rectangle 225"/>
          <p:cNvSpPr>
            <a:spLocks noChangeArrowheads="1"/>
          </p:cNvSpPr>
          <p:nvPr/>
        </p:nvSpPr>
        <p:spPr bwMode="auto">
          <a:xfrm>
            <a:off x="7340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2+3</a:t>
            </a:r>
          </a:p>
        </p:txBody>
      </p:sp>
      <p:sp>
        <p:nvSpPr>
          <p:cNvPr id="47" name="Rectangle 226"/>
          <p:cNvSpPr>
            <a:spLocks noChangeArrowheads="1"/>
          </p:cNvSpPr>
          <p:nvPr/>
        </p:nvSpPr>
        <p:spPr bwMode="auto">
          <a:xfrm>
            <a:off x="6367463"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1010</a:t>
            </a:r>
          </a:p>
        </p:txBody>
      </p:sp>
      <p:sp>
        <p:nvSpPr>
          <p:cNvPr id="48" name="Rectangle 227"/>
          <p:cNvSpPr>
            <a:spLocks noChangeArrowheads="1"/>
          </p:cNvSpPr>
          <p:nvPr/>
        </p:nvSpPr>
        <p:spPr bwMode="auto">
          <a:xfrm>
            <a:off x="4800600"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a:t>
            </a:r>
            <a:r>
              <a:rPr lang="en-US" altLang="zh-CN" sz="2100" i="0">
                <a:solidFill>
                  <a:schemeClr val="accent2"/>
                </a:solidFill>
              </a:rPr>
              <a:t>01</a:t>
            </a:r>
            <a:r>
              <a:rPr lang="en-US" altLang="zh-CN" sz="2100" i="0"/>
              <a:t>1001</a:t>
            </a:r>
          </a:p>
        </p:txBody>
      </p:sp>
      <p:sp>
        <p:nvSpPr>
          <p:cNvPr id="49" name="Rectangle 228"/>
          <p:cNvSpPr>
            <a:spLocks noChangeArrowheads="1"/>
          </p:cNvSpPr>
          <p:nvPr/>
        </p:nvSpPr>
        <p:spPr bwMode="auto">
          <a:xfrm>
            <a:off x="7340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3+4</a:t>
            </a:r>
          </a:p>
        </p:txBody>
      </p:sp>
      <p:sp>
        <p:nvSpPr>
          <p:cNvPr id="50" name="Rectangle 229"/>
          <p:cNvSpPr>
            <a:spLocks noChangeArrowheads="1"/>
          </p:cNvSpPr>
          <p:nvPr/>
        </p:nvSpPr>
        <p:spPr bwMode="auto">
          <a:xfrm>
            <a:off x="6367463"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0101</a:t>
            </a:r>
          </a:p>
        </p:txBody>
      </p:sp>
      <p:sp>
        <p:nvSpPr>
          <p:cNvPr id="51" name="Rectangle 230"/>
          <p:cNvSpPr>
            <a:spLocks noChangeArrowheads="1"/>
          </p:cNvSpPr>
          <p:nvPr/>
        </p:nvSpPr>
        <p:spPr bwMode="auto">
          <a:xfrm>
            <a:off x="4800600"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a:t>
            </a:r>
            <a:r>
              <a:rPr lang="en-US" altLang="zh-CN" sz="2100" i="0">
                <a:solidFill>
                  <a:schemeClr val="accent2"/>
                </a:solidFill>
              </a:rPr>
              <a:t>10</a:t>
            </a:r>
            <a:r>
              <a:rPr lang="en-US" altLang="zh-CN" sz="2100" i="0"/>
              <a:t>001</a:t>
            </a:r>
          </a:p>
        </p:txBody>
      </p:sp>
      <p:sp>
        <p:nvSpPr>
          <p:cNvPr id="52" name="Rectangle 231"/>
          <p:cNvSpPr>
            <a:spLocks noChangeArrowheads="1"/>
          </p:cNvSpPr>
          <p:nvPr/>
        </p:nvSpPr>
        <p:spPr bwMode="auto">
          <a:xfrm>
            <a:off x="7340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4+5</a:t>
            </a:r>
          </a:p>
        </p:txBody>
      </p:sp>
      <p:sp>
        <p:nvSpPr>
          <p:cNvPr id="53" name="Rectangle 232"/>
          <p:cNvSpPr>
            <a:spLocks noChangeArrowheads="1"/>
          </p:cNvSpPr>
          <p:nvPr/>
        </p:nvSpPr>
        <p:spPr bwMode="auto">
          <a:xfrm>
            <a:off x="6367463"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chemeClr val="accent2"/>
                </a:solidFill>
              </a:rPr>
              <a:t>1100</a:t>
            </a:r>
          </a:p>
        </p:txBody>
      </p:sp>
      <p:sp>
        <p:nvSpPr>
          <p:cNvPr id="54" name="Rectangle 233"/>
          <p:cNvSpPr>
            <a:spLocks noChangeArrowheads="1"/>
          </p:cNvSpPr>
          <p:nvPr/>
        </p:nvSpPr>
        <p:spPr bwMode="auto">
          <a:xfrm>
            <a:off x="4800600"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a:t>
            </a:r>
            <a:r>
              <a:rPr lang="en-US" altLang="zh-CN" sz="2100" i="0">
                <a:solidFill>
                  <a:schemeClr val="accent2"/>
                </a:solidFill>
              </a:rPr>
              <a:t>01</a:t>
            </a:r>
            <a:r>
              <a:rPr lang="en-US" altLang="zh-CN" sz="2100" i="0"/>
              <a:t>01</a:t>
            </a:r>
          </a:p>
        </p:txBody>
      </p:sp>
      <p:sp>
        <p:nvSpPr>
          <p:cNvPr id="55" name="Rectangle 234"/>
          <p:cNvSpPr>
            <a:spLocks noChangeArrowheads="1"/>
          </p:cNvSpPr>
          <p:nvPr/>
        </p:nvSpPr>
        <p:spPr bwMode="auto">
          <a:xfrm>
            <a:off x="7340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5+6</a:t>
            </a:r>
          </a:p>
        </p:txBody>
      </p:sp>
      <p:sp>
        <p:nvSpPr>
          <p:cNvPr id="56" name="Rectangle 235"/>
          <p:cNvSpPr>
            <a:spLocks noChangeArrowheads="1"/>
          </p:cNvSpPr>
          <p:nvPr/>
        </p:nvSpPr>
        <p:spPr bwMode="auto">
          <a:xfrm>
            <a:off x="6367463"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0110</a:t>
            </a:r>
          </a:p>
        </p:txBody>
      </p:sp>
      <p:sp>
        <p:nvSpPr>
          <p:cNvPr id="57" name="Rectangle 236"/>
          <p:cNvSpPr>
            <a:spLocks noChangeArrowheads="1"/>
          </p:cNvSpPr>
          <p:nvPr/>
        </p:nvSpPr>
        <p:spPr bwMode="auto">
          <a:xfrm>
            <a:off x="4800600"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a:t>
            </a:r>
            <a:r>
              <a:rPr lang="en-US" altLang="zh-CN" sz="2100" i="0">
                <a:solidFill>
                  <a:schemeClr val="accent2"/>
                </a:solidFill>
              </a:rPr>
              <a:t>11</a:t>
            </a:r>
            <a:r>
              <a:rPr lang="en-US" altLang="zh-CN" sz="2100" i="0"/>
              <a:t>1</a:t>
            </a:r>
          </a:p>
        </p:txBody>
      </p:sp>
      <p:sp>
        <p:nvSpPr>
          <p:cNvPr id="58" name="Rectangle 237"/>
          <p:cNvSpPr>
            <a:spLocks noChangeArrowheads="1"/>
          </p:cNvSpPr>
          <p:nvPr/>
        </p:nvSpPr>
        <p:spPr bwMode="auto">
          <a:xfrm>
            <a:off x="7340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6+7</a:t>
            </a:r>
          </a:p>
        </p:txBody>
      </p:sp>
      <p:sp>
        <p:nvSpPr>
          <p:cNvPr id="59" name="Rectangle 238"/>
          <p:cNvSpPr>
            <a:spLocks noChangeArrowheads="1"/>
          </p:cNvSpPr>
          <p:nvPr/>
        </p:nvSpPr>
        <p:spPr bwMode="auto">
          <a:xfrm>
            <a:off x="6367463"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0011</a:t>
            </a:r>
          </a:p>
        </p:txBody>
      </p:sp>
      <p:sp>
        <p:nvSpPr>
          <p:cNvPr id="60" name="Rectangle 239"/>
          <p:cNvSpPr>
            <a:spLocks noChangeArrowheads="1"/>
          </p:cNvSpPr>
          <p:nvPr/>
        </p:nvSpPr>
        <p:spPr bwMode="auto">
          <a:xfrm>
            <a:off x="4800600"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t>11010</a:t>
            </a:r>
            <a:r>
              <a:rPr lang="en-US" altLang="zh-CN" sz="2100" i="0">
                <a:solidFill>
                  <a:schemeClr val="accent2"/>
                </a:solidFill>
              </a:rPr>
              <a:t>10</a:t>
            </a:r>
          </a:p>
        </p:txBody>
      </p:sp>
      <p:sp>
        <p:nvSpPr>
          <p:cNvPr id="61" name="Rectangle 240"/>
          <p:cNvSpPr>
            <a:spLocks noChangeArrowheads="1"/>
          </p:cNvSpPr>
          <p:nvPr/>
        </p:nvSpPr>
        <p:spPr bwMode="auto">
          <a:xfrm>
            <a:off x="7340600" y="1340768"/>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出错位</a:t>
            </a:r>
          </a:p>
        </p:txBody>
      </p:sp>
      <p:sp>
        <p:nvSpPr>
          <p:cNvPr id="62" name="Rectangle 241"/>
          <p:cNvSpPr>
            <a:spLocks noChangeArrowheads="1"/>
          </p:cNvSpPr>
          <p:nvPr/>
        </p:nvSpPr>
        <p:spPr bwMode="auto">
          <a:xfrm>
            <a:off x="6367463" y="1340768"/>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latin typeface="+mn-ea"/>
                <a:ea typeface="+mn-ea"/>
              </a:rPr>
              <a:t>余数</a:t>
            </a:r>
          </a:p>
        </p:txBody>
      </p:sp>
      <p:sp>
        <p:nvSpPr>
          <p:cNvPr id="63" name="Rectangle 242"/>
          <p:cNvSpPr>
            <a:spLocks noChangeArrowheads="1"/>
          </p:cNvSpPr>
          <p:nvPr/>
        </p:nvSpPr>
        <p:spPr bwMode="auto">
          <a:xfrm>
            <a:off x="4800600" y="1340768"/>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latin typeface="+mn-ea"/>
                <a:ea typeface="+mn-ea"/>
              </a:rPr>
              <a:t>A</a:t>
            </a:r>
            <a:r>
              <a:rPr lang="en-US" altLang="zh-CN" sz="1800" i="0" baseline="-25000">
                <a:solidFill>
                  <a:schemeClr val="bg1"/>
                </a:solidFill>
                <a:latin typeface="+mn-ea"/>
                <a:ea typeface="+mn-ea"/>
              </a:rPr>
              <a:t>7</a:t>
            </a:r>
            <a:r>
              <a:rPr lang="en-US" altLang="zh-CN" sz="1800" i="0">
                <a:solidFill>
                  <a:schemeClr val="bg1"/>
                </a:solidFill>
                <a:latin typeface="+mn-ea"/>
                <a:ea typeface="+mn-ea"/>
              </a:rPr>
              <a:t>~A</a:t>
            </a:r>
            <a:r>
              <a:rPr lang="en-US" altLang="zh-CN" sz="1800" i="0" baseline="-25000">
                <a:solidFill>
                  <a:schemeClr val="bg1"/>
                </a:solidFill>
                <a:latin typeface="+mn-ea"/>
                <a:ea typeface="+mn-ea"/>
              </a:rPr>
              <a:t>1</a:t>
            </a:r>
            <a:endParaRPr lang="en-US" altLang="zh-CN" sz="1800" i="0">
              <a:solidFill>
                <a:schemeClr val="bg1"/>
              </a:solidFill>
              <a:latin typeface="+mn-ea"/>
              <a:ea typeface="+mn-ea"/>
            </a:endParaRPr>
          </a:p>
        </p:txBody>
      </p:sp>
      <p:sp>
        <p:nvSpPr>
          <p:cNvPr id="64" name="Line 243"/>
          <p:cNvSpPr>
            <a:spLocks noChangeShapeType="1"/>
          </p:cNvSpPr>
          <p:nvPr/>
        </p:nvSpPr>
        <p:spPr bwMode="auto">
          <a:xfrm>
            <a:off x="6367463" y="1340768"/>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65" name="Line 244"/>
          <p:cNvSpPr>
            <a:spLocks noChangeShapeType="1"/>
          </p:cNvSpPr>
          <p:nvPr/>
        </p:nvSpPr>
        <p:spPr bwMode="auto">
          <a:xfrm>
            <a:off x="7340600" y="1340768"/>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66" name="Line 246"/>
          <p:cNvSpPr>
            <a:spLocks noChangeShapeType="1"/>
          </p:cNvSpPr>
          <p:nvPr/>
        </p:nvSpPr>
        <p:spPr bwMode="auto">
          <a:xfrm>
            <a:off x="1371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67" name="Line 247"/>
          <p:cNvSpPr>
            <a:spLocks noChangeShapeType="1"/>
          </p:cNvSpPr>
          <p:nvPr/>
        </p:nvSpPr>
        <p:spPr bwMode="auto">
          <a:xfrm>
            <a:off x="5486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i="0"/>
          </a:p>
        </p:txBody>
      </p:sp>
      <p:sp>
        <p:nvSpPr>
          <p:cNvPr id="3" name="文本框 2"/>
          <p:cNvSpPr txBox="1"/>
          <p:nvPr/>
        </p:nvSpPr>
        <p:spPr>
          <a:xfrm>
            <a:off x="899592" y="5877272"/>
            <a:ext cx="4464496" cy="369332"/>
          </a:xfrm>
          <a:prstGeom prst="rect">
            <a:avLst/>
          </a:prstGeom>
          <a:noFill/>
        </p:spPr>
        <p:txBody>
          <a:bodyPr wrap="square" rtlCol="0">
            <a:spAutoFit/>
          </a:bodyPr>
          <a:lstStyle/>
          <a:p>
            <a:pPr algn="l"/>
            <a:r>
              <a:rPr lang="zh-CN" altLang="en-US" i="0" dirty="0" smtClean="0">
                <a:latin typeface="+mn-ea"/>
                <a:ea typeface="+mn-ea"/>
              </a:rPr>
              <a:t>码距为</a:t>
            </a:r>
            <a:r>
              <a:rPr lang="en-US" altLang="zh-CN" i="0" dirty="0" smtClean="0">
                <a:latin typeface="+mn-ea"/>
                <a:ea typeface="+mn-ea"/>
              </a:rPr>
              <a:t>4</a:t>
            </a:r>
            <a:r>
              <a:rPr lang="zh-CN" altLang="en-US" i="0" dirty="0" smtClean="0">
                <a:latin typeface="+mn-ea"/>
                <a:ea typeface="+mn-ea"/>
              </a:rPr>
              <a:t>，可检测两位错，纠正一位错</a:t>
            </a:r>
            <a:endParaRPr lang="zh-CN" altLang="en-US" i="0" dirty="0">
              <a:latin typeface="+mn-ea"/>
              <a:ea typeface="+mn-ea"/>
            </a:endParaRPr>
          </a:p>
        </p:txBody>
      </p:sp>
    </p:spTree>
    <p:extLst>
      <p:ext uri="{BB962C8B-B14F-4D97-AF65-F5344CB8AC3E}">
        <p14:creationId xmlns:p14="http://schemas.microsoft.com/office/powerpoint/2010/main" val="268370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两位错余数情况</a:t>
            </a:r>
            <a:endParaRPr lang="zh-CN" altLang="en-US" dirty="0"/>
          </a:p>
        </p:txBody>
      </p:sp>
      <p:sp>
        <p:nvSpPr>
          <p:cNvPr id="3" name="内容占位符 2"/>
          <p:cNvSpPr>
            <a:spLocks noGrp="1"/>
          </p:cNvSpPr>
          <p:nvPr>
            <p:ph idx="1"/>
          </p:nvPr>
        </p:nvSpPr>
        <p:spPr>
          <a:xfrm>
            <a:off x="395536" y="980728"/>
            <a:ext cx="8218488" cy="1152128"/>
          </a:xfrm>
        </p:spPr>
        <p:txBody>
          <a:bodyPr/>
          <a:lstStyle/>
          <a:p>
            <a:r>
              <a:rPr lang="zh-CN" altLang="en-US" dirty="0" smtClean="0"/>
              <a:t>两位数出错余数与一位错不同（见表）</a:t>
            </a:r>
            <a:endParaRPr lang="en-US" altLang="zh-CN" dirty="0" smtClean="0"/>
          </a:p>
          <a:p>
            <a:r>
              <a:rPr lang="zh-CN" altLang="en-US" dirty="0" smtClean="0"/>
              <a:t>三位错余数可能和一位错相同</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142</a:t>
            </a:fld>
            <a:r>
              <a:rPr lang="en-US" altLang="zh-CN" sz="1400" smtClean="0">
                <a:solidFill>
                  <a:srgbClr val="0D7157"/>
                </a:solidFill>
              </a:rPr>
              <a:t>- </a:t>
            </a:r>
            <a:endParaRPr lang="en-US" altLang="zh-CN" sz="1400" dirty="0">
              <a:solidFill>
                <a:srgbClr val="0D7157"/>
              </a:solidFill>
            </a:endParaRPr>
          </a:p>
        </p:txBody>
      </p:sp>
      <p:pic>
        <p:nvPicPr>
          <p:cNvPr id="5" name="内容占位符 4"/>
          <p:cNvPicPr>
            <a:picLocks noChangeAspect="1"/>
          </p:cNvPicPr>
          <p:nvPr/>
        </p:nvPicPr>
        <p:blipFill>
          <a:blip r:embed="rId2"/>
          <a:stretch>
            <a:fillRect/>
          </a:stretch>
        </p:blipFill>
        <p:spPr bwMode="auto">
          <a:xfrm>
            <a:off x="656011" y="2353445"/>
            <a:ext cx="7697538" cy="2327346"/>
          </a:xfrm>
          <a:prstGeom prst="rect">
            <a:avLst/>
          </a:prstGeom>
          <a:noFill/>
          <a:ln w="9525">
            <a:noFill/>
            <a:miter lim="800000"/>
            <a:headEnd/>
            <a:tailEnd/>
          </a:ln>
        </p:spPr>
      </p:pic>
    </p:spTree>
    <p:extLst>
      <p:ext uri="{BB962C8B-B14F-4D97-AF65-F5344CB8AC3E}">
        <p14:creationId xmlns:p14="http://schemas.microsoft.com/office/powerpoint/2010/main" val="7757550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CRC</a:t>
            </a:r>
            <a:r>
              <a:rPr lang="zh-CN" altLang="en-US" dirty="0" smtClean="0"/>
              <a:t>校验性能</a:t>
            </a:r>
            <a:endParaRPr lang="zh-CN" altLang="en-US" dirty="0"/>
          </a:p>
        </p:txBody>
      </p:sp>
      <p:sp>
        <p:nvSpPr>
          <p:cNvPr id="3" name="内容占位符 2"/>
          <p:cNvSpPr>
            <a:spLocks noGrp="1"/>
          </p:cNvSpPr>
          <p:nvPr>
            <p:ph idx="1"/>
          </p:nvPr>
        </p:nvSpPr>
        <p:spPr/>
        <p:txBody>
          <a:bodyPr/>
          <a:lstStyle/>
          <a:p>
            <a:pPr eaLnBrk="1" hangingPunct="1"/>
            <a:r>
              <a:rPr lang="zh-CN" altLang="en-US" dirty="0"/>
              <a:t>可检测出所有的双错、奇数位错 </a:t>
            </a:r>
          </a:p>
          <a:p>
            <a:pPr eaLnBrk="1" hangingPunct="1"/>
            <a:r>
              <a:rPr lang="zh-CN" altLang="en-US" dirty="0"/>
              <a:t>可检测所有小于、等于校验位长度的突发错 </a:t>
            </a:r>
          </a:p>
          <a:p>
            <a:pPr lvl="1" eaLnBrk="1" hangingPunct="1"/>
            <a:r>
              <a:rPr lang="zh-CN" altLang="en-US" dirty="0"/>
              <a:t>突发错是指几乎连续发生的一串错，突发长度就是指从出错的第一位到出错的最后一位的长度</a:t>
            </a:r>
            <a:r>
              <a:rPr lang="en-US" altLang="zh-CN" dirty="0"/>
              <a:t>(</a:t>
            </a:r>
            <a:r>
              <a:rPr lang="zh-CN" altLang="en-US" dirty="0"/>
              <a:t>但是，中间并不一定每一位都错</a:t>
            </a:r>
            <a:r>
              <a:rPr lang="en-US" altLang="zh-CN" dirty="0"/>
              <a:t>)</a:t>
            </a:r>
          </a:p>
          <a:p>
            <a:pPr eaLnBrk="1" hangingPunct="1"/>
            <a:r>
              <a:rPr lang="zh-CN" altLang="en-US" dirty="0"/>
              <a:t>广泛运用于通信传输领域，磁存储领域</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500769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 Encoding Circuit</a:t>
            </a:r>
            <a:endParaRPr lang="zh-CN" altLang="en-US" dirty="0"/>
          </a:p>
        </p:txBody>
      </p:sp>
      <p:sp>
        <p:nvSpPr>
          <p:cNvPr id="3" name="内容占位符 2"/>
          <p:cNvSpPr>
            <a:spLocks noGrp="1"/>
          </p:cNvSpPr>
          <p:nvPr>
            <p:ph idx="1"/>
          </p:nvPr>
        </p:nvSpPr>
        <p:spPr>
          <a:xfrm>
            <a:off x="395536" y="3212976"/>
            <a:ext cx="8218488" cy="2808064"/>
          </a:xfrm>
        </p:spPr>
        <p:txBody>
          <a:bodyPr/>
          <a:lstStyle/>
          <a:p>
            <a:pPr eaLnBrk="1" hangingPunct="1">
              <a:lnSpc>
                <a:spcPct val="110000"/>
              </a:lnSpc>
            </a:pPr>
            <a:r>
              <a:rPr lang="zh-CN" altLang="en-US" sz="2000" dirty="0"/>
              <a:t>触发器初始状态为</a:t>
            </a:r>
            <a:r>
              <a:rPr lang="en-US" altLang="zh-CN" sz="2000" dirty="0"/>
              <a:t>0</a:t>
            </a:r>
          </a:p>
          <a:p>
            <a:pPr eaLnBrk="1" hangingPunct="1">
              <a:lnSpc>
                <a:spcPct val="110000"/>
              </a:lnSpc>
            </a:pPr>
            <a:r>
              <a:rPr lang="en-US" altLang="zh-CN" sz="2000" dirty="0"/>
              <a:t>Q4=0</a:t>
            </a:r>
            <a:r>
              <a:rPr lang="zh-CN" altLang="en-US" sz="2000" dirty="0"/>
              <a:t>时，不够除，下一个脉冲，数据左移一位</a:t>
            </a:r>
          </a:p>
          <a:p>
            <a:pPr eaLnBrk="1" hangingPunct="1">
              <a:lnSpc>
                <a:spcPct val="110000"/>
              </a:lnSpc>
            </a:pPr>
            <a:r>
              <a:rPr lang="en-US" altLang="zh-CN" sz="2000" dirty="0"/>
              <a:t>Q4=1</a:t>
            </a:r>
            <a:r>
              <a:rPr lang="zh-CN" altLang="en-US" sz="2000" dirty="0"/>
              <a:t>时，够除，商上一，作模二的减法，</a:t>
            </a:r>
          </a:p>
          <a:p>
            <a:pPr eaLnBrk="1" hangingPunct="1">
              <a:lnSpc>
                <a:spcPct val="110000"/>
              </a:lnSpc>
            </a:pPr>
            <a:r>
              <a:rPr lang="zh-CN" altLang="en-US" sz="2000" dirty="0"/>
              <a:t>有异或门的位置相当于生成多项式为</a:t>
            </a:r>
            <a:r>
              <a:rPr lang="en-US" altLang="zh-CN" sz="2000" dirty="0"/>
              <a:t>1</a:t>
            </a:r>
            <a:r>
              <a:rPr lang="zh-CN" altLang="en-US" sz="2000" dirty="0"/>
              <a:t>的位置，作异或运算，</a:t>
            </a:r>
          </a:p>
          <a:p>
            <a:pPr eaLnBrk="1" hangingPunct="1">
              <a:lnSpc>
                <a:spcPct val="110000"/>
              </a:lnSpc>
            </a:pPr>
            <a:r>
              <a:rPr lang="zh-CN" altLang="en-US" sz="2000" dirty="0"/>
              <a:t>无异或门的位置，相当于多项式为零的位置</a:t>
            </a:r>
          </a:p>
          <a:p>
            <a:pPr eaLnBrk="1" hangingPunct="1">
              <a:lnSpc>
                <a:spcPct val="110000"/>
              </a:lnSpc>
            </a:pPr>
            <a:r>
              <a:rPr lang="en-US" altLang="zh-CN" sz="2000" dirty="0"/>
              <a:t>G(X)=X</a:t>
            </a:r>
            <a:r>
              <a:rPr lang="en-US" altLang="zh-CN" sz="2000" baseline="30000" dirty="0"/>
              <a:t>4</a:t>
            </a:r>
            <a:r>
              <a:rPr lang="en-US" altLang="zh-CN" sz="2000" dirty="0"/>
              <a:t>+X+1  10011</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144</a:t>
            </a:fld>
            <a:r>
              <a:rPr lang="en-US" altLang="zh-CN" sz="1400" smtClean="0">
                <a:solidFill>
                  <a:srgbClr val="0D7157"/>
                </a:solidFill>
              </a:rPr>
              <a:t>- </a:t>
            </a:r>
            <a:endParaRPr lang="en-US" altLang="zh-CN" sz="1400" dirty="0">
              <a:solidFill>
                <a:srgbClr val="0D7157"/>
              </a:solidFill>
            </a:endParaRPr>
          </a:p>
        </p:txBody>
      </p:sp>
      <p:graphicFrame>
        <p:nvGraphicFramePr>
          <p:cNvPr id="10" name="Object 4"/>
          <p:cNvGraphicFramePr>
            <a:graphicFrameLocks noChangeAspect="1"/>
          </p:cNvGraphicFramePr>
          <p:nvPr>
            <p:extLst/>
          </p:nvPr>
        </p:nvGraphicFramePr>
        <p:xfrm>
          <a:off x="609600" y="1340768"/>
          <a:ext cx="7924800" cy="1676400"/>
        </p:xfrm>
        <a:graphic>
          <a:graphicData uri="http://schemas.openxmlformats.org/presentationml/2006/ole">
            <mc:AlternateContent xmlns:mc="http://schemas.openxmlformats.org/markup-compatibility/2006">
              <mc:Choice xmlns:v="urn:schemas-microsoft-com:vml" Requires="v">
                <p:oleObj spid="_x0000_s263386" r:id="rId3" imgW="4653000" imgH="984240" progId="Visio.Drawing.6">
                  <p:embed/>
                </p:oleObj>
              </mc:Choice>
              <mc:Fallback>
                <p:oleObj r:id="rId3" imgW="4653000" imgH="984240" progId="Visio.Drawing.6">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40768"/>
                        <a:ext cx="7924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18"/>
          <p:cNvGrpSpPr>
            <a:grpSpLocks/>
          </p:cNvGrpSpPr>
          <p:nvPr/>
        </p:nvGrpSpPr>
        <p:grpSpPr bwMode="auto">
          <a:xfrm>
            <a:off x="914400" y="1340768"/>
            <a:ext cx="6781800" cy="403225"/>
            <a:chOff x="0" y="0"/>
            <a:chExt cx="4272" cy="254"/>
          </a:xfrm>
        </p:grpSpPr>
        <p:sp>
          <p:nvSpPr>
            <p:cNvPr id="12" name="Text Box 13"/>
            <p:cNvSpPr txBox="1">
              <a:spLocks noChangeArrowheads="1"/>
            </p:cNvSpPr>
            <p:nvPr/>
          </p:nvSpPr>
          <p:spPr bwMode="auto">
            <a:xfrm>
              <a:off x="2544" y="0"/>
              <a:ext cx="4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a:t>x</a:t>
              </a:r>
            </a:p>
          </p:txBody>
        </p:sp>
        <p:sp>
          <p:nvSpPr>
            <p:cNvPr id="13" name="Text Box 14"/>
            <p:cNvSpPr txBox="1">
              <a:spLocks noChangeArrowheads="1"/>
            </p:cNvSpPr>
            <p:nvPr/>
          </p:nvSpPr>
          <p:spPr bwMode="auto">
            <a:xfrm>
              <a:off x="3792" y="0"/>
              <a:ext cx="4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a:t>x</a:t>
              </a:r>
              <a:r>
                <a:rPr lang="en-US" altLang="zh-CN" baseline="30000"/>
                <a:t>0</a:t>
              </a:r>
              <a:endParaRPr lang="en-US" altLang="zh-CN"/>
            </a:p>
          </p:txBody>
        </p:sp>
        <p:sp>
          <p:nvSpPr>
            <p:cNvPr id="14" name="Text Box 15"/>
            <p:cNvSpPr txBox="1">
              <a:spLocks noChangeArrowheads="1"/>
            </p:cNvSpPr>
            <p:nvPr/>
          </p:nvSpPr>
          <p:spPr bwMode="auto">
            <a:xfrm>
              <a:off x="1536" y="0"/>
              <a:ext cx="4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a:t>x</a:t>
              </a:r>
              <a:r>
                <a:rPr lang="en-US" altLang="zh-CN" baseline="30000"/>
                <a:t>2</a:t>
              </a:r>
            </a:p>
          </p:txBody>
        </p:sp>
        <p:sp>
          <p:nvSpPr>
            <p:cNvPr id="15" name="Text Box 16"/>
            <p:cNvSpPr txBox="1">
              <a:spLocks noChangeArrowheads="1"/>
            </p:cNvSpPr>
            <p:nvPr/>
          </p:nvSpPr>
          <p:spPr bwMode="auto">
            <a:xfrm>
              <a:off x="720" y="0"/>
              <a:ext cx="4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a:t>x</a:t>
              </a:r>
              <a:r>
                <a:rPr lang="en-US" altLang="zh-CN" baseline="30000"/>
                <a:t>3</a:t>
              </a:r>
            </a:p>
          </p:txBody>
        </p:sp>
        <p:sp>
          <p:nvSpPr>
            <p:cNvPr id="16" name="Text Box 17"/>
            <p:cNvSpPr txBox="1">
              <a:spLocks noChangeArrowheads="1"/>
            </p:cNvSpPr>
            <p:nvPr/>
          </p:nvSpPr>
          <p:spPr bwMode="auto">
            <a:xfrm>
              <a:off x="0" y="0"/>
              <a:ext cx="4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dirty="0"/>
                <a:t>x</a:t>
              </a:r>
              <a:r>
                <a:rPr lang="en-US" altLang="zh-CN" baseline="30000" dirty="0"/>
                <a:t>4</a:t>
              </a:r>
            </a:p>
          </p:txBody>
        </p:sp>
      </p:grpSp>
    </p:spTree>
    <p:extLst>
      <p:ext uri="{BB962C8B-B14F-4D97-AF65-F5344CB8AC3E}">
        <p14:creationId xmlns:p14="http://schemas.microsoft.com/office/powerpoint/2010/main" val="260467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1000"/>
                                        <p:tgtEl>
                                          <p:spTgt spid="10">
                                            <p:bg/>
                                          </p:spTgt>
                                        </p:tgtEl>
                                      </p:cBhvr>
                                    </p:animEffect>
                                    <p:anim calcmode="lin" valueType="num">
                                      <p:cBhvr>
                                        <p:cTn id="8" dur="1000" fill="hold"/>
                                        <p:tgtEl>
                                          <p:spTgt spid="10">
                                            <p:bg/>
                                          </p:spTgt>
                                        </p:tgtEl>
                                        <p:attrNameLst>
                                          <p:attrName>ppt_x</p:attrName>
                                        </p:attrNameLst>
                                      </p:cBhvr>
                                      <p:tavLst>
                                        <p:tav tm="0">
                                          <p:val>
                                            <p:strVal val="#ppt_x"/>
                                          </p:val>
                                        </p:tav>
                                        <p:tav tm="100000">
                                          <p:val>
                                            <p:strVal val="#ppt_x"/>
                                          </p:val>
                                        </p:tav>
                                      </p:tavLst>
                                    </p:anim>
                                    <p:anim calcmode="lin" valueType="num">
                                      <p:cBhvr>
                                        <p:cTn id="9"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additive="base">
                                        <p:cTn id="5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ppt_x"/>
                                          </p:val>
                                        </p:tav>
                                        <p:tav tm="100000">
                                          <p:val>
                                            <p:strVal val="#ppt_x"/>
                                          </p:val>
                                        </p:tav>
                                      </p:tavLst>
                                    </p:anim>
                                    <p:anim calcmode="lin" valueType="num">
                                      <p:cBhvr additive="base">
                                        <p:cTn id="5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Ethernet CRC-32</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sz="2300" dirty="0">
                <a:ea typeface="宋体" panose="02010600030101010101" pitchFamily="2" charset="-122"/>
              </a:rPr>
              <a:t>CRC-16: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10000"/>
              </a:lnSpc>
            </a:pPr>
            <a:r>
              <a:rPr lang="en-US" altLang="zh-CN" sz="2300" dirty="0">
                <a:ea typeface="宋体" panose="02010600030101010101" pitchFamily="2" charset="-122"/>
              </a:rPr>
              <a:t>detects single and double bit errors</a:t>
            </a:r>
          </a:p>
          <a:p>
            <a:pPr lvl="1" eaLnBrk="1" hangingPunct="1">
              <a:lnSpc>
                <a:spcPct val="110000"/>
              </a:lnSpc>
            </a:pPr>
            <a:r>
              <a:rPr lang="en-US" altLang="zh-CN" sz="2300" dirty="0">
                <a:ea typeface="宋体" panose="02010600030101010101" pitchFamily="2" charset="-122"/>
              </a:rPr>
              <a:t>All errors with an odd number of bits</a:t>
            </a:r>
          </a:p>
          <a:p>
            <a:pPr lvl="1" eaLnBrk="1" hangingPunct="1">
              <a:lnSpc>
                <a:spcPct val="110000"/>
              </a:lnSpc>
            </a:pPr>
            <a:r>
              <a:rPr lang="en-US" altLang="zh-CN" sz="2300" dirty="0">
                <a:ea typeface="宋体" panose="02010600030101010101" pitchFamily="2" charset="-122"/>
              </a:rPr>
              <a:t>Burst errors of length 16 or less</a:t>
            </a:r>
          </a:p>
          <a:p>
            <a:pPr lvl="1" eaLnBrk="1" hangingPunct="1">
              <a:lnSpc>
                <a:spcPct val="110000"/>
              </a:lnSpc>
            </a:pPr>
            <a:r>
              <a:rPr lang="en-US" altLang="zh-CN" sz="2300" dirty="0">
                <a:ea typeface="宋体" panose="02010600030101010101" pitchFamily="2" charset="-122"/>
              </a:rPr>
              <a:t>Most errors for longer bursts</a:t>
            </a:r>
          </a:p>
          <a:p>
            <a:pPr eaLnBrk="1" hangingPunct="1">
              <a:lnSpc>
                <a:spcPct val="110000"/>
              </a:lnSpc>
            </a:pPr>
            <a:r>
              <a:rPr lang="en-US" altLang="zh-CN" sz="2300" dirty="0">
                <a:ea typeface="宋体" panose="02010600030101010101" pitchFamily="2" charset="-122"/>
              </a:rPr>
              <a:t>CRC-32: G(x) = x</a:t>
            </a:r>
            <a:r>
              <a:rPr lang="en-US" altLang="zh-CN" sz="2300" baseline="30000" dirty="0">
                <a:ea typeface="宋体" panose="02010600030101010101" pitchFamily="2" charset="-122"/>
              </a:rPr>
              <a:t>32</a:t>
            </a:r>
            <a:r>
              <a:rPr lang="en-US" altLang="zh-CN" sz="2300" dirty="0">
                <a:ea typeface="宋体" panose="02010600030101010101" pitchFamily="2" charset="-122"/>
              </a:rPr>
              <a:t> + x</a:t>
            </a:r>
            <a:r>
              <a:rPr lang="en-US" altLang="zh-CN" sz="2300" baseline="30000" dirty="0">
                <a:ea typeface="宋体" panose="02010600030101010101" pitchFamily="2" charset="-122"/>
              </a:rPr>
              <a:t>26</a:t>
            </a:r>
            <a:r>
              <a:rPr lang="en-US" altLang="zh-CN" sz="2300" dirty="0">
                <a:ea typeface="宋体" panose="02010600030101010101" pitchFamily="2" charset="-122"/>
              </a:rPr>
              <a:t> + x</a:t>
            </a:r>
            <a:r>
              <a:rPr lang="en-US" altLang="zh-CN" sz="2300" baseline="30000" dirty="0">
                <a:ea typeface="宋体" panose="02010600030101010101" pitchFamily="2" charset="-122"/>
              </a:rPr>
              <a:t>23</a:t>
            </a:r>
            <a:r>
              <a:rPr lang="en-US" altLang="zh-CN" sz="2300" dirty="0">
                <a:ea typeface="宋体" panose="02010600030101010101" pitchFamily="2" charset="-122"/>
              </a:rPr>
              <a:t> + x</a:t>
            </a:r>
            <a:r>
              <a:rPr lang="en-US" altLang="zh-CN" sz="2300" baseline="30000" dirty="0">
                <a:ea typeface="宋体" panose="02010600030101010101" pitchFamily="2" charset="-122"/>
              </a:rPr>
              <a:t>22</a:t>
            </a:r>
            <a:r>
              <a:rPr lang="en-US" altLang="zh-CN" sz="2300" dirty="0">
                <a:ea typeface="宋体" panose="02010600030101010101" pitchFamily="2" charset="-122"/>
              </a:rPr>
              <a:t>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12</a:t>
            </a:r>
            <a:r>
              <a:rPr lang="en-US" altLang="zh-CN" sz="2300" dirty="0">
                <a:ea typeface="宋体" panose="02010600030101010101" pitchFamily="2" charset="-122"/>
              </a:rPr>
              <a:t> + x</a:t>
            </a:r>
            <a:r>
              <a:rPr lang="en-US" altLang="zh-CN" sz="2300" baseline="30000" dirty="0">
                <a:ea typeface="宋体" panose="02010600030101010101" pitchFamily="2" charset="-122"/>
              </a:rPr>
              <a:t>11</a:t>
            </a:r>
            <a:r>
              <a:rPr lang="en-US" altLang="zh-CN" sz="2300" dirty="0">
                <a:ea typeface="宋体" panose="02010600030101010101" pitchFamily="2" charset="-122"/>
              </a:rPr>
              <a:t> + x</a:t>
            </a:r>
            <a:r>
              <a:rPr lang="en-US" altLang="zh-CN" sz="2300" baseline="30000" dirty="0">
                <a:ea typeface="宋体" panose="02010600030101010101" pitchFamily="2" charset="-122"/>
              </a:rPr>
              <a:t>10</a:t>
            </a:r>
            <a:r>
              <a:rPr lang="en-US" altLang="zh-CN" sz="2300" dirty="0">
                <a:ea typeface="宋体" panose="02010600030101010101" pitchFamily="2" charset="-122"/>
              </a:rPr>
              <a:t> + x</a:t>
            </a:r>
            <a:r>
              <a:rPr lang="en-US" altLang="zh-CN" sz="2300" baseline="30000" dirty="0">
                <a:ea typeface="宋体" panose="02010600030101010101" pitchFamily="2" charset="-122"/>
              </a:rPr>
              <a:t>8</a:t>
            </a:r>
            <a:r>
              <a:rPr lang="en-US" altLang="zh-CN" sz="2300" dirty="0">
                <a:ea typeface="宋体" panose="02010600030101010101" pitchFamily="2" charset="-122"/>
              </a:rPr>
              <a:t> + x</a:t>
            </a:r>
            <a:r>
              <a:rPr lang="en-US" altLang="zh-CN" sz="2300" baseline="30000" dirty="0">
                <a:ea typeface="宋体" panose="02010600030101010101" pitchFamily="2" charset="-122"/>
              </a:rPr>
              <a:t>7</a:t>
            </a:r>
            <a:r>
              <a:rPr lang="en-US" altLang="zh-CN" sz="2300" dirty="0">
                <a:ea typeface="宋体" panose="02010600030101010101" pitchFamily="2" charset="-122"/>
              </a:rPr>
              <a:t> + x</a:t>
            </a:r>
            <a:r>
              <a:rPr lang="en-US" altLang="zh-CN" sz="2300" baseline="30000" dirty="0">
                <a:ea typeface="宋体" panose="02010600030101010101" pitchFamily="2" charset="-122"/>
              </a:rPr>
              <a:t>5</a:t>
            </a:r>
            <a:r>
              <a:rPr lang="en-US" altLang="zh-CN" sz="2300" dirty="0">
                <a:ea typeface="宋体" panose="02010600030101010101" pitchFamily="2" charset="-122"/>
              </a:rPr>
              <a:t> + x</a:t>
            </a:r>
            <a:r>
              <a:rPr lang="en-US" altLang="zh-CN" sz="2300" baseline="30000" dirty="0">
                <a:ea typeface="宋体" panose="02010600030101010101" pitchFamily="2" charset="-122"/>
              </a:rPr>
              <a:t>4</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x  + 1</a:t>
            </a:r>
          </a:p>
          <a:p>
            <a:pPr lvl="1" eaLnBrk="1" hangingPunct="1">
              <a:lnSpc>
                <a:spcPct val="110000"/>
              </a:lnSpc>
            </a:pPr>
            <a:r>
              <a:rPr lang="en-US" altLang="zh-CN" sz="2300" dirty="0">
                <a:ea typeface="宋体" panose="02010600030101010101" pitchFamily="2" charset="-122"/>
              </a:rPr>
              <a:t>Used in </a:t>
            </a:r>
            <a:r>
              <a:rPr lang="en-US" altLang="zh-CN" sz="2300" dirty="0" err="1">
                <a:ea typeface="宋体" panose="02010600030101010101" pitchFamily="2" charset="-122"/>
              </a:rPr>
              <a:t>ethernet</a:t>
            </a:r>
            <a:endParaRPr lang="en-US" altLang="zh-CN" sz="2300"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145</a:t>
            </a:fld>
            <a:r>
              <a:rPr lang="en-US" altLang="zh-CN" sz="1400" smtClean="0">
                <a:solidFill>
                  <a:srgbClr val="0D7157"/>
                </a:solidFill>
              </a:rPr>
              <a:t>- </a:t>
            </a:r>
            <a:endParaRPr lang="en-US" altLang="zh-CN" sz="1400" dirty="0">
              <a:solidFill>
                <a:srgbClr val="0D7157"/>
              </a:solidFill>
            </a:endParaRPr>
          </a:p>
        </p:txBody>
      </p:sp>
      <p:pic>
        <p:nvPicPr>
          <p:cNvPr id="5" name="Picture 4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4581128"/>
            <a:ext cx="71628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559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CRC</a:t>
            </a:r>
            <a:r>
              <a:rPr lang="zh-CN" altLang="en-US" dirty="0" smtClean="0"/>
              <a:t>编码</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dirty="0" smtClean="0"/>
              <a:t>发送方生成校验码（数据位</a:t>
            </a:r>
            <a:r>
              <a:rPr lang="en-US" altLang="zh-CN" dirty="0" smtClean="0"/>
              <a:t>+</a:t>
            </a:r>
            <a:r>
              <a:rPr lang="zh-CN" altLang="en-US" dirty="0" smtClean="0"/>
              <a:t>校验位）</a:t>
            </a:r>
            <a:endParaRPr lang="en-US" altLang="zh-CN" dirty="0" smtClean="0"/>
          </a:p>
          <a:p>
            <a:r>
              <a:rPr lang="zh-CN" altLang="en-US" dirty="0" smtClean="0"/>
              <a:t>接收方根据接收到的校验码求余数（检错码）</a:t>
            </a:r>
            <a:endParaRPr lang="en-US" altLang="zh-CN" dirty="0" smtClean="0"/>
          </a:p>
          <a:p>
            <a:r>
              <a:rPr lang="zh-CN" altLang="en-US" dirty="0" smtClean="0"/>
              <a:t>检错码为零</a:t>
            </a:r>
            <a:endParaRPr lang="en-US" altLang="zh-CN" dirty="0" smtClean="0"/>
          </a:p>
          <a:p>
            <a:pPr lvl="1"/>
            <a:r>
              <a:rPr lang="zh-CN" altLang="en-US" dirty="0" smtClean="0"/>
              <a:t>假定正确</a:t>
            </a:r>
            <a:endParaRPr lang="en-US" altLang="zh-CN" dirty="0" smtClean="0"/>
          </a:p>
          <a:p>
            <a:r>
              <a:rPr lang="zh-CN" altLang="en-US" dirty="0" smtClean="0"/>
              <a:t>检错码不为零</a:t>
            </a:r>
            <a:endParaRPr lang="en-US" altLang="zh-CN" dirty="0" smtClean="0"/>
          </a:p>
          <a:p>
            <a:pPr lvl="1"/>
            <a:r>
              <a:rPr lang="zh-CN" altLang="en-US" dirty="0" smtClean="0"/>
              <a:t>一定错误</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7045731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本章重点内容</a:t>
            </a:r>
            <a:endParaRPr lang="zh-CN" altLang="en-US" dirty="0"/>
          </a:p>
        </p:txBody>
      </p:sp>
      <p:sp>
        <p:nvSpPr>
          <p:cNvPr id="3" name="内容占位符 2"/>
          <p:cNvSpPr>
            <a:spLocks noGrp="1"/>
          </p:cNvSpPr>
          <p:nvPr>
            <p:ph idx="1"/>
          </p:nvPr>
        </p:nvSpPr>
        <p:spPr/>
        <p:txBody>
          <a:bodyPr/>
          <a:lstStyle/>
          <a:p>
            <a:pPr eaLnBrk="1" hangingPunct="1"/>
            <a:r>
              <a:rPr lang="zh-CN" altLang="en-US" sz="2600" dirty="0" smtClean="0"/>
              <a:t>二进制表示以及进制转换运算</a:t>
            </a:r>
            <a:endParaRPr lang="en-US" altLang="zh-CN" sz="2600" dirty="0" smtClean="0"/>
          </a:p>
          <a:p>
            <a:pPr eaLnBrk="1" hangingPunct="1"/>
            <a:r>
              <a:rPr lang="en-US" altLang="zh-CN" sz="2600" dirty="0" smtClean="0"/>
              <a:t>IEEE 754</a:t>
            </a:r>
            <a:r>
              <a:rPr lang="zh-CN" altLang="en-US" sz="2600" dirty="0" smtClean="0"/>
              <a:t>浮点数表示</a:t>
            </a:r>
          </a:p>
          <a:p>
            <a:pPr eaLnBrk="1" hangingPunct="1"/>
            <a:r>
              <a:rPr lang="zh-CN" altLang="en-US" sz="2600" dirty="0" smtClean="0"/>
              <a:t>不同机器码编码规则，表示范围。</a:t>
            </a:r>
            <a:endParaRPr lang="zh-CN" altLang="en-US" sz="2600" dirty="0"/>
          </a:p>
          <a:p>
            <a:pPr eaLnBrk="1" hangingPunct="1"/>
            <a:r>
              <a:rPr lang="zh-CN" altLang="en-US" sz="2600" dirty="0"/>
              <a:t>纠错码和检错码</a:t>
            </a:r>
          </a:p>
          <a:p>
            <a:pPr lvl="1" eaLnBrk="1" hangingPunct="1"/>
            <a:r>
              <a:rPr lang="zh-CN" altLang="en-US" sz="2200" dirty="0"/>
              <a:t>奇偶校验熟练掌握</a:t>
            </a:r>
          </a:p>
          <a:p>
            <a:pPr lvl="1" eaLnBrk="1" hangingPunct="1"/>
            <a:r>
              <a:rPr lang="zh-CN" altLang="en-US" sz="2200" dirty="0"/>
              <a:t>海明，</a:t>
            </a:r>
            <a:r>
              <a:rPr lang="en-US" altLang="zh-CN" dirty="0"/>
              <a:t>CRC</a:t>
            </a:r>
            <a:r>
              <a:rPr lang="zh-CN" altLang="en-US" sz="2200" dirty="0"/>
              <a:t>会计算</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147</a:t>
            </a:fld>
            <a:r>
              <a:rPr lang="en-US" altLang="zh-CN" sz="1400" smtClean="0">
                <a:solidFill>
                  <a:srgbClr val="0D7157"/>
                </a:solidFill>
              </a:rPr>
              <a:t>- </a:t>
            </a:r>
            <a:endParaRPr lang="en-US" altLang="zh-CN" sz="1400" dirty="0">
              <a:solidFill>
                <a:srgbClr val="0D7157"/>
              </a:solidFill>
            </a:endParaRPr>
          </a:p>
        </p:txBody>
      </p:sp>
      <p:pic>
        <p:nvPicPr>
          <p:cNvPr id="5" name="Picture 4" descr="j02991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3657600"/>
            <a:ext cx="14859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82375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a:spLocks noGrp="1"/>
          </p:cNvSpPr>
          <p:nvPr>
            <p:ph idx="1"/>
          </p:nvPr>
        </p:nvSpPr>
        <p:spPr/>
        <p:txBody>
          <a:bodyPr/>
          <a:lstStyle/>
          <a:p>
            <a:pPr eaLnBrk="1" hangingPunct="1"/>
            <a:r>
              <a:rPr lang="en-US" altLang="zh-CN" dirty="0"/>
              <a:t>Page 60</a:t>
            </a:r>
          </a:p>
          <a:p>
            <a:pPr lvl="1" eaLnBrk="1" hangingPunct="1"/>
            <a:r>
              <a:rPr lang="en-US" altLang="zh-CN" dirty="0">
                <a:solidFill>
                  <a:schemeClr val="bg1">
                    <a:lumMod val="85000"/>
                  </a:schemeClr>
                </a:solidFill>
              </a:rPr>
              <a:t>2.4</a:t>
            </a:r>
          </a:p>
          <a:p>
            <a:pPr lvl="1" eaLnBrk="1" hangingPunct="1"/>
            <a:r>
              <a:rPr lang="en-US" altLang="zh-CN" dirty="0">
                <a:solidFill>
                  <a:schemeClr val="bg1">
                    <a:lumMod val="85000"/>
                  </a:schemeClr>
                </a:solidFill>
              </a:rPr>
              <a:t>2.5</a:t>
            </a:r>
          </a:p>
          <a:p>
            <a:pPr lvl="1" eaLnBrk="1" hangingPunct="1"/>
            <a:r>
              <a:rPr lang="en-US" altLang="zh-CN" dirty="0">
                <a:solidFill>
                  <a:schemeClr val="bg1">
                    <a:lumMod val="85000"/>
                  </a:schemeClr>
                </a:solidFill>
              </a:rPr>
              <a:t>2.6</a:t>
            </a:r>
          </a:p>
          <a:p>
            <a:pPr lvl="1" eaLnBrk="1" hangingPunct="1"/>
            <a:r>
              <a:rPr lang="en-US" altLang="zh-CN" dirty="0">
                <a:solidFill>
                  <a:schemeClr val="bg1">
                    <a:lumMod val="85000"/>
                  </a:schemeClr>
                </a:solidFill>
              </a:rPr>
              <a:t>2.10</a:t>
            </a:r>
          </a:p>
          <a:p>
            <a:pPr lvl="1" eaLnBrk="1" hangingPunct="1"/>
            <a:r>
              <a:rPr lang="en-US" altLang="zh-CN" dirty="0"/>
              <a:t>2.16</a:t>
            </a:r>
          </a:p>
          <a:p>
            <a:pPr lvl="1" eaLnBrk="1" hangingPunct="1"/>
            <a:r>
              <a:rPr lang="en-US" altLang="zh-CN" dirty="0"/>
              <a:t>2.18</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148</a:t>
            </a:fld>
            <a:r>
              <a:rPr lang="en-US" altLang="zh-CN" sz="1400" smtClean="0">
                <a:solidFill>
                  <a:srgbClr val="0D7157"/>
                </a:solidFill>
              </a:rPr>
              <a:t>- </a:t>
            </a:r>
            <a:endParaRPr lang="en-US" altLang="zh-CN" sz="1400" dirty="0">
              <a:solidFill>
                <a:srgbClr val="0D7157"/>
              </a:solidFill>
            </a:endParaRPr>
          </a:p>
        </p:txBody>
      </p:sp>
      <p:graphicFrame>
        <p:nvGraphicFramePr>
          <p:cNvPr id="5" name="Object 4"/>
          <p:cNvGraphicFramePr>
            <a:graphicFrameLocks noChangeAspect="1"/>
          </p:cNvGraphicFramePr>
          <p:nvPr>
            <p:extLst/>
          </p:nvPr>
        </p:nvGraphicFramePr>
        <p:xfrm>
          <a:off x="5410200" y="3886200"/>
          <a:ext cx="3119438" cy="2224088"/>
        </p:xfrm>
        <a:graphic>
          <a:graphicData uri="http://schemas.openxmlformats.org/presentationml/2006/ole">
            <mc:AlternateContent xmlns:mc="http://schemas.openxmlformats.org/markup-compatibility/2006">
              <mc:Choice xmlns:v="urn:schemas-microsoft-com:vml" Requires="v">
                <p:oleObj spid="_x0000_s264410" r:id="rId3" imgW="4006850" imgH="2857500" progId="MS_ClipArt_Gallery.2">
                  <p:embed/>
                </p:oleObj>
              </mc:Choice>
              <mc:Fallback>
                <p:oleObj r:id="rId3" imgW="4006850" imgH="2857500" progId="MS_ClipArt_Gallery.2">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86200"/>
                        <a:ext cx="3119438" cy="222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7213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Unicode           </a:t>
            </a:r>
            <a:r>
              <a:rPr lang="en-US" altLang="zh-CN" sz="3000" dirty="0">
                <a:solidFill>
                  <a:srgbClr val="FFFF00"/>
                </a:solidFill>
              </a:rPr>
              <a:t>www.unicode.org</a:t>
            </a:r>
            <a:endParaRPr lang="zh-CN" altLang="en-US" dirty="0">
              <a:solidFill>
                <a:srgbClr val="FFFF00"/>
              </a:solidFill>
            </a:endParaRPr>
          </a:p>
        </p:txBody>
      </p:sp>
      <p:sp>
        <p:nvSpPr>
          <p:cNvPr id="3" name="内容占位符 2"/>
          <p:cNvSpPr>
            <a:spLocks noGrp="1"/>
          </p:cNvSpPr>
          <p:nvPr>
            <p:ph idx="1"/>
          </p:nvPr>
        </p:nvSpPr>
        <p:spPr/>
        <p:txBody>
          <a:bodyPr/>
          <a:lstStyle/>
          <a:p>
            <a:pPr eaLnBrk="1" hangingPunct="1"/>
            <a:r>
              <a:rPr lang="zh-CN" altLang="en-US" dirty="0"/>
              <a:t>用于克服字符数字的限制</a:t>
            </a:r>
          </a:p>
          <a:p>
            <a:pPr eaLnBrk="1" hangingPunct="1"/>
            <a:r>
              <a:rPr lang="zh-CN" altLang="en-US" dirty="0"/>
              <a:t>为所有语言中的字符分配唯一的代码</a:t>
            </a:r>
          </a:p>
          <a:p>
            <a:pPr eaLnBrk="1" hangingPunct="1"/>
            <a:r>
              <a:rPr lang="en-US" altLang="zh-CN" dirty="0"/>
              <a:t>16 bit </a:t>
            </a:r>
            <a:r>
              <a:rPr lang="zh-CN" altLang="en-US" dirty="0"/>
              <a:t>字符集，</a:t>
            </a:r>
            <a:r>
              <a:rPr lang="en-US" altLang="zh-CN" dirty="0"/>
              <a:t>65536 Unicode </a:t>
            </a:r>
            <a:r>
              <a:rPr lang="zh-CN" altLang="en-US" dirty="0"/>
              <a:t>字符</a:t>
            </a:r>
          </a:p>
          <a:p>
            <a:pPr eaLnBrk="1" hangingPunct="1"/>
            <a:r>
              <a:rPr lang="zh-CN" altLang="en-US" dirty="0"/>
              <a:t>提供唯一的代码</a:t>
            </a:r>
          </a:p>
          <a:p>
            <a:pPr lvl="1" eaLnBrk="1" hangingPunct="1"/>
            <a:r>
              <a:rPr lang="zh-CN" altLang="en-US" dirty="0"/>
              <a:t>不论任何平台</a:t>
            </a:r>
          </a:p>
          <a:p>
            <a:pPr lvl="1" eaLnBrk="1" hangingPunct="1"/>
            <a:r>
              <a:rPr lang="zh-CN" altLang="en-US" dirty="0"/>
              <a:t>不论任何程序</a:t>
            </a:r>
          </a:p>
          <a:p>
            <a:pPr lvl="1" eaLnBrk="1" hangingPunct="1"/>
            <a:r>
              <a:rPr lang="zh-CN" altLang="en-US" dirty="0"/>
              <a:t>不论任何语言</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a:t>
            </a:fld>
            <a:r>
              <a:rPr lang="en-US" altLang="zh-CN" sz="1400" smtClean="0">
                <a:solidFill>
                  <a:srgbClr val="0D7157"/>
                </a:solidFill>
              </a:rPr>
              <a:t>- </a:t>
            </a:r>
            <a:endParaRPr lang="en-US" altLang="zh-CN" sz="1400" dirty="0">
              <a:solidFill>
                <a:srgbClr val="0D7157"/>
              </a:solidFill>
            </a:endParaRPr>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343400"/>
            <a:ext cx="25622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987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Character Set  </a:t>
            </a:r>
            <a:r>
              <a:rPr lang="en-US" altLang="zh-CN" dirty="0">
                <a:solidFill>
                  <a:srgbClr val="FFFF00"/>
                </a:solidFill>
              </a:rPr>
              <a:t>ISO</a:t>
            </a:r>
            <a:endParaRPr lang="zh-CN" altLang="en-US" dirty="0">
              <a:solidFill>
                <a:srgbClr val="FFFF00"/>
              </a:solidFill>
            </a:endParaRPr>
          </a:p>
        </p:txBody>
      </p:sp>
      <p:sp>
        <p:nvSpPr>
          <p:cNvPr id="3" name="内容占位符 2"/>
          <p:cNvSpPr>
            <a:spLocks noGrp="1"/>
          </p:cNvSpPr>
          <p:nvPr>
            <p:ph idx="1"/>
          </p:nvPr>
        </p:nvSpPr>
        <p:spPr/>
        <p:txBody>
          <a:bodyPr/>
          <a:lstStyle/>
          <a:p>
            <a:pPr eaLnBrk="1" hangingPunct="1"/>
            <a:r>
              <a:rPr lang="en-US" altLang="zh-CN" dirty="0"/>
              <a:t>UCS </a:t>
            </a:r>
          </a:p>
          <a:p>
            <a:pPr lvl="1" eaLnBrk="1" hangingPunct="1"/>
            <a:r>
              <a:rPr lang="en-US" altLang="zh-CN" dirty="0"/>
              <a:t>ISO 10646 </a:t>
            </a:r>
          </a:p>
          <a:p>
            <a:pPr lvl="1" eaLnBrk="1" hangingPunct="1"/>
            <a:r>
              <a:rPr lang="en-US" altLang="zh-CN" dirty="0"/>
              <a:t>UCS-2 UCS-4</a:t>
            </a:r>
          </a:p>
          <a:p>
            <a:pPr eaLnBrk="1" hangingPunct="1"/>
            <a:r>
              <a:rPr lang="en-US" altLang="zh-CN" dirty="0"/>
              <a:t>UTF (Unicode Transform format)</a:t>
            </a:r>
          </a:p>
          <a:p>
            <a:pPr lvl="1" eaLnBrk="1" hangingPunct="1"/>
            <a:r>
              <a:rPr lang="en-US" altLang="zh-CN" dirty="0"/>
              <a:t>UTF-7</a:t>
            </a:r>
          </a:p>
          <a:p>
            <a:pPr lvl="1" eaLnBrk="1" hangingPunct="1"/>
            <a:r>
              <a:rPr lang="en-US" altLang="zh-CN" dirty="0"/>
              <a:t>UTF-8</a:t>
            </a:r>
          </a:p>
          <a:p>
            <a:pPr lvl="1" eaLnBrk="1" hangingPunct="1"/>
            <a:r>
              <a:rPr lang="en-US" altLang="zh-CN" dirty="0"/>
              <a:t>UTF-16</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48592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hlinkClick r:id="rId2"/>
              </a:rPr>
              <a:t>记事本编码区别？</a:t>
            </a:r>
            <a:r>
              <a:rPr lang="zh-CN" altLang="en-US" dirty="0" smtClean="0"/>
              <a:t>  </a:t>
            </a:r>
            <a:endParaRPr lang="zh-CN" altLang="en-US" dirty="0"/>
          </a:p>
        </p:txBody>
      </p:sp>
      <p:pic>
        <p:nvPicPr>
          <p:cNvPr id="5" name="内容占位符 4"/>
          <p:cNvPicPr>
            <a:picLocks noGrp="1" noChangeAspect="1"/>
          </p:cNvPicPr>
          <p:nvPr>
            <p:ph idx="1"/>
          </p:nvPr>
        </p:nvPicPr>
        <p:blipFill>
          <a:blip r:embed="rId3"/>
          <a:stretch>
            <a:fillRect/>
          </a:stretch>
        </p:blipFill>
        <p:spPr>
          <a:xfrm>
            <a:off x="788515" y="976624"/>
            <a:ext cx="7353031" cy="5040313"/>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a:t>
            </a:fld>
            <a:r>
              <a:rPr lang="en-US" altLang="zh-CN" sz="1400" smtClean="0">
                <a:solidFill>
                  <a:srgbClr val="0D7157"/>
                </a:solidFill>
              </a:rPr>
              <a:t>- </a:t>
            </a:r>
            <a:endParaRPr lang="en-US" altLang="zh-CN" sz="1400" dirty="0">
              <a:solidFill>
                <a:srgbClr val="0D7157"/>
              </a:solidFill>
            </a:endParaRPr>
          </a:p>
        </p:txBody>
      </p:sp>
      <p:sp>
        <p:nvSpPr>
          <p:cNvPr id="6" name="矩形 5"/>
          <p:cNvSpPr/>
          <p:nvPr/>
        </p:nvSpPr>
        <p:spPr>
          <a:xfrm>
            <a:off x="555011" y="5914146"/>
            <a:ext cx="7571184" cy="646331"/>
          </a:xfrm>
          <a:prstGeom prst="rect">
            <a:avLst/>
          </a:prstGeom>
        </p:spPr>
        <p:txBody>
          <a:bodyPr wrap="square">
            <a:spAutoFit/>
          </a:bodyPr>
          <a:lstStyle/>
          <a:p>
            <a:pPr algn="l"/>
            <a:r>
              <a:rPr lang="zh-CN" altLang="en-US" dirty="0"/>
              <a:t>字符编码笔记：</a:t>
            </a:r>
            <a:r>
              <a:rPr lang="en-US" altLang="zh-CN" dirty="0"/>
              <a:t>ASCII</a:t>
            </a:r>
            <a:r>
              <a:rPr lang="zh-CN" altLang="en-US" dirty="0"/>
              <a:t>，</a:t>
            </a:r>
            <a:r>
              <a:rPr lang="en-US" altLang="zh-CN" dirty="0"/>
              <a:t>Unicode</a:t>
            </a:r>
            <a:r>
              <a:rPr lang="zh-CN" altLang="en-US" dirty="0"/>
              <a:t>和</a:t>
            </a:r>
            <a:r>
              <a:rPr lang="en-US" altLang="zh-CN" dirty="0"/>
              <a:t>UTF-8</a:t>
            </a:r>
            <a:endParaRPr lang="en-US" altLang="zh-CN" dirty="0" smtClean="0"/>
          </a:p>
          <a:p>
            <a:r>
              <a:rPr lang="en-US" altLang="zh-CN" dirty="0" smtClean="0"/>
              <a:t>http</a:t>
            </a:r>
            <a:r>
              <a:rPr lang="en-US" altLang="zh-CN" dirty="0"/>
              <a:t>://www.ruanyifeng.com/blog/2007/10/ascii_unicode_and_utf-8.html</a:t>
            </a:r>
            <a:endParaRPr lang="zh-CN" altLang="en-US" dirty="0"/>
          </a:p>
        </p:txBody>
      </p:sp>
    </p:spTree>
    <p:extLst>
      <p:ext uri="{BB962C8B-B14F-4D97-AF65-F5344CB8AC3E}">
        <p14:creationId xmlns:p14="http://schemas.microsoft.com/office/powerpoint/2010/main" val="2075489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r>
              <a:rPr lang="zh-CN" altLang="en-US" dirty="0">
                <a:solidFill>
                  <a:schemeClr val="accent2"/>
                </a:solidFill>
              </a:rPr>
              <a:t>计算机数值数据表示的特点</a:t>
            </a:r>
          </a:p>
          <a:p>
            <a:pPr eaLnBrk="1" hangingPunct="1"/>
            <a:r>
              <a:rPr lang="zh-CN" altLang="en-US" dirty="0"/>
              <a:t>进位制数</a:t>
            </a:r>
          </a:p>
          <a:p>
            <a:pPr eaLnBrk="1" hangingPunct="1"/>
            <a:r>
              <a:rPr lang="zh-CN" altLang="en-US" dirty="0"/>
              <a:t>数的定点、浮点表示</a:t>
            </a:r>
          </a:p>
          <a:p>
            <a:pPr eaLnBrk="1" hangingPunct="1"/>
            <a:r>
              <a:rPr lang="zh-CN" altLang="en-US" dirty="0"/>
              <a:t>机器数</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30437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计算机数据编码需要考虑的因素</a:t>
            </a:r>
            <a:endParaRPr lang="zh-CN" altLang="en-US" dirty="0"/>
          </a:p>
        </p:txBody>
      </p:sp>
      <p:sp>
        <p:nvSpPr>
          <p:cNvPr id="3" name="内容占位符 2"/>
          <p:cNvSpPr>
            <a:spLocks noGrp="1"/>
          </p:cNvSpPr>
          <p:nvPr>
            <p:ph idx="1"/>
          </p:nvPr>
        </p:nvSpPr>
        <p:spPr/>
        <p:txBody>
          <a:bodyPr/>
          <a:lstStyle/>
          <a:p>
            <a:pPr eaLnBrk="1" hangingPunct="1"/>
            <a:r>
              <a:rPr lang="zh-CN" altLang="en-US" dirty="0" smtClean="0"/>
              <a:t>数</a:t>
            </a:r>
            <a:r>
              <a:rPr lang="zh-CN" altLang="en-US" dirty="0"/>
              <a:t>的类型</a:t>
            </a:r>
            <a:r>
              <a:rPr lang="en-US" altLang="zh-CN" dirty="0"/>
              <a:t>(</a:t>
            </a:r>
            <a:r>
              <a:rPr lang="zh-CN" altLang="en-US" dirty="0"/>
              <a:t>小数、整数、实数和复数） </a:t>
            </a:r>
          </a:p>
          <a:p>
            <a:pPr eaLnBrk="1" hangingPunct="1"/>
            <a:r>
              <a:rPr lang="zh-CN" altLang="en-US" dirty="0" smtClean="0"/>
              <a:t>数值</a:t>
            </a:r>
            <a:r>
              <a:rPr lang="zh-CN" altLang="en-US" dirty="0"/>
              <a:t>范围</a:t>
            </a:r>
            <a:r>
              <a:rPr lang="en-US" altLang="zh-CN" dirty="0"/>
              <a:t>, </a:t>
            </a:r>
            <a:r>
              <a:rPr lang="zh-CN" altLang="en-US" dirty="0"/>
              <a:t>数值精度 </a:t>
            </a:r>
          </a:p>
          <a:p>
            <a:pPr eaLnBrk="1" hangingPunct="1"/>
            <a:r>
              <a:rPr lang="zh-CN" altLang="en-US" dirty="0"/>
              <a:t>少量简单的基本符号表示大量复杂的信息</a:t>
            </a:r>
          </a:p>
          <a:p>
            <a:pPr eaLnBrk="1" hangingPunct="1"/>
            <a:r>
              <a:rPr lang="zh-CN" altLang="en-US" dirty="0"/>
              <a:t>状态简单</a:t>
            </a:r>
            <a:r>
              <a:rPr lang="en-US" altLang="zh-CN" dirty="0"/>
              <a:t>,</a:t>
            </a:r>
            <a:r>
              <a:rPr lang="zh-CN" altLang="en-US" dirty="0"/>
              <a:t>电路实现简单</a:t>
            </a:r>
          </a:p>
          <a:p>
            <a:pPr eaLnBrk="1" hangingPunct="1"/>
            <a:r>
              <a:rPr lang="zh-CN" altLang="en-US" dirty="0"/>
              <a:t>运算方便</a:t>
            </a:r>
          </a:p>
          <a:p>
            <a:pPr eaLnBrk="1" hangingPunct="1"/>
            <a:r>
              <a:rPr lang="zh-CN" altLang="en-US" dirty="0"/>
              <a:t>数值存储和处理所需的硬件代价</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95850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en-US" altLang="zh-CN" dirty="0">
                <a:effectLst>
                  <a:outerShdw blurRad="38100" dist="38100" dir="2700000" algn="tl">
                    <a:srgbClr val="C0C0C0"/>
                  </a:outerShdw>
                </a:effectLst>
              </a:rPr>
              <a:t>2.1 </a:t>
            </a:r>
            <a:r>
              <a:rPr lang="zh-CN" altLang="en-US" dirty="0">
                <a:effectLst>
                  <a:outerShdw blurRad="38100" dist="38100" dir="2700000" algn="tl">
                    <a:srgbClr val="C0C0C0"/>
                  </a:outerShdw>
                </a:effectLst>
              </a:rPr>
              <a:t>非数值数据表示法</a:t>
            </a:r>
          </a:p>
          <a:p>
            <a:pPr eaLnBrk="1" hangingPunct="1">
              <a:defRPr/>
            </a:pPr>
            <a:r>
              <a:rPr lang="en-US" altLang="zh-CN" dirty="0">
                <a:effectLst>
                  <a:outerShdw blurRad="38100" dist="38100" dir="2700000" algn="tl">
                    <a:srgbClr val="C0C0C0"/>
                  </a:outerShdw>
                </a:effectLst>
              </a:rPr>
              <a:t>2.2 </a:t>
            </a:r>
            <a:r>
              <a:rPr lang="zh-CN" altLang="en-US" dirty="0">
                <a:effectLst>
                  <a:outerShdw blurRad="38100" dist="38100" dir="2700000" algn="tl">
                    <a:srgbClr val="C0C0C0"/>
                  </a:outerShdw>
                </a:effectLst>
              </a:rPr>
              <a:t>数值数据表示法</a:t>
            </a:r>
          </a:p>
          <a:p>
            <a:pPr eaLnBrk="1" hangingPunct="1">
              <a:defRPr/>
            </a:pPr>
            <a:r>
              <a:rPr lang="en-US" altLang="zh-CN" dirty="0">
                <a:effectLst>
                  <a:outerShdw blurRad="38100" dist="38100" dir="2700000" algn="tl">
                    <a:srgbClr val="C0C0C0"/>
                  </a:outerShdw>
                </a:effectLst>
              </a:rPr>
              <a:t>2.3 </a:t>
            </a:r>
            <a:r>
              <a:rPr lang="zh-CN" altLang="en-US" dirty="0">
                <a:effectLst>
                  <a:outerShdw blurRad="38100" dist="38100" dir="2700000" algn="tl">
                    <a:srgbClr val="C0C0C0"/>
                  </a:outerShdw>
                </a:effectLst>
              </a:rPr>
              <a:t>数据信息的校验</a:t>
            </a: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pic>
        <p:nvPicPr>
          <p:cNvPr id="5" name="Picture 4" descr="j0233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18941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676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vs. Computer</a:t>
            </a:r>
            <a:endParaRPr lang="zh-CN" altLang="en-US" dirty="0"/>
          </a:p>
        </p:txBody>
      </p:sp>
      <p:sp>
        <p:nvSpPr>
          <p:cNvPr id="3" name="内容占位符 2"/>
          <p:cNvSpPr>
            <a:spLocks noGrp="1"/>
          </p:cNvSpPr>
          <p:nvPr>
            <p:ph idx="1"/>
          </p:nvPr>
        </p:nvSpPr>
        <p:spPr/>
        <p:txBody>
          <a:bodyPr/>
          <a:lstStyle/>
          <a:p>
            <a:pPr eaLnBrk="1" hangingPunct="1"/>
            <a:r>
              <a:rPr lang="zh-CN" altLang="en-US" dirty="0"/>
              <a:t>人们日常生活采用</a:t>
            </a:r>
            <a:r>
              <a:rPr lang="en-US" altLang="zh-CN" dirty="0"/>
              <a:t>10</a:t>
            </a:r>
            <a:r>
              <a:rPr lang="zh-CN" altLang="en-US" dirty="0"/>
              <a:t>进制</a:t>
            </a:r>
          </a:p>
          <a:p>
            <a:pPr lvl="1" eaLnBrk="1" hangingPunct="1"/>
            <a:r>
              <a:rPr lang="zh-CN" altLang="en-US" dirty="0"/>
              <a:t>天生</a:t>
            </a:r>
            <a:r>
              <a:rPr lang="en-US" altLang="zh-CN" dirty="0"/>
              <a:t>10</a:t>
            </a:r>
            <a:r>
              <a:rPr lang="zh-CN" altLang="en-US" dirty="0"/>
              <a:t>个手指</a:t>
            </a:r>
          </a:p>
          <a:p>
            <a:pPr eaLnBrk="1" hangingPunct="1"/>
            <a:r>
              <a:rPr lang="zh-CN" altLang="en-US" dirty="0"/>
              <a:t>计算机采用二进制</a:t>
            </a:r>
          </a:p>
          <a:p>
            <a:pPr lvl="1" eaLnBrk="1" hangingPunct="1"/>
            <a:r>
              <a:rPr lang="zh-CN" altLang="en-US" dirty="0"/>
              <a:t>计算机采用电子开关</a:t>
            </a:r>
          </a:p>
          <a:p>
            <a:pPr lvl="1" eaLnBrk="1" hangingPunct="1"/>
            <a:r>
              <a:rPr lang="zh-CN" altLang="en-US" dirty="0"/>
              <a:t>开关仅仅包括两个状态 </a:t>
            </a:r>
            <a:r>
              <a:rPr lang="en-US" altLang="zh-CN" sz="2200" dirty="0"/>
              <a:t>ON OFF</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20</a:t>
            </a:fld>
            <a:r>
              <a:rPr lang="en-US" altLang="zh-CN" sz="1400" smtClean="0">
                <a:solidFill>
                  <a:srgbClr val="0D7157"/>
                </a:solidFill>
              </a:rPr>
              <a:t>- </a:t>
            </a:r>
            <a:endParaRPr lang="en-US" altLang="zh-CN" sz="1400" dirty="0">
              <a:solidFill>
                <a:srgbClr val="0D7157"/>
              </a:solidFill>
            </a:endParaRPr>
          </a:p>
        </p:txBody>
      </p:sp>
      <p:pic>
        <p:nvPicPr>
          <p:cNvPr id="5" name="Picture 4" descr="j0315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952" y="3720183"/>
            <a:ext cx="23622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j01963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908720"/>
            <a:ext cx="1497013"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12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zh-CN" altLang="zh-CN" dirty="0" smtClean="0"/>
              <a:t>进</a:t>
            </a:r>
            <a:r>
              <a:rPr lang="zh-CN" altLang="zh-CN" dirty="0"/>
              <a:t>制编码特点</a:t>
            </a:r>
            <a:endParaRPr lang="zh-CN" altLang="en-US" dirty="0"/>
          </a:p>
        </p:txBody>
      </p:sp>
      <p:sp>
        <p:nvSpPr>
          <p:cNvPr id="3" name="内容占位符 2"/>
          <p:cNvSpPr>
            <a:spLocks noGrp="1"/>
          </p:cNvSpPr>
          <p:nvPr>
            <p:ph idx="1"/>
          </p:nvPr>
        </p:nvSpPr>
        <p:spPr/>
        <p:txBody>
          <a:bodyPr/>
          <a:lstStyle/>
          <a:p>
            <a:r>
              <a:rPr lang="zh-CN" altLang="en-US" dirty="0" smtClean="0"/>
              <a:t>十进制</a:t>
            </a:r>
            <a:endParaRPr lang="en-US" altLang="zh-CN" dirty="0" smtClean="0"/>
          </a:p>
          <a:p>
            <a:pPr lvl="1"/>
            <a:r>
              <a:rPr lang="en-US" altLang="zh-CN" dirty="0" smtClean="0"/>
              <a:t>0123456789</a:t>
            </a:r>
            <a:r>
              <a:rPr lang="zh-CN" altLang="en-US" dirty="0"/>
              <a:t>共</a:t>
            </a:r>
            <a:r>
              <a:rPr lang="en-US" altLang="zh-CN" dirty="0"/>
              <a:t>10</a:t>
            </a:r>
            <a:r>
              <a:rPr lang="zh-CN" altLang="en-US" dirty="0"/>
              <a:t>种状态，状态</a:t>
            </a:r>
            <a:r>
              <a:rPr lang="zh-CN" altLang="en-US" dirty="0" smtClean="0"/>
              <a:t>过多</a:t>
            </a:r>
            <a:endParaRPr lang="en-US" altLang="zh-CN" dirty="0" smtClean="0"/>
          </a:p>
          <a:p>
            <a:pPr lvl="1"/>
            <a:r>
              <a:rPr lang="zh-CN" altLang="en-US" dirty="0"/>
              <a:t>运算组合状态过多</a:t>
            </a:r>
            <a:endParaRPr lang="zh-CN" altLang="en-US" sz="650" dirty="0"/>
          </a:p>
          <a:p>
            <a:pPr lvl="2"/>
            <a:r>
              <a:rPr lang="en-US" altLang="zh-CN" dirty="0" smtClean="0"/>
              <a:t>10</a:t>
            </a:r>
            <a:r>
              <a:rPr lang="zh-CN" altLang="en-US" dirty="0"/>
              <a:t>进制</a:t>
            </a:r>
            <a:r>
              <a:rPr lang="zh-CN" altLang="en-US" dirty="0" smtClean="0"/>
              <a:t>加法组合数</a:t>
            </a:r>
            <a:r>
              <a:rPr lang="en-US" altLang="zh-CN" dirty="0" smtClean="0"/>
              <a:t>=C</a:t>
            </a:r>
            <a:r>
              <a:rPr lang="en-US" altLang="zh-CN" baseline="-25000" dirty="0" smtClean="0"/>
              <a:t>10</a:t>
            </a:r>
            <a:r>
              <a:rPr lang="en-US" altLang="zh-CN" baseline="30000" dirty="0" smtClean="0"/>
              <a:t>2+</a:t>
            </a:r>
            <a:r>
              <a:rPr lang="en-US" altLang="zh-CN" dirty="0" smtClean="0"/>
              <a:t>+10=10*9/2</a:t>
            </a:r>
            <a:r>
              <a:rPr lang="en-US" altLang="zh-CN" dirty="0"/>
              <a:t>!+</a:t>
            </a:r>
            <a:r>
              <a:rPr lang="en-US" altLang="zh-CN" dirty="0" smtClean="0"/>
              <a:t>10=</a:t>
            </a:r>
            <a:r>
              <a:rPr lang="en-US" altLang="zh-CN" dirty="0" smtClean="0">
                <a:solidFill>
                  <a:srgbClr val="0000FF"/>
                </a:solidFill>
              </a:rPr>
              <a:t>55</a:t>
            </a:r>
          </a:p>
          <a:p>
            <a:pPr lvl="2"/>
            <a:r>
              <a:rPr lang="en-US" altLang="zh-CN" dirty="0" smtClean="0"/>
              <a:t>8</a:t>
            </a:r>
            <a:r>
              <a:rPr lang="zh-CN" altLang="en-US" dirty="0" smtClean="0"/>
              <a:t>进制  </a:t>
            </a:r>
            <a:r>
              <a:rPr lang="en-US" altLang="zh-CN" dirty="0" smtClean="0">
                <a:solidFill>
                  <a:srgbClr val="0000FF"/>
                </a:solidFill>
              </a:rPr>
              <a:t>36</a:t>
            </a:r>
            <a:r>
              <a:rPr lang="en-US" altLang="zh-CN" dirty="0" smtClean="0"/>
              <a:t> </a:t>
            </a:r>
            <a:r>
              <a:rPr lang="zh-CN" altLang="en-US" dirty="0" smtClean="0"/>
              <a:t>种     </a:t>
            </a:r>
            <a:r>
              <a:rPr lang="en-US" altLang="zh-CN" dirty="0" smtClean="0"/>
              <a:t>2</a:t>
            </a:r>
            <a:r>
              <a:rPr lang="zh-CN" altLang="en-US" dirty="0" smtClean="0"/>
              <a:t>进制  </a:t>
            </a:r>
            <a:r>
              <a:rPr lang="en-US" altLang="zh-CN" dirty="0" smtClean="0">
                <a:solidFill>
                  <a:srgbClr val="0000FF"/>
                </a:solidFill>
              </a:rPr>
              <a:t>3</a:t>
            </a:r>
            <a:r>
              <a:rPr lang="en-US" altLang="zh-CN" dirty="0" smtClean="0"/>
              <a:t>   </a:t>
            </a:r>
            <a:r>
              <a:rPr lang="zh-CN" altLang="en-US" dirty="0" smtClean="0"/>
              <a:t>种</a:t>
            </a:r>
            <a:endParaRPr lang="en-US" altLang="zh-CN" dirty="0" smtClean="0"/>
          </a:p>
          <a:p>
            <a:r>
              <a:rPr lang="zh-CN" altLang="en-US" dirty="0" smtClean="0">
                <a:solidFill>
                  <a:schemeClr val="accent2"/>
                </a:solidFill>
              </a:rPr>
              <a:t>二进制</a:t>
            </a:r>
            <a:endParaRPr lang="en-US" altLang="zh-CN" dirty="0" smtClean="0">
              <a:solidFill>
                <a:schemeClr val="accent2"/>
              </a:solidFill>
            </a:endParaRPr>
          </a:p>
          <a:p>
            <a:pPr lvl="1"/>
            <a:r>
              <a:rPr lang="zh-CN" altLang="en-US" dirty="0" smtClean="0">
                <a:latin typeface="华文新魏" panose="02010800040101010101" pitchFamily="2" charset="-122"/>
              </a:rPr>
              <a:t>符号数最少，</a:t>
            </a:r>
            <a:r>
              <a:rPr lang="zh-CN" altLang="en-US" sz="2200" dirty="0" smtClean="0">
                <a:latin typeface="宋体" panose="02010600030101010101" pitchFamily="2" charset="-122"/>
              </a:rPr>
              <a:t>“</a:t>
            </a:r>
            <a:r>
              <a:rPr lang="en-US" altLang="zh-CN" sz="2200" dirty="0" smtClean="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a:t>
            </a:r>
            <a:r>
              <a:rPr lang="zh-CN" altLang="en-US" sz="2200" dirty="0" smtClean="0">
                <a:latin typeface="华文新魏" panose="02010800040101010101" pitchFamily="2" charset="-122"/>
              </a:rPr>
              <a:t>实现，</a:t>
            </a:r>
            <a:endParaRPr lang="zh-CN" altLang="en-US" sz="2200" dirty="0">
              <a:latin typeface="华文新魏" panose="02010800040101010101" pitchFamily="2" charset="-122"/>
            </a:endParaRPr>
          </a:p>
          <a:p>
            <a:pPr lvl="1" eaLnBrk="1" hangingPunct="1"/>
            <a:r>
              <a:rPr lang="zh-CN" altLang="en-US" sz="2200" dirty="0" smtClean="0">
                <a:latin typeface="华文新魏" panose="02010800040101010101" pitchFamily="2" charset="-122"/>
              </a:rPr>
              <a:t>可以</a:t>
            </a:r>
            <a:r>
              <a:rPr lang="zh-CN" altLang="en-US" sz="2200" dirty="0">
                <a:latin typeface="华文新魏" panose="02010800040101010101" pitchFamily="2" charset="-122"/>
              </a:rPr>
              <a:t>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r>
              <a:rPr lang="zh-CN" altLang="en-US" sz="2200" dirty="0" smtClean="0">
                <a:latin typeface="华文新魏" panose="02010800040101010101" pitchFamily="2" charset="-122"/>
              </a:rPr>
              <a:t>运算</a:t>
            </a:r>
            <a:r>
              <a:rPr lang="zh-CN" altLang="en-US" sz="2200" dirty="0">
                <a:latin typeface="华文新魏" panose="02010800040101010101" pitchFamily="2" charset="-122"/>
              </a:rPr>
              <a:t>规则简单</a:t>
            </a:r>
          </a:p>
          <a:p>
            <a:pPr lvl="2" eaLnBrk="1" hangingPunct="1"/>
            <a:r>
              <a:rPr lang="en-US" altLang="zh-CN" sz="2200" dirty="0">
                <a:latin typeface="华文新魏" panose="02010800040101010101" pitchFamily="2" charset="-122"/>
              </a:rPr>
              <a:t>0+1=1+0=1 </a:t>
            </a:r>
            <a:r>
              <a:rPr lang="en-US" altLang="zh-CN" sz="2200" dirty="0" smtClean="0">
                <a:latin typeface="华文新魏" panose="02010800040101010101" pitchFamily="2" charset="-122"/>
              </a:rPr>
              <a:t>  </a:t>
            </a:r>
            <a:r>
              <a:rPr lang="en-US" altLang="zh-CN" sz="2200" dirty="0">
                <a:latin typeface="华文新魏" panose="02010800040101010101" pitchFamily="2" charset="-122"/>
              </a:rPr>
              <a:t>1+1=0 </a:t>
            </a:r>
            <a:r>
              <a:rPr lang="en-US" altLang="zh-CN" sz="2200" dirty="0" smtClean="0">
                <a:latin typeface="华文新魏" panose="02010800040101010101" pitchFamily="2" charset="-122"/>
              </a:rPr>
              <a:t>    0+0=0</a:t>
            </a:r>
            <a:endParaRPr lang="en-US" altLang="zh-CN" sz="2200" dirty="0">
              <a:latin typeface="华文新魏" panose="02010800040101010101" pitchFamily="2" charset="-122"/>
            </a:endParaRPr>
          </a:p>
          <a:p>
            <a:pPr lvl="2" eaLnBrk="1" hangingPunct="1"/>
            <a:r>
              <a:rPr lang="zh-CN" altLang="en-US" sz="2200" dirty="0">
                <a:latin typeface="华文新魏" panose="02010800040101010101" pitchFamily="2" charset="-122"/>
              </a:rPr>
              <a:t>仅仅三种运算</a:t>
            </a:r>
            <a:r>
              <a:rPr lang="zh-CN" altLang="en-US" sz="2200" dirty="0" smtClean="0">
                <a:latin typeface="华文新魏" panose="02010800040101010101" pitchFamily="2" charset="-122"/>
              </a:rPr>
              <a:t>规则，一</a:t>
            </a:r>
            <a:r>
              <a:rPr lang="zh-CN" altLang="en-US" sz="2200" dirty="0">
                <a:latin typeface="华文新魏" panose="02010800040101010101" pitchFamily="2" charset="-122"/>
              </a:rPr>
              <a:t>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smtClean="0"/>
          </a:p>
          <a:p>
            <a:pPr lvl="1"/>
            <a:endParaRPr lang="en-US" altLang="zh-CN" dirty="0" smtClean="0"/>
          </a:p>
          <a:p>
            <a:endParaRPr lang="en-US" altLang="zh-CN" dirty="0"/>
          </a:p>
          <a:p>
            <a:endParaRPr lang="en-US" altLang="zh-CN" sz="1050" dirty="0" smtClean="0"/>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46775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进制表示</a:t>
            </a:r>
            <a:endParaRPr lang="zh-CN" altLang="en-US" dirty="0"/>
          </a:p>
        </p:txBody>
      </p:sp>
      <p:sp>
        <p:nvSpPr>
          <p:cNvPr id="3" name="内容占位符 2"/>
          <p:cNvSpPr>
            <a:spLocks noGrp="1"/>
          </p:cNvSpPr>
          <p:nvPr>
            <p:ph idx="1"/>
          </p:nvPr>
        </p:nvSpPr>
        <p:spPr>
          <a:xfrm>
            <a:off x="395536" y="2351193"/>
            <a:ext cx="8218488" cy="3312120"/>
          </a:xfrm>
        </p:spPr>
        <p:txBody>
          <a:bodyPr/>
          <a:lstStyle/>
          <a:p>
            <a:pPr lvl="1" eaLnBrk="1" hangingPunct="1"/>
            <a:r>
              <a:rPr lang="en-US" altLang="zh-CN" dirty="0" smtClean="0"/>
              <a:t>N  </a:t>
            </a:r>
            <a:r>
              <a:rPr lang="zh-CN" altLang="en-US" dirty="0" smtClean="0"/>
              <a:t>代表一个数值                      </a:t>
            </a:r>
            <a:r>
              <a:rPr lang="en-US" altLang="zh-CN" dirty="0" smtClean="0"/>
              <a:t>r </a:t>
            </a:r>
            <a:r>
              <a:rPr lang="zh-CN" altLang="en-US" dirty="0" smtClean="0"/>
              <a:t>是这个数制的基</a:t>
            </a:r>
            <a:r>
              <a:rPr lang="en-US" altLang="zh-CN" dirty="0" smtClean="0"/>
              <a:t>(Radix)</a:t>
            </a:r>
          </a:p>
          <a:p>
            <a:pPr lvl="1" eaLnBrk="1" hangingPunct="1"/>
            <a:r>
              <a:rPr lang="en-US" altLang="zh-CN" dirty="0" err="1" smtClean="0"/>
              <a:t>i</a:t>
            </a:r>
            <a:r>
              <a:rPr lang="en-US" altLang="zh-CN" dirty="0" smtClean="0"/>
              <a:t>   </a:t>
            </a:r>
            <a:r>
              <a:rPr lang="zh-CN" altLang="en-US" dirty="0" smtClean="0"/>
              <a:t>表示这些符号排列的位号      </a:t>
            </a:r>
            <a:r>
              <a:rPr lang="en-US" altLang="zh-CN" dirty="0" smtClean="0"/>
              <a:t>D</a:t>
            </a:r>
            <a:r>
              <a:rPr lang="en-US" altLang="zh-CN" baseline="-25000" dirty="0" smtClean="0"/>
              <a:t>i</a:t>
            </a:r>
            <a:r>
              <a:rPr lang="en-US" altLang="zh-CN" dirty="0" smtClean="0"/>
              <a:t> </a:t>
            </a:r>
            <a:r>
              <a:rPr lang="zh-CN" altLang="en-US" dirty="0" smtClean="0"/>
              <a:t>是位号为</a:t>
            </a:r>
            <a:r>
              <a:rPr lang="en-US" altLang="zh-CN" dirty="0" err="1" smtClean="0"/>
              <a:t>i</a:t>
            </a:r>
            <a:r>
              <a:rPr lang="zh-CN" altLang="en-US" dirty="0" smtClean="0"/>
              <a:t>的位上的一个符号</a:t>
            </a:r>
          </a:p>
          <a:p>
            <a:pPr lvl="1" eaLnBrk="1" hangingPunct="1"/>
            <a:r>
              <a:rPr lang="en-US" altLang="zh-CN" dirty="0" err="1" smtClean="0"/>
              <a:t>r</a:t>
            </a:r>
            <a:r>
              <a:rPr lang="en-US" altLang="zh-CN" baseline="50000" dirty="0" err="1" smtClean="0"/>
              <a:t>i</a:t>
            </a:r>
            <a:r>
              <a:rPr lang="en-US" altLang="zh-CN" dirty="0" smtClean="0"/>
              <a:t>  </a:t>
            </a:r>
            <a:r>
              <a:rPr lang="zh-CN" altLang="en-US" dirty="0" smtClean="0"/>
              <a:t>是位号为</a:t>
            </a:r>
            <a:r>
              <a:rPr lang="en-US" altLang="zh-CN" dirty="0" err="1" smtClean="0"/>
              <a:t>i</a:t>
            </a:r>
            <a:r>
              <a:rPr lang="zh-CN" altLang="en-US" dirty="0" smtClean="0"/>
              <a:t>的位上的 </a:t>
            </a:r>
            <a:r>
              <a:rPr lang="en-US" altLang="zh-CN" dirty="0" smtClean="0"/>
              <a:t>1 </a:t>
            </a:r>
            <a:r>
              <a:rPr lang="zh-CN" altLang="en-US" dirty="0" smtClean="0"/>
              <a:t>代表的值   </a:t>
            </a:r>
          </a:p>
          <a:p>
            <a:pPr lvl="1" eaLnBrk="1" hangingPunct="1"/>
            <a:r>
              <a:rPr lang="en-US" altLang="zh-CN" dirty="0" smtClean="0"/>
              <a:t>D</a:t>
            </a:r>
            <a:r>
              <a:rPr lang="en-US" altLang="zh-CN" baseline="-25000" dirty="0" smtClean="0"/>
              <a:t>i</a:t>
            </a:r>
            <a:r>
              <a:rPr lang="en-US" altLang="zh-CN" dirty="0" smtClean="0"/>
              <a:t>*</a:t>
            </a:r>
            <a:r>
              <a:rPr lang="en-US" altLang="zh-CN" dirty="0" err="1" smtClean="0"/>
              <a:t>r</a:t>
            </a:r>
            <a:r>
              <a:rPr lang="en-US" altLang="zh-CN" baseline="50000" dirty="0" err="1" smtClean="0"/>
              <a:t>i</a:t>
            </a:r>
            <a:r>
              <a:rPr lang="en-US" altLang="zh-CN" baseline="50000" dirty="0" smtClean="0"/>
              <a:t> </a:t>
            </a:r>
            <a:r>
              <a:rPr lang="zh-CN" altLang="en-US" dirty="0" smtClean="0"/>
              <a:t>是第</a:t>
            </a:r>
            <a:r>
              <a:rPr lang="en-US" altLang="zh-CN" dirty="0" err="1" smtClean="0"/>
              <a:t>i</a:t>
            </a:r>
            <a:r>
              <a:rPr lang="zh-CN" altLang="en-US" dirty="0" smtClean="0"/>
              <a:t>位的所代表的实际值 ， 表示</a:t>
            </a:r>
            <a:r>
              <a:rPr lang="en-US" altLang="zh-CN" dirty="0" smtClean="0"/>
              <a:t>m+k+1</a:t>
            </a:r>
            <a:r>
              <a:rPr lang="zh-CN" altLang="en-US" dirty="0" smtClean="0"/>
              <a:t>位的值求累加和</a:t>
            </a:r>
            <a:endParaRPr lang="en-US" altLang="zh-CN" dirty="0" smtClean="0"/>
          </a:p>
          <a:p>
            <a:pPr lvl="1" eaLnBrk="1" hangingPunct="1"/>
            <a:endParaRPr lang="en-US" altLang="zh-CN" dirty="0" smtClean="0"/>
          </a:p>
          <a:p>
            <a:r>
              <a:rPr lang="en-US" altLang="zh-CN" dirty="0" smtClean="0">
                <a:latin typeface="华文新魏" panose="02010800040101010101" pitchFamily="2" charset="-122"/>
              </a:rPr>
              <a:t>(</a:t>
            </a:r>
            <a:r>
              <a:rPr lang="en-US" altLang="zh-CN" dirty="0">
                <a:latin typeface="华文新魏" panose="02010800040101010101" pitchFamily="2" charset="-122"/>
              </a:rPr>
              <a:t>10456)</a:t>
            </a:r>
            <a:r>
              <a:rPr lang="en-US" altLang="zh-CN" baseline="-25000" dirty="0">
                <a:latin typeface="华文新魏" panose="02010800040101010101" pitchFamily="2" charset="-122"/>
              </a:rPr>
              <a:t>10</a:t>
            </a:r>
            <a:r>
              <a:rPr lang="zh-CN" altLang="en-US" dirty="0">
                <a:latin typeface="华文新魏" panose="02010800040101010101" pitchFamily="2" charset="-122"/>
              </a:rPr>
              <a:t>＝</a:t>
            </a:r>
            <a:r>
              <a:rPr lang="en-US" altLang="zh-CN" dirty="0">
                <a:latin typeface="华文新魏" panose="02010800040101010101" pitchFamily="2" charset="-122"/>
              </a:rPr>
              <a:t>1×10</a:t>
            </a:r>
            <a:r>
              <a:rPr lang="en-US" altLang="zh-CN" baseline="50000" dirty="0">
                <a:latin typeface="华文新魏" panose="02010800040101010101" pitchFamily="2" charset="-122"/>
              </a:rPr>
              <a:t>4</a:t>
            </a:r>
            <a:r>
              <a:rPr lang="zh-CN" altLang="en-US" dirty="0">
                <a:latin typeface="华文新魏" panose="02010800040101010101" pitchFamily="2" charset="-122"/>
              </a:rPr>
              <a:t>＋</a:t>
            </a:r>
            <a:r>
              <a:rPr lang="en-US" altLang="zh-CN" dirty="0">
                <a:latin typeface="华文新魏" panose="02010800040101010101" pitchFamily="2" charset="-122"/>
              </a:rPr>
              <a:t>0×10</a:t>
            </a:r>
            <a:r>
              <a:rPr lang="en-US" altLang="zh-CN" baseline="50000" dirty="0">
                <a:latin typeface="华文新魏" panose="02010800040101010101" pitchFamily="2" charset="-122"/>
              </a:rPr>
              <a:t>3 </a:t>
            </a:r>
            <a:r>
              <a:rPr lang="zh-CN" altLang="en-US" dirty="0">
                <a:latin typeface="华文新魏" panose="02010800040101010101" pitchFamily="2" charset="-122"/>
              </a:rPr>
              <a:t>＋</a:t>
            </a:r>
            <a:r>
              <a:rPr lang="en-US" altLang="zh-CN" dirty="0">
                <a:latin typeface="华文新魏" panose="02010800040101010101" pitchFamily="2" charset="-122"/>
              </a:rPr>
              <a:t>4×10</a:t>
            </a:r>
            <a:r>
              <a:rPr lang="en-US" altLang="zh-CN" baseline="50000" dirty="0">
                <a:latin typeface="华文新魏" panose="02010800040101010101" pitchFamily="2" charset="-122"/>
              </a:rPr>
              <a:t>2</a:t>
            </a:r>
            <a:r>
              <a:rPr lang="zh-CN" altLang="en-US" dirty="0">
                <a:latin typeface="华文新魏" panose="02010800040101010101" pitchFamily="2" charset="-122"/>
              </a:rPr>
              <a:t>＋</a:t>
            </a:r>
            <a:r>
              <a:rPr lang="en-US" altLang="zh-CN" dirty="0">
                <a:latin typeface="华文新魏" panose="02010800040101010101" pitchFamily="2" charset="-122"/>
              </a:rPr>
              <a:t>5×10</a:t>
            </a:r>
            <a:r>
              <a:rPr lang="en-US" altLang="zh-CN" baseline="50000" dirty="0">
                <a:latin typeface="华文新魏" panose="02010800040101010101" pitchFamily="2" charset="-122"/>
              </a:rPr>
              <a:t>1</a:t>
            </a:r>
            <a:r>
              <a:rPr lang="zh-CN" altLang="en-US" dirty="0">
                <a:latin typeface="华文新魏" panose="02010800040101010101" pitchFamily="2" charset="-122"/>
              </a:rPr>
              <a:t>＋</a:t>
            </a:r>
            <a:r>
              <a:rPr lang="en-US" altLang="zh-CN" dirty="0">
                <a:latin typeface="华文新魏" panose="02010800040101010101" pitchFamily="2" charset="-122"/>
              </a:rPr>
              <a:t>6×10</a:t>
            </a:r>
            <a:r>
              <a:rPr lang="en-US" altLang="zh-CN" baseline="50000" dirty="0">
                <a:latin typeface="华文新魏" panose="02010800040101010101" pitchFamily="2" charset="-122"/>
              </a:rPr>
              <a:t>0</a:t>
            </a:r>
          </a:p>
          <a:p>
            <a:r>
              <a:rPr lang="en-US" altLang="zh-CN" dirty="0">
                <a:latin typeface="华文新魏" panose="02010800040101010101" pitchFamily="2" charset="-122"/>
              </a:rPr>
              <a:t>(0xF96)</a:t>
            </a:r>
            <a:r>
              <a:rPr lang="en-US" altLang="zh-CN" baseline="-25000" dirty="0">
                <a:latin typeface="华文新魏" panose="02010800040101010101" pitchFamily="2" charset="-122"/>
              </a:rPr>
              <a:t>16</a:t>
            </a:r>
            <a:r>
              <a:rPr lang="zh-CN" altLang="en-US" dirty="0">
                <a:latin typeface="华文新魏" panose="02010800040101010101" pitchFamily="2" charset="-122"/>
              </a:rPr>
              <a:t>＝</a:t>
            </a:r>
            <a:r>
              <a:rPr lang="en-US" altLang="zh-CN" dirty="0">
                <a:latin typeface="华文新魏" panose="02010800040101010101" pitchFamily="2" charset="-122"/>
              </a:rPr>
              <a:t>F×16</a:t>
            </a:r>
            <a:r>
              <a:rPr lang="en-US" altLang="zh-CN" baseline="50000" dirty="0">
                <a:latin typeface="华文新魏" panose="02010800040101010101" pitchFamily="2" charset="-122"/>
              </a:rPr>
              <a:t>2</a:t>
            </a:r>
            <a:r>
              <a:rPr lang="zh-CN" altLang="en-US" dirty="0">
                <a:latin typeface="华文新魏" panose="02010800040101010101" pitchFamily="2" charset="-122"/>
              </a:rPr>
              <a:t>＋</a:t>
            </a:r>
            <a:r>
              <a:rPr lang="en-US" altLang="zh-CN" dirty="0">
                <a:latin typeface="华文新魏" panose="02010800040101010101" pitchFamily="2" charset="-122"/>
              </a:rPr>
              <a:t>9×16</a:t>
            </a:r>
            <a:r>
              <a:rPr lang="en-US" altLang="zh-CN" baseline="50000" dirty="0">
                <a:latin typeface="华文新魏" panose="02010800040101010101" pitchFamily="2" charset="-122"/>
              </a:rPr>
              <a:t>1 </a:t>
            </a:r>
            <a:r>
              <a:rPr lang="zh-CN" altLang="en-US" dirty="0">
                <a:latin typeface="华文新魏" panose="02010800040101010101" pitchFamily="2" charset="-122"/>
              </a:rPr>
              <a:t>＋</a:t>
            </a:r>
            <a:r>
              <a:rPr lang="en-US" altLang="zh-CN" dirty="0">
                <a:latin typeface="华文新魏" panose="02010800040101010101" pitchFamily="2" charset="-122"/>
              </a:rPr>
              <a:t>6×10</a:t>
            </a:r>
            <a:r>
              <a:rPr lang="en-US" altLang="zh-CN" baseline="50000" dirty="0">
                <a:latin typeface="华文新魏" panose="02010800040101010101" pitchFamily="2" charset="-122"/>
              </a:rPr>
              <a:t>0</a:t>
            </a:r>
          </a:p>
          <a:p>
            <a:r>
              <a:rPr lang="en-US" altLang="zh-CN" dirty="0">
                <a:latin typeface="华文新魏" panose="02010800040101010101" pitchFamily="2" charset="-122"/>
              </a:rPr>
              <a:t>(</a:t>
            </a:r>
            <a:r>
              <a:rPr lang="en-US" altLang="zh-CN" dirty="0">
                <a:solidFill>
                  <a:schemeClr val="accent2"/>
                </a:solidFill>
                <a:latin typeface="华文新魏" panose="02010800040101010101" pitchFamily="2" charset="-122"/>
              </a:rPr>
              <a:t>1001</a:t>
            </a:r>
            <a:r>
              <a:rPr lang="en-US" altLang="zh-CN" dirty="0">
                <a:latin typeface="华文新魏" panose="02010800040101010101" pitchFamily="2" charset="-122"/>
              </a:rPr>
              <a:t>0001)</a:t>
            </a:r>
            <a:r>
              <a:rPr lang="en-US" altLang="zh-CN" baseline="-25000" dirty="0">
                <a:latin typeface="华文新魏" panose="02010800040101010101" pitchFamily="2" charset="-122"/>
              </a:rPr>
              <a:t>2</a:t>
            </a:r>
            <a:r>
              <a:rPr lang="zh-CN" altLang="en-US" dirty="0">
                <a:latin typeface="华文新魏" panose="02010800040101010101" pitchFamily="2" charset="-122"/>
              </a:rPr>
              <a:t>＝</a:t>
            </a:r>
            <a:r>
              <a:rPr lang="en-US" altLang="zh-CN" dirty="0">
                <a:latin typeface="华文新魏" panose="02010800040101010101" pitchFamily="2" charset="-122"/>
              </a:rPr>
              <a:t>1×2</a:t>
            </a:r>
            <a:r>
              <a:rPr lang="en-US" altLang="zh-CN" baseline="50000" dirty="0">
                <a:latin typeface="华文新魏" panose="02010800040101010101" pitchFamily="2" charset="-122"/>
              </a:rPr>
              <a:t>7</a:t>
            </a:r>
            <a:r>
              <a:rPr lang="zh-CN" altLang="en-US" dirty="0">
                <a:latin typeface="华文新魏" panose="02010800040101010101" pitchFamily="2" charset="-122"/>
              </a:rPr>
              <a:t>＋</a:t>
            </a:r>
            <a:r>
              <a:rPr lang="en-US" altLang="zh-CN" dirty="0">
                <a:latin typeface="华文新魏" panose="02010800040101010101" pitchFamily="2" charset="-122"/>
              </a:rPr>
              <a:t>0×2</a:t>
            </a:r>
            <a:r>
              <a:rPr lang="en-US" altLang="zh-CN" baseline="50000" dirty="0">
                <a:latin typeface="华文新魏" panose="02010800040101010101" pitchFamily="2" charset="-122"/>
              </a:rPr>
              <a:t>6 </a:t>
            </a:r>
            <a:r>
              <a:rPr lang="zh-CN" altLang="en-US" dirty="0">
                <a:latin typeface="华文新魏" panose="02010800040101010101" pitchFamily="2" charset="-122"/>
              </a:rPr>
              <a:t>＋</a:t>
            </a:r>
            <a:r>
              <a:rPr lang="en-US" altLang="zh-CN" dirty="0">
                <a:latin typeface="华文新魏" panose="02010800040101010101" pitchFamily="2" charset="-122"/>
              </a:rPr>
              <a:t>0×2</a:t>
            </a:r>
            <a:r>
              <a:rPr lang="en-US" altLang="zh-CN" baseline="50000" dirty="0">
                <a:latin typeface="华文新魏" panose="02010800040101010101" pitchFamily="2" charset="-122"/>
              </a:rPr>
              <a:t>5 </a:t>
            </a:r>
            <a:r>
              <a:rPr lang="zh-CN" altLang="en-US" dirty="0">
                <a:latin typeface="华文新魏" panose="02010800040101010101" pitchFamily="2" charset="-122"/>
              </a:rPr>
              <a:t>＋</a:t>
            </a:r>
            <a:r>
              <a:rPr lang="en-US" altLang="zh-CN" dirty="0">
                <a:latin typeface="华文新魏" panose="02010800040101010101" pitchFamily="2" charset="-122"/>
              </a:rPr>
              <a:t>1×2</a:t>
            </a:r>
            <a:r>
              <a:rPr lang="en-US" altLang="zh-CN" baseline="50000" dirty="0">
                <a:latin typeface="华文新魏" panose="02010800040101010101" pitchFamily="2" charset="-122"/>
              </a:rPr>
              <a:t>4 </a:t>
            </a:r>
            <a:r>
              <a:rPr lang="zh-CN" altLang="en-US" dirty="0">
                <a:latin typeface="华文新魏" panose="02010800040101010101" pitchFamily="2" charset="-122"/>
              </a:rPr>
              <a:t>＋</a:t>
            </a:r>
            <a:r>
              <a:rPr lang="en-US" altLang="zh-CN" dirty="0">
                <a:latin typeface="华文新魏" panose="02010800040101010101" pitchFamily="2" charset="-122"/>
              </a:rPr>
              <a:t>0×2</a:t>
            </a:r>
            <a:r>
              <a:rPr lang="en-US" altLang="zh-CN" baseline="50000" dirty="0">
                <a:latin typeface="华文新魏" panose="02010800040101010101" pitchFamily="2" charset="-122"/>
              </a:rPr>
              <a:t>3 </a:t>
            </a:r>
          </a:p>
          <a:p>
            <a:pPr eaLnBrk="1" hangingPunct="1">
              <a:lnSpc>
                <a:spcPct val="90000"/>
              </a:lnSpc>
              <a:buClr>
                <a:schemeClr val="accent2"/>
              </a:buClr>
              <a:buNone/>
            </a:pPr>
            <a:r>
              <a:rPr lang="en-US" altLang="zh-CN" dirty="0">
                <a:latin typeface="华文新魏" panose="02010800040101010101" pitchFamily="2" charset="-122"/>
              </a:rPr>
              <a:t>                             </a:t>
            </a:r>
            <a:r>
              <a:rPr lang="zh-CN" altLang="en-US" dirty="0">
                <a:latin typeface="华文新魏" panose="02010800040101010101" pitchFamily="2" charset="-122"/>
              </a:rPr>
              <a:t>＋</a:t>
            </a:r>
            <a:r>
              <a:rPr lang="en-US" altLang="zh-CN" dirty="0">
                <a:latin typeface="华文新魏" panose="02010800040101010101" pitchFamily="2" charset="-122"/>
              </a:rPr>
              <a:t>0×2</a:t>
            </a:r>
            <a:r>
              <a:rPr lang="en-US" altLang="zh-CN" baseline="50000" dirty="0">
                <a:latin typeface="华文新魏" panose="02010800040101010101" pitchFamily="2" charset="-122"/>
              </a:rPr>
              <a:t>2 </a:t>
            </a:r>
            <a:r>
              <a:rPr lang="zh-CN" altLang="en-US" dirty="0">
                <a:latin typeface="华文新魏" panose="02010800040101010101" pitchFamily="2" charset="-122"/>
              </a:rPr>
              <a:t>＋</a:t>
            </a:r>
            <a:r>
              <a:rPr lang="en-US" altLang="zh-CN" dirty="0">
                <a:latin typeface="华文新魏" panose="02010800040101010101" pitchFamily="2" charset="-122"/>
              </a:rPr>
              <a:t>0×2</a:t>
            </a:r>
            <a:r>
              <a:rPr lang="en-US" altLang="zh-CN" baseline="50000" dirty="0">
                <a:latin typeface="华文新魏" panose="02010800040101010101" pitchFamily="2" charset="-122"/>
              </a:rPr>
              <a:t>1 </a:t>
            </a:r>
            <a:r>
              <a:rPr lang="zh-CN" altLang="en-US" dirty="0">
                <a:latin typeface="华文新魏" panose="02010800040101010101" pitchFamily="2" charset="-122"/>
              </a:rPr>
              <a:t>＋</a:t>
            </a:r>
            <a:r>
              <a:rPr lang="en-US" altLang="zh-CN" dirty="0">
                <a:latin typeface="华文新魏" panose="02010800040101010101" pitchFamily="2" charset="-122"/>
              </a:rPr>
              <a:t>1×2</a:t>
            </a:r>
            <a:r>
              <a:rPr lang="en-US" altLang="zh-CN" baseline="50000" dirty="0">
                <a:latin typeface="华文新魏" panose="02010800040101010101" pitchFamily="2" charset="-122"/>
              </a:rPr>
              <a:t>0</a:t>
            </a:r>
          </a:p>
          <a:p>
            <a:pPr lvl="1" eaLnBrk="1" hangingPunct="1"/>
            <a:endParaRPr lang="zh-CN" altLang="en-US" dirty="0" smtClean="0"/>
          </a:p>
          <a:p>
            <a:endParaRPr lang="zh-CN" altLang="en-US" sz="20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22</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a:stretch>
            <a:fillRect/>
          </a:stretch>
        </p:blipFill>
        <p:spPr>
          <a:xfrm>
            <a:off x="971600" y="908720"/>
            <a:ext cx="2736304" cy="1346131"/>
          </a:xfrm>
          <a:prstGeom prst="rect">
            <a:avLst/>
          </a:prstGeom>
        </p:spPr>
      </p:pic>
    </p:spTree>
    <p:extLst>
      <p:ext uri="{BB962C8B-B14F-4D97-AF65-F5344CB8AC3E}">
        <p14:creationId xmlns:p14="http://schemas.microsoft.com/office/powerpoint/2010/main" val="1381340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进制转换</a:t>
            </a:r>
            <a:endParaRPr lang="zh-CN" altLang="en-US" dirty="0"/>
          </a:p>
        </p:txBody>
      </p:sp>
      <p:sp>
        <p:nvSpPr>
          <p:cNvPr id="3" name="内容占位符 2"/>
          <p:cNvSpPr>
            <a:spLocks noGrp="1"/>
          </p:cNvSpPr>
          <p:nvPr>
            <p:ph idx="1"/>
          </p:nvPr>
        </p:nvSpPr>
        <p:spPr/>
        <p:txBody>
          <a:bodyPr/>
          <a:lstStyle/>
          <a:p>
            <a:pPr eaLnBrk="1" hangingPunct="1"/>
            <a:r>
              <a:rPr lang="zh-CN" altLang="en-US" dirty="0"/>
              <a:t>二进制数转八进制</a:t>
            </a:r>
          </a:p>
          <a:p>
            <a:pPr eaLnBrk="1" hangingPunct="1"/>
            <a:r>
              <a:rPr lang="zh-CN" altLang="en-US" dirty="0"/>
              <a:t>二进制数转十六进制</a:t>
            </a:r>
          </a:p>
          <a:p>
            <a:pPr eaLnBrk="1" hangingPunct="1"/>
            <a:r>
              <a:rPr lang="zh-CN" altLang="en-US" dirty="0"/>
              <a:t>二进制数转十进制</a:t>
            </a:r>
          </a:p>
          <a:p>
            <a:pPr eaLnBrk="1" hangingPunct="1"/>
            <a:r>
              <a:rPr lang="zh-CN" altLang="en-US" dirty="0"/>
              <a:t>十进制数转二进制</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23</a:t>
            </a:fld>
            <a:r>
              <a:rPr lang="en-US" altLang="zh-CN" sz="1400" smtClean="0">
                <a:solidFill>
                  <a:srgbClr val="0D7157"/>
                </a:solidFill>
              </a:rPr>
              <a:t>- </a:t>
            </a:r>
            <a:endParaRPr lang="en-US" altLang="zh-CN" sz="1400" dirty="0">
              <a:solidFill>
                <a:srgbClr val="0D7157"/>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581400"/>
            <a:ext cx="3886200" cy="2501900"/>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02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sz="2600" dirty="0">
                <a:latin typeface="华文新魏" panose="02010800040101010101" pitchFamily="2" charset="-122"/>
              </a:rPr>
              <a:t>二进制转到</a:t>
            </a:r>
            <a:r>
              <a:rPr lang="zh-CN" altLang="en-US" sz="2600" dirty="0" smtClean="0">
                <a:latin typeface="华文新魏" panose="02010800040101010101" pitchFamily="2" charset="-122"/>
              </a:rPr>
              <a:t>八进制</a:t>
            </a:r>
            <a:r>
              <a:rPr lang="zh-CN" altLang="en-US" sz="2100" dirty="0" smtClean="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三位一分组</a:t>
            </a:r>
          </a:p>
          <a:p>
            <a:pPr marL="819150" lvl="1" indent="-296863" eaLnBrk="1" hangingPunct="1">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smtClean="0">
                <a:solidFill>
                  <a:srgbClr val="0000FF"/>
                </a:solidFill>
              </a:rPr>
              <a:t>01</a:t>
            </a:r>
            <a:r>
              <a:rPr lang="en-US" altLang="zh-CN" dirty="0" smtClean="0"/>
              <a:t>)</a:t>
            </a:r>
            <a:r>
              <a:rPr lang="en-US" altLang="zh-CN" baseline="-25000" dirty="0" smtClean="0"/>
              <a:t>2</a:t>
            </a:r>
            <a:endParaRPr lang="en-US" altLang="zh-CN" baseline="-25000" dirty="0"/>
          </a:p>
          <a:p>
            <a:pPr marL="819150" lvl="1" indent="-296863" eaLnBrk="1" hangingPunct="1">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smtClean="0">
                <a:solidFill>
                  <a:srgbClr val="0000FF"/>
                </a:solidFill>
              </a:rPr>
              <a:t>01</a:t>
            </a:r>
            <a:r>
              <a:rPr lang="en-US" altLang="zh-CN" dirty="0" smtClean="0">
                <a:solidFill>
                  <a:srgbClr val="0E706E"/>
                </a:solidFill>
              </a:rPr>
              <a:t>0</a:t>
            </a:r>
            <a:r>
              <a:rPr lang="en-US" altLang="zh-CN" dirty="0" smtClean="0"/>
              <a:t>)</a:t>
            </a:r>
            <a:r>
              <a:rPr lang="en-US" altLang="zh-CN" baseline="-25000" dirty="0" smtClean="0"/>
              <a:t>2</a:t>
            </a:r>
            <a:r>
              <a:rPr lang="en-US" altLang="zh-CN" dirty="0" smtClean="0"/>
              <a:t> </a:t>
            </a:r>
            <a:r>
              <a:rPr lang="en-US" altLang="zh-CN" dirty="0"/>
              <a:t>= ( 234 . 2 )</a:t>
            </a:r>
            <a:r>
              <a:rPr lang="en-US" altLang="zh-CN" baseline="-25000" dirty="0"/>
              <a:t>8</a:t>
            </a:r>
            <a:r>
              <a:rPr lang="en-US" altLang="zh-CN" dirty="0" smtClean="0">
                <a:solidFill>
                  <a:srgbClr val="00FF00"/>
                </a:solidFill>
              </a:rPr>
              <a:t>                     </a:t>
            </a:r>
            <a:r>
              <a:rPr lang="en-US" altLang="zh-CN" dirty="0" smtClean="0"/>
              <a:t>    </a:t>
            </a:r>
            <a:r>
              <a:rPr lang="en-US" altLang="zh-CN" dirty="0" smtClean="0">
                <a:solidFill>
                  <a:srgbClr val="00FF00"/>
                </a:solidFill>
              </a:rPr>
              <a:t>  </a:t>
            </a:r>
            <a:endParaRPr lang="en-US" altLang="zh-CN" dirty="0">
              <a:solidFill>
                <a:srgbClr val="00FF00"/>
              </a:solidFill>
            </a:endParaRPr>
          </a:p>
          <a:p>
            <a:pPr eaLnBrk="1" hangingPunct="1">
              <a:lnSpc>
                <a:spcPct val="150000"/>
              </a:lnSpc>
            </a:pPr>
            <a:r>
              <a:rPr lang="zh-CN" altLang="en-US" sz="2600" dirty="0" smtClean="0">
                <a:latin typeface="华文新魏" panose="02010800040101010101" pitchFamily="2" charset="-122"/>
              </a:rPr>
              <a:t>二进制</a:t>
            </a:r>
            <a:r>
              <a:rPr lang="zh-CN" altLang="en-US" sz="2600" dirty="0">
                <a:latin typeface="华文新魏" panose="02010800040101010101" pitchFamily="2" charset="-122"/>
              </a:rPr>
              <a:t>转</a:t>
            </a:r>
            <a:r>
              <a:rPr lang="zh-CN" altLang="en-US" sz="2600" dirty="0" smtClean="0">
                <a:latin typeface="华文新魏" panose="02010800040101010101" pitchFamily="2" charset="-122"/>
              </a:rPr>
              <a:t>十六进制</a:t>
            </a:r>
            <a:r>
              <a:rPr lang="zh-CN" altLang="en-US" sz="2100" dirty="0" smtClean="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四位一分组</a:t>
            </a:r>
          </a:p>
          <a:p>
            <a:pPr marL="819150" lvl="1" indent="-296863" eaLnBrk="1" hangingPunct="1">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a:t>
            </a:r>
            <a:r>
              <a:rPr lang="en-US" altLang="zh-CN" dirty="0"/>
              <a:t>)</a:t>
            </a:r>
            <a:r>
              <a:rPr lang="en-US" altLang="zh-CN" baseline="-25000" dirty="0"/>
              <a:t>2</a:t>
            </a:r>
            <a:r>
              <a:rPr lang="en-US" altLang="zh-CN" dirty="0"/>
              <a:t> </a:t>
            </a:r>
            <a:endParaRPr lang="en-US" altLang="zh-CN" dirty="0" smtClean="0"/>
          </a:p>
          <a:p>
            <a:pPr marL="819150" lvl="1" indent="-296863" eaLnBrk="1" hangingPunct="1">
              <a:lnSpc>
                <a:spcPct val="150000"/>
              </a:lnSpc>
              <a:buNone/>
            </a:pPr>
            <a:r>
              <a:rPr lang="en-US" altLang="zh-CN" dirty="0"/>
              <a:t> </a:t>
            </a:r>
            <a:r>
              <a:rPr lang="en-US" altLang="zh-CN" dirty="0" smtClean="0"/>
              <a:t>  (</a:t>
            </a:r>
            <a:r>
              <a:rPr lang="en-US" altLang="zh-CN" dirty="0">
                <a:solidFill>
                  <a:srgbClr val="0000FF"/>
                </a:solidFill>
              </a:rPr>
              <a:t>1001</a:t>
            </a:r>
            <a:r>
              <a:rPr lang="en-US" altLang="zh-CN" dirty="0"/>
              <a:t> 1100 . </a:t>
            </a:r>
            <a:r>
              <a:rPr lang="en-US" altLang="zh-CN" dirty="0" smtClean="0">
                <a:solidFill>
                  <a:srgbClr val="0000FF"/>
                </a:solidFill>
              </a:rPr>
              <a:t>010</a:t>
            </a:r>
            <a:r>
              <a:rPr lang="en-US" altLang="zh-CN" dirty="0" smtClean="0">
                <a:solidFill>
                  <a:srgbClr val="0E706E"/>
                </a:solidFill>
              </a:rPr>
              <a:t>0</a:t>
            </a:r>
            <a:r>
              <a:rPr lang="en-US" altLang="zh-CN" dirty="0" smtClean="0"/>
              <a:t>)</a:t>
            </a:r>
            <a:r>
              <a:rPr lang="en-US" altLang="zh-CN" baseline="-25000" dirty="0" smtClean="0"/>
              <a:t>2</a:t>
            </a:r>
            <a:r>
              <a:rPr lang="en-US" altLang="zh-CN" dirty="0" smtClean="0"/>
              <a:t>  </a:t>
            </a:r>
            <a:r>
              <a:rPr lang="en-US" altLang="zh-CN" dirty="0"/>
              <a:t>= ( 9C . 4 )</a:t>
            </a:r>
            <a:r>
              <a:rPr lang="en-US" altLang="zh-CN" baseline="-25000" dirty="0"/>
              <a:t>16 </a:t>
            </a:r>
            <a:endParaRPr lang="en-US" altLang="zh-CN" baseline="-25000" dirty="0" smtClean="0"/>
          </a:p>
          <a:p>
            <a:pPr marL="819150" lvl="1" indent="-296863" eaLnBrk="1" hangingPunct="1">
              <a:lnSpc>
                <a:spcPct val="150000"/>
              </a:lnSpc>
              <a:buNone/>
            </a:pPr>
            <a:endParaRPr lang="en-US" altLang="zh-CN" dirty="0"/>
          </a:p>
          <a:p>
            <a:pPr marL="819150" lvl="1" indent="-296863" eaLnBrk="1" hangingPunct="1">
              <a:lnSpc>
                <a:spcPct val="150000"/>
              </a:lnSpc>
              <a:buNone/>
            </a:pPr>
            <a:r>
              <a:rPr lang="zh-CN" altLang="en-US" dirty="0" smtClean="0">
                <a:solidFill>
                  <a:srgbClr val="0000FF"/>
                </a:solidFill>
                <a:latin typeface="华文新魏" panose="02010800040101010101" pitchFamily="2" charset="-122"/>
              </a:rPr>
              <a:t>小数</a:t>
            </a:r>
            <a:r>
              <a:rPr lang="zh-CN" altLang="en-US" dirty="0">
                <a:solidFill>
                  <a:srgbClr val="0000FF"/>
                </a:solidFill>
                <a:latin typeface="华文新魏" panose="02010800040101010101" pitchFamily="2" charset="-122"/>
              </a:rPr>
              <a:t>部分不足位数要补零凑足，则出错。</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8151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十进制转二进制</a:t>
            </a:r>
            <a:endParaRPr lang="zh-CN" altLang="en-US" dirty="0"/>
          </a:p>
        </p:txBody>
      </p:sp>
      <p:sp>
        <p:nvSpPr>
          <p:cNvPr id="3" name="内容占位符 2"/>
          <p:cNvSpPr>
            <a:spLocks noGrp="1"/>
          </p:cNvSpPr>
          <p:nvPr>
            <p:ph idx="1"/>
          </p:nvPr>
        </p:nvSpPr>
        <p:spPr>
          <a:xfrm>
            <a:off x="822796" y="1366069"/>
            <a:ext cx="8218488" cy="4464248"/>
          </a:xfrm>
        </p:spPr>
        <p:txBody>
          <a:bodyPr/>
          <a:lstStyle/>
          <a:p>
            <a:r>
              <a:rPr lang="zh-CN" altLang="en-US" dirty="0"/>
              <a:t>整数部分除</a:t>
            </a:r>
            <a:r>
              <a:rPr lang="en-US" altLang="zh-CN" dirty="0"/>
              <a:t>2</a:t>
            </a:r>
            <a:r>
              <a:rPr lang="zh-CN" altLang="en-US" dirty="0"/>
              <a:t>取余  </a:t>
            </a:r>
            <a:r>
              <a:rPr lang="zh-CN" altLang="en-US" dirty="0" smtClean="0"/>
              <a:t>                  </a:t>
            </a:r>
            <a:r>
              <a:rPr lang="zh-CN" altLang="en-US" dirty="0"/>
              <a:t>小数部分乘</a:t>
            </a:r>
            <a:r>
              <a:rPr lang="en-US" altLang="zh-CN" dirty="0"/>
              <a:t>2</a:t>
            </a:r>
            <a:r>
              <a:rPr lang="zh-CN" altLang="en-US" dirty="0"/>
              <a:t>取整</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1063625" y="2191668"/>
            <a:ext cx="1387475" cy="492125"/>
            <a:chOff x="0" y="0"/>
            <a:chExt cx="874" cy="310"/>
          </a:xfrm>
        </p:grpSpPr>
        <p:sp>
          <p:nvSpPr>
            <p:cNvPr id="6" name="Text Box 6"/>
            <p:cNvSpPr txBox="1">
              <a:spLocks noChangeArrowheads="1"/>
            </p:cNvSpPr>
            <p:nvPr/>
          </p:nvSpPr>
          <p:spPr bwMode="auto">
            <a:xfrm>
              <a:off x="0" y="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 </a:t>
              </a:r>
            </a:p>
          </p:txBody>
        </p:sp>
        <p:sp>
          <p:nvSpPr>
            <p:cNvPr id="7" name="Line 7"/>
            <p:cNvSpPr>
              <a:spLocks noChangeShapeType="1"/>
            </p:cNvSpPr>
            <p:nvPr/>
          </p:nvSpPr>
          <p:spPr bwMode="auto">
            <a:xfrm>
              <a:off x="240" y="7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8" name="Line 8"/>
            <p:cNvSpPr>
              <a:spLocks noChangeShapeType="1"/>
            </p:cNvSpPr>
            <p:nvPr/>
          </p:nvSpPr>
          <p:spPr bwMode="auto">
            <a:xfrm>
              <a:off x="240" y="31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9" name="Line 9"/>
            <p:cNvSpPr>
              <a:spLocks noChangeShapeType="1"/>
            </p:cNvSpPr>
            <p:nvPr/>
          </p:nvSpPr>
          <p:spPr bwMode="auto">
            <a:xfrm>
              <a:off x="240" y="310"/>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 name="Text Box 10"/>
            <p:cNvSpPr txBox="1">
              <a:spLocks noChangeArrowheads="1"/>
            </p:cNvSpPr>
            <p:nvPr/>
          </p:nvSpPr>
          <p:spPr bwMode="auto">
            <a:xfrm>
              <a:off x="240" y="0"/>
              <a:ext cx="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1  1</a:t>
              </a:r>
            </a:p>
          </p:txBody>
        </p:sp>
      </p:grpSp>
      <p:grpSp>
        <p:nvGrpSpPr>
          <p:cNvPr id="11" name="Group 11"/>
          <p:cNvGrpSpPr>
            <a:grpSpLocks/>
          </p:cNvGrpSpPr>
          <p:nvPr/>
        </p:nvGrpSpPr>
        <p:grpSpPr bwMode="auto">
          <a:xfrm>
            <a:off x="1200150" y="2704430"/>
            <a:ext cx="1235075" cy="457200"/>
            <a:chOff x="0" y="0"/>
            <a:chExt cx="778" cy="288"/>
          </a:xfrm>
        </p:grpSpPr>
        <p:sp>
          <p:nvSpPr>
            <p:cNvPr id="12" name="Line 12"/>
            <p:cNvSpPr>
              <a:spLocks noChangeShapeType="1"/>
            </p:cNvSpPr>
            <p:nvPr/>
          </p:nvSpPr>
          <p:spPr bwMode="auto">
            <a:xfrm>
              <a:off x="202" y="83"/>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3" name="Line 13"/>
            <p:cNvSpPr>
              <a:spLocks noChangeShapeType="1"/>
            </p:cNvSpPr>
            <p:nvPr/>
          </p:nvSpPr>
          <p:spPr bwMode="auto">
            <a:xfrm>
              <a:off x="202" y="275"/>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4" name="Text Box 14"/>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grpSp>
        <p:nvGrpSpPr>
          <p:cNvPr id="15" name="Group 15"/>
          <p:cNvGrpSpPr>
            <a:grpSpLocks/>
          </p:cNvGrpSpPr>
          <p:nvPr/>
        </p:nvGrpSpPr>
        <p:grpSpPr bwMode="auto">
          <a:xfrm>
            <a:off x="1292225" y="3196555"/>
            <a:ext cx="1143000" cy="477838"/>
            <a:chOff x="0" y="0"/>
            <a:chExt cx="720" cy="301"/>
          </a:xfrm>
        </p:grpSpPr>
        <p:sp>
          <p:nvSpPr>
            <p:cNvPr id="16" name="Line 16"/>
            <p:cNvSpPr>
              <a:spLocks noChangeShapeType="1"/>
            </p:cNvSpPr>
            <p:nvPr/>
          </p:nvSpPr>
          <p:spPr bwMode="auto">
            <a:xfrm>
              <a:off x="192" y="6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7" name="Line 17"/>
            <p:cNvSpPr>
              <a:spLocks noChangeShapeType="1"/>
            </p:cNvSpPr>
            <p:nvPr/>
          </p:nvSpPr>
          <p:spPr bwMode="auto">
            <a:xfrm>
              <a:off x="192" y="301"/>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8" name="Text Box 18"/>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grpSp>
        <p:nvGrpSpPr>
          <p:cNvPr id="19" name="Group 19"/>
          <p:cNvGrpSpPr>
            <a:grpSpLocks/>
          </p:cNvGrpSpPr>
          <p:nvPr/>
        </p:nvGrpSpPr>
        <p:grpSpPr bwMode="auto">
          <a:xfrm>
            <a:off x="1368425" y="3653755"/>
            <a:ext cx="1066800" cy="477838"/>
            <a:chOff x="0" y="0"/>
            <a:chExt cx="672" cy="301"/>
          </a:xfrm>
        </p:grpSpPr>
        <p:sp>
          <p:nvSpPr>
            <p:cNvPr id="20" name="Line 20"/>
            <p:cNvSpPr>
              <a:spLocks noChangeShapeType="1"/>
            </p:cNvSpPr>
            <p:nvPr/>
          </p:nvSpPr>
          <p:spPr bwMode="auto">
            <a:xfrm>
              <a:off x="240" y="6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1" name="Line 21"/>
            <p:cNvSpPr>
              <a:spLocks noChangeShapeType="1"/>
            </p:cNvSpPr>
            <p:nvPr/>
          </p:nvSpPr>
          <p:spPr bwMode="auto">
            <a:xfrm>
              <a:off x="240" y="301"/>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2" name="Text Box 22"/>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sp>
        <p:nvSpPr>
          <p:cNvPr id="23" name="Text Box 23"/>
          <p:cNvSpPr txBox="1">
            <a:spLocks noChangeArrowheads="1"/>
          </p:cNvSpPr>
          <p:nvPr/>
        </p:nvSpPr>
        <p:spPr bwMode="auto">
          <a:xfrm>
            <a:off x="2054225" y="26631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5</a:t>
            </a:r>
          </a:p>
        </p:txBody>
      </p:sp>
      <p:sp>
        <p:nvSpPr>
          <p:cNvPr id="24" name="Text Box 24"/>
          <p:cNvSpPr txBox="1">
            <a:spLocks noChangeArrowheads="1"/>
          </p:cNvSpPr>
          <p:nvPr/>
        </p:nvSpPr>
        <p:spPr bwMode="auto">
          <a:xfrm>
            <a:off x="2054225" y="31965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sp>
        <p:nvSpPr>
          <p:cNvPr id="25" name="Text Box 25"/>
          <p:cNvSpPr txBox="1">
            <a:spLocks noChangeArrowheads="1"/>
          </p:cNvSpPr>
          <p:nvPr/>
        </p:nvSpPr>
        <p:spPr bwMode="auto">
          <a:xfrm>
            <a:off x="2038350" y="361883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1</a:t>
            </a:r>
          </a:p>
        </p:txBody>
      </p:sp>
      <p:sp>
        <p:nvSpPr>
          <p:cNvPr id="26" name="Text Box 26"/>
          <p:cNvSpPr txBox="1">
            <a:spLocks noChangeArrowheads="1"/>
          </p:cNvSpPr>
          <p:nvPr/>
        </p:nvSpPr>
        <p:spPr bwMode="auto">
          <a:xfrm>
            <a:off x="2038350" y="407603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0</a:t>
            </a:r>
          </a:p>
        </p:txBody>
      </p:sp>
      <p:grpSp>
        <p:nvGrpSpPr>
          <p:cNvPr id="27" name="Group 27"/>
          <p:cNvGrpSpPr>
            <a:grpSpLocks/>
          </p:cNvGrpSpPr>
          <p:nvPr/>
        </p:nvGrpSpPr>
        <p:grpSpPr bwMode="auto">
          <a:xfrm>
            <a:off x="2511425" y="2205955"/>
            <a:ext cx="1184275" cy="466725"/>
            <a:chOff x="0" y="0"/>
            <a:chExt cx="746" cy="294"/>
          </a:xfrm>
        </p:grpSpPr>
        <p:sp>
          <p:nvSpPr>
            <p:cNvPr id="28" name="Line 28"/>
            <p:cNvSpPr>
              <a:spLocks noChangeShapeType="1"/>
            </p:cNvSpPr>
            <p:nvPr/>
          </p:nvSpPr>
          <p:spPr bwMode="auto">
            <a:xfrm>
              <a:off x="0" y="157"/>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9" name="Text Box 29"/>
            <p:cNvSpPr txBox="1">
              <a:spLocks noChangeArrowheads="1"/>
            </p:cNvSpPr>
            <p:nvPr/>
          </p:nvSpPr>
          <p:spPr bwMode="auto">
            <a:xfrm>
              <a:off x="528" y="0"/>
              <a:ext cx="218" cy="294"/>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1</a:t>
              </a:r>
            </a:p>
          </p:txBody>
        </p:sp>
      </p:grpSp>
      <p:grpSp>
        <p:nvGrpSpPr>
          <p:cNvPr id="30" name="Group 30"/>
          <p:cNvGrpSpPr>
            <a:grpSpLocks/>
          </p:cNvGrpSpPr>
          <p:nvPr/>
        </p:nvGrpSpPr>
        <p:grpSpPr bwMode="auto">
          <a:xfrm>
            <a:off x="2511425" y="2739355"/>
            <a:ext cx="1174750" cy="457200"/>
            <a:chOff x="0" y="0"/>
            <a:chExt cx="740" cy="288"/>
          </a:xfrm>
        </p:grpSpPr>
        <p:sp>
          <p:nvSpPr>
            <p:cNvPr id="31" name="Line 31"/>
            <p:cNvSpPr>
              <a:spLocks noChangeShapeType="1"/>
            </p:cNvSpPr>
            <p:nvPr/>
          </p:nvSpPr>
          <p:spPr bwMode="auto">
            <a:xfrm>
              <a:off x="0" y="157"/>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2" name="Text Box 32"/>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grpSp>
      <p:grpSp>
        <p:nvGrpSpPr>
          <p:cNvPr id="33" name="Group 33"/>
          <p:cNvGrpSpPr>
            <a:grpSpLocks/>
          </p:cNvGrpSpPr>
          <p:nvPr/>
        </p:nvGrpSpPr>
        <p:grpSpPr bwMode="auto">
          <a:xfrm>
            <a:off x="2511425" y="3120355"/>
            <a:ext cx="1174750" cy="457200"/>
            <a:chOff x="0" y="0"/>
            <a:chExt cx="740" cy="288"/>
          </a:xfrm>
        </p:grpSpPr>
        <p:sp>
          <p:nvSpPr>
            <p:cNvPr id="34" name="Line 34"/>
            <p:cNvSpPr>
              <a:spLocks noChangeShapeType="1"/>
            </p:cNvSpPr>
            <p:nvPr/>
          </p:nvSpPr>
          <p:spPr bwMode="auto">
            <a:xfrm>
              <a:off x="0" y="205"/>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5" name="Text Box 35"/>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0</a:t>
              </a:r>
            </a:p>
          </p:txBody>
        </p:sp>
      </p:grpSp>
      <p:grpSp>
        <p:nvGrpSpPr>
          <p:cNvPr id="36" name="Group 36"/>
          <p:cNvGrpSpPr>
            <a:grpSpLocks/>
          </p:cNvGrpSpPr>
          <p:nvPr/>
        </p:nvGrpSpPr>
        <p:grpSpPr bwMode="auto">
          <a:xfrm>
            <a:off x="2511425" y="3577555"/>
            <a:ext cx="1174750" cy="457200"/>
            <a:chOff x="0" y="0"/>
            <a:chExt cx="740" cy="288"/>
          </a:xfrm>
        </p:grpSpPr>
        <p:sp>
          <p:nvSpPr>
            <p:cNvPr id="37" name="Line 37"/>
            <p:cNvSpPr>
              <a:spLocks noChangeShapeType="1"/>
            </p:cNvSpPr>
            <p:nvPr/>
          </p:nvSpPr>
          <p:spPr bwMode="auto">
            <a:xfrm>
              <a:off x="0" y="205"/>
              <a:ext cx="48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8" name="Text Box 38"/>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1</a:t>
              </a:r>
            </a:p>
          </p:txBody>
        </p:sp>
      </p:grpSp>
      <p:sp>
        <p:nvSpPr>
          <p:cNvPr id="39" name="Line 39"/>
          <p:cNvSpPr>
            <a:spLocks noChangeShapeType="1"/>
          </p:cNvSpPr>
          <p:nvPr/>
        </p:nvSpPr>
        <p:spPr bwMode="auto">
          <a:xfrm>
            <a:off x="5407025" y="2683793"/>
            <a:ext cx="1905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0" name="Line 40"/>
          <p:cNvSpPr>
            <a:spLocks noChangeShapeType="1"/>
          </p:cNvSpPr>
          <p:nvPr/>
        </p:nvSpPr>
        <p:spPr bwMode="auto">
          <a:xfrm>
            <a:off x="5407025" y="3140993"/>
            <a:ext cx="1905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1" name="Line 41"/>
          <p:cNvSpPr>
            <a:spLocks noChangeShapeType="1"/>
          </p:cNvSpPr>
          <p:nvPr/>
        </p:nvSpPr>
        <p:spPr bwMode="auto">
          <a:xfrm>
            <a:off x="5407025" y="3572718"/>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2" name="Text Box 42"/>
          <p:cNvSpPr txBox="1">
            <a:spLocks noChangeArrowheads="1"/>
          </p:cNvSpPr>
          <p:nvPr/>
        </p:nvSpPr>
        <p:spPr bwMode="auto">
          <a:xfrm>
            <a:off x="5848350" y="2171030"/>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0.625 * 2</a:t>
            </a:r>
          </a:p>
        </p:txBody>
      </p:sp>
      <p:sp>
        <p:nvSpPr>
          <p:cNvPr id="43" name="Text Box 43"/>
          <p:cNvSpPr txBox="1">
            <a:spLocks noChangeArrowheads="1"/>
          </p:cNvSpPr>
          <p:nvPr/>
        </p:nvSpPr>
        <p:spPr bwMode="auto">
          <a:xfrm>
            <a:off x="5009767" y="26631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sp>
        <p:nvSpPr>
          <p:cNvPr id="44" name="Text Box 44"/>
          <p:cNvSpPr txBox="1">
            <a:spLocks noChangeArrowheads="1"/>
          </p:cNvSpPr>
          <p:nvPr/>
        </p:nvSpPr>
        <p:spPr bwMode="auto">
          <a:xfrm>
            <a:off x="5848350" y="2635634"/>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0.25 </a:t>
            </a:r>
            <a:r>
              <a:rPr lang="en-US" altLang="zh-CN" sz="2400" i="0" dirty="0" smtClean="0">
                <a:latin typeface="宋体" panose="02010600030101010101" pitchFamily="2" charset="-122"/>
                <a:ea typeface="宋体" panose="02010600030101010101" pitchFamily="2" charset="-122"/>
              </a:rPr>
              <a:t> * </a:t>
            </a:r>
            <a:r>
              <a:rPr lang="en-US" altLang="zh-CN" sz="2400" i="0" dirty="0">
                <a:latin typeface="宋体" panose="02010600030101010101" pitchFamily="2" charset="-122"/>
                <a:ea typeface="宋体" panose="02010600030101010101" pitchFamily="2" charset="-122"/>
              </a:rPr>
              <a:t>2</a:t>
            </a:r>
          </a:p>
        </p:txBody>
      </p:sp>
      <p:sp>
        <p:nvSpPr>
          <p:cNvPr id="45" name="Text Box 45"/>
          <p:cNvSpPr txBox="1">
            <a:spLocks noChangeArrowheads="1"/>
          </p:cNvSpPr>
          <p:nvPr/>
        </p:nvSpPr>
        <p:spPr bwMode="auto">
          <a:xfrm>
            <a:off x="4932040" y="3140993"/>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0</a:t>
            </a:r>
          </a:p>
        </p:txBody>
      </p:sp>
      <p:sp>
        <p:nvSpPr>
          <p:cNvPr id="46" name="Text Box 46"/>
          <p:cNvSpPr txBox="1">
            <a:spLocks noChangeArrowheads="1"/>
          </p:cNvSpPr>
          <p:nvPr/>
        </p:nvSpPr>
        <p:spPr bwMode="auto">
          <a:xfrm>
            <a:off x="5855434" y="3120355"/>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0.5  </a:t>
            </a:r>
            <a:r>
              <a:rPr lang="en-US" altLang="zh-CN" sz="2400" i="0" dirty="0" smtClean="0">
                <a:latin typeface="宋体" panose="02010600030101010101" pitchFamily="2" charset="-122"/>
                <a:ea typeface="宋体" panose="02010600030101010101" pitchFamily="2" charset="-122"/>
              </a:rPr>
              <a:t> </a:t>
            </a:r>
            <a:r>
              <a:rPr lang="en-US" altLang="zh-CN" sz="2400" i="0" dirty="0">
                <a:latin typeface="宋体" panose="02010600030101010101" pitchFamily="2" charset="-122"/>
                <a:ea typeface="宋体" panose="02010600030101010101" pitchFamily="2" charset="-122"/>
              </a:rPr>
              <a:t>* 2</a:t>
            </a:r>
          </a:p>
        </p:txBody>
      </p:sp>
      <p:sp>
        <p:nvSpPr>
          <p:cNvPr id="47" name="Text Box 47"/>
          <p:cNvSpPr txBox="1">
            <a:spLocks noChangeArrowheads="1"/>
          </p:cNvSpPr>
          <p:nvPr/>
        </p:nvSpPr>
        <p:spPr bwMode="auto">
          <a:xfrm>
            <a:off x="4936947" y="357271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sp>
        <p:nvSpPr>
          <p:cNvPr id="48" name="Text Box 48"/>
          <p:cNvSpPr txBox="1">
            <a:spLocks noChangeArrowheads="1"/>
          </p:cNvSpPr>
          <p:nvPr/>
        </p:nvSpPr>
        <p:spPr bwMode="auto">
          <a:xfrm>
            <a:off x="5727030" y="357991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 0.0   </a:t>
            </a:r>
          </a:p>
        </p:txBody>
      </p:sp>
      <p:sp>
        <p:nvSpPr>
          <p:cNvPr id="49" name="Text Box 49"/>
          <p:cNvSpPr txBox="1">
            <a:spLocks noChangeArrowheads="1"/>
          </p:cNvSpPr>
          <p:nvPr/>
        </p:nvSpPr>
        <p:spPr bwMode="auto">
          <a:xfrm>
            <a:off x="1311704" y="4684277"/>
            <a:ext cx="2644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2000" i="0" dirty="0">
                <a:solidFill>
                  <a:schemeClr val="accent2"/>
                </a:solidFill>
                <a:latin typeface="微软雅黑" panose="020B0503020204020204" pitchFamily="34" charset="-122"/>
                <a:ea typeface="微软雅黑" panose="020B0503020204020204" pitchFamily="34" charset="-122"/>
              </a:rPr>
              <a:t>除尽为止 </a:t>
            </a:r>
            <a:r>
              <a:rPr lang="en-US" altLang="zh-CN" sz="2000" i="0" dirty="0">
                <a:solidFill>
                  <a:schemeClr val="accent2"/>
                </a:solidFill>
                <a:latin typeface="微软雅黑" panose="020B0503020204020204" pitchFamily="34" charset="-122"/>
                <a:ea typeface="微软雅黑" panose="020B0503020204020204" pitchFamily="34" charset="-122"/>
              </a:rPr>
              <a:t>1011</a:t>
            </a:r>
          </a:p>
        </p:txBody>
      </p:sp>
      <p:sp>
        <p:nvSpPr>
          <p:cNvPr id="50" name="Line 50"/>
          <p:cNvSpPr>
            <a:spLocks noChangeShapeType="1"/>
          </p:cNvSpPr>
          <p:nvPr/>
        </p:nvSpPr>
        <p:spPr bwMode="auto">
          <a:xfrm>
            <a:off x="4283968" y="1515318"/>
            <a:ext cx="0" cy="36418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Text Box 51"/>
          <p:cNvSpPr txBox="1">
            <a:spLocks noChangeArrowheads="1"/>
          </p:cNvSpPr>
          <p:nvPr/>
        </p:nvSpPr>
        <p:spPr bwMode="auto">
          <a:xfrm>
            <a:off x="3654425" y="222659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低</a:t>
            </a:r>
          </a:p>
        </p:txBody>
      </p:sp>
      <p:sp>
        <p:nvSpPr>
          <p:cNvPr id="52" name="Text Box 52"/>
          <p:cNvSpPr txBox="1">
            <a:spLocks noChangeArrowheads="1"/>
          </p:cNvSpPr>
          <p:nvPr/>
        </p:nvSpPr>
        <p:spPr bwMode="auto">
          <a:xfrm>
            <a:off x="3654425" y="3674393"/>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高</a:t>
            </a:r>
          </a:p>
        </p:txBody>
      </p:sp>
      <p:sp>
        <p:nvSpPr>
          <p:cNvPr id="53" name="Line 53"/>
          <p:cNvSpPr>
            <a:spLocks noChangeShapeType="1"/>
          </p:cNvSpPr>
          <p:nvPr/>
        </p:nvSpPr>
        <p:spPr bwMode="auto">
          <a:xfrm>
            <a:off x="3883025" y="2607593"/>
            <a:ext cx="0" cy="9906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54" name="Group 54"/>
          <p:cNvGrpSpPr>
            <a:grpSpLocks/>
          </p:cNvGrpSpPr>
          <p:nvPr/>
        </p:nvGrpSpPr>
        <p:grpSpPr bwMode="auto">
          <a:xfrm>
            <a:off x="4547144" y="2593161"/>
            <a:ext cx="533400" cy="1509712"/>
            <a:chOff x="0" y="0"/>
            <a:chExt cx="336" cy="951"/>
          </a:xfrm>
        </p:grpSpPr>
        <p:sp>
          <p:nvSpPr>
            <p:cNvPr id="55" name="Text Box 55"/>
            <p:cNvSpPr txBox="1">
              <a:spLocks noChangeArrowheads="1"/>
            </p:cNvSpPr>
            <p:nvPr/>
          </p:nvSpPr>
          <p:spPr bwMode="auto">
            <a:xfrm>
              <a:off x="0" y="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dirty="0">
                  <a:solidFill>
                    <a:schemeClr val="accent2"/>
                  </a:solidFill>
                  <a:latin typeface="宋体" panose="02010600030101010101" pitchFamily="2" charset="-122"/>
                  <a:ea typeface="宋体" panose="02010600030101010101" pitchFamily="2" charset="-122"/>
                </a:rPr>
                <a:t>高</a:t>
              </a:r>
            </a:p>
          </p:txBody>
        </p:sp>
        <p:sp>
          <p:nvSpPr>
            <p:cNvPr id="56" name="Text Box 56"/>
            <p:cNvSpPr txBox="1">
              <a:spLocks noChangeArrowheads="1"/>
            </p:cNvSpPr>
            <p:nvPr/>
          </p:nvSpPr>
          <p:spPr bwMode="auto">
            <a:xfrm>
              <a:off x="0" y="72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低</a:t>
              </a:r>
            </a:p>
          </p:txBody>
        </p:sp>
        <p:sp>
          <p:nvSpPr>
            <p:cNvPr id="57" name="Line 57"/>
            <p:cNvSpPr>
              <a:spLocks noChangeShapeType="1"/>
            </p:cNvSpPr>
            <p:nvPr/>
          </p:nvSpPr>
          <p:spPr bwMode="auto">
            <a:xfrm flipV="1">
              <a:off x="144" y="240"/>
              <a:ext cx="0" cy="43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grpSp>
      <p:sp>
        <p:nvSpPr>
          <p:cNvPr id="58" name="Text Box 58"/>
          <p:cNvSpPr txBox="1">
            <a:spLocks noChangeArrowheads="1"/>
          </p:cNvSpPr>
          <p:nvPr/>
        </p:nvSpPr>
        <p:spPr bwMode="auto">
          <a:xfrm>
            <a:off x="4185486" y="4679281"/>
            <a:ext cx="4319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2000" i="0" dirty="0">
                <a:solidFill>
                  <a:schemeClr val="accent2"/>
                </a:solidFill>
                <a:latin typeface="微软雅黑" panose="020B0503020204020204" pitchFamily="34" charset="-122"/>
                <a:ea typeface="微软雅黑" panose="020B0503020204020204" pitchFamily="34" charset="-122"/>
              </a:rPr>
              <a:t>求得位数满足要求为止</a:t>
            </a:r>
          </a:p>
        </p:txBody>
      </p:sp>
    </p:spTree>
    <p:extLst>
      <p:ext uri="{BB962C8B-B14F-4D97-AF65-F5344CB8AC3E}">
        <p14:creationId xmlns:p14="http://schemas.microsoft.com/office/powerpoint/2010/main" val="387586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amond(in)">
                                      <p:cBhvr>
                                        <p:cTn id="19" dur="2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heckerboard(across)">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checkerboard(across)">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ppt_x"/>
                                          </p:val>
                                        </p:tav>
                                        <p:tav tm="100000">
                                          <p:val>
                                            <p:strVal val="#ppt_x"/>
                                          </p:val>
                                        </p:tav>
                                      </p:tavLst>
                                    </p:anim>
                                    <p:anim calcmode="lin" valueType="num">
                                      <p:cBhvr additive="base">
                                        <p:cTn id="4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checkerboard(across)">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heckerboard(across)">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checkerboard(across)">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500" fill="hold"/>
                                        <p:tgtEl>
                                          <p:spTgt spid="53"/>
                                        </p:tgtEl>
                                        <p:attrNameLst>
                                          <p:attrName>ppt_x</p:attrName>
                                        </p:attrNameLst>
                                      </p:cBhvr>
                                      <p:tavLst>
                                        <p:tav tm="0">
                                          <p:val>
                                            <p:strVal val="#ppt_x"/>
                                          </p:val>
                                        </p:tav>
                                        <p:tav tm="100000">
                                          <p:val>
                                            <p:strVal val="#ppt_x"/>
                                          </p:val>
                                        </p:tav>
                                      </p:tavLst>
                                    </p:anim>
                                    <p:anim calcmode="lin" valueType="num">
                                      <p:cBhvr additive="base">
                                        <p:cTn id="76" dur="500" fill="hold"/>
                                        <p:tgtEl>
                                          <p:spTgt spid="53"/>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ppt_x"/>
                                          </p:val>
                                        </p:tav>
                                        <p:tav tm="100000">
                                          <p:val>
                                            <p:strVal val="#ppt_x"/>
                                          </p:val>
                                        </p:tav>
                                      </p:tavLst>
                                    </p:anim>
                                    <p:anim calcmode="lin" valueType="num">
                                      <p:cBhvr additive="base">
                                        <p:cTn id="8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8" presetClass="entr" presetSubtype="16"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diamond(in)">
                                      <p:cBhvr>
                                        <p:cTn id="91" dur="20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fill="hold"/>
                                        <p:tgtEl>
                                          <p:spTgt spid="39"/>
                                        </p:tgtEl>
                                        <p:attrNameLst>
                                          <p:attrName>ppt_x</p:attrName>
                                        </p:attrNameLst>
                                      </p:cBhvr>
                                      <p:tavLst>
                                        <p:tav tm="0">
                                          <p:val>
                                            <p:strVal val="#ppt_x"/>
                                          </p:val>
                                        </p:tav>
                                        <p:tav tm="100000">
                                          <p:val>
                                            <p:strVal val="#ppt_x"/>
                                          </p:val>
                                        </p:tav>
                                      </p:tavLst>
                                    </p:anim>
                                    <p:anim calcmode="lin" valueType="num">
                                      <p:cBhvr additive="base">
                                        <p:cTn id="9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8" presetClass="entr" presetSubtype="16" fill="hold" grpId="0" nodeType="click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diamond(in)">
                                      <p:cBhvr>
                                        <p:cTn id="102" dur="20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checkerboard(across)">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8" presetClass="entr" presetSubtype="16"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amond(in)">
                                      <p:cBhvr>
                                        <p:cTn id="112" dur="20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fill="hold"/>
                                        <p:tgtEl>
                                          <p:spTgt spid="46"/>
                                        </p:tgtEl>
                                        <p:attrNameLst>
                                          <p:attrName>ppt_x</p:attrName>
                                        </p:attrNameLst>
                                      </p:cBhvr>
                                      <p:tavLst>
                                        <p:tav tm="0">
                                          <p:val>
                                            <p:strVal val="#ppt_x"/>
                                          </p:val>
                                        </p:tav>
                                        <p:tav tm="100000">
                                          <p:val>
                                            <p:strVal val="#ppt_x"/>
                                          </p:val>
                                        </p:tav>
                                      </p:tavLst>
                                    </p:anim>
                                    <p:anim calcmode="lin" valueType="num">
                                      <p:cBhvr additive="base">
                                        <p:cTn id="1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additive="base">
                                        <p:cTn id="129" dur="500" fill="hold"/>
                                        <p:tgtEl>
                                          <p:spTgt spid="41"/>
                                        </p:tgtEl>
                                        <p:attrNameLst>
                                          <p:attrName>ppt_x</p:attrName>
                                        </p:attrNameLst>
                                      </p:cBhvr>
                                      <p:tavLst>
                                        <p:tav tm="0">
                                          <p:val>
                                            <p:strVal val="#ppt_x"/>
                                          </p:val>
                                        </p:tav>
                                        <p:tav tm="100000">
                                          <p:val>
                                            <p:strVal val="#ppt_x"/>
                                          </p:val>
                                        </p:tav>
                                      </p:tavLst>
                                    </p:anim>
                                    <p:anim calcmode="lin" valueType="num">
                                      <p:cBhvr additive="base">
                                        <p:cTn id="13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500" fill="hold"/>
                                        <p:tgtEl>
                                          <p:spTgt spid="47"/>
                                        </p:tgtEl>
                                        <p:attrNameLst>
                                          <p:attrName>ppt_x</p:attrName>
                                        </p:attrNameLst>
                                      </p:cBhvr>
                                      <p:tavLst>
                                        <p:tav tm="0">
                                          <p:val>
                                            <p:strVal val="#ppt_x"/>
                                          </p:val>
                                        </p:tav>
                                        <p:tav tm="100000">
                                          <p:val>
                                            <p:strVal val="#ppt_x"/>
                                          </p:val>
                                        </p:tav>
                                      </p:tavLst>
                                    </p:anim>
                                    <p:anim calcmode="lin" valueType="num">
                                      <p:cBhvr additive="base">
                                        <p:cTn id="13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fill="hold"/>
                                        <p:tgtEl>
                                          <p:spTgt spid="48"/>
                                        </p:tgtEl>
                                        <p:attrNameLst>
                                          <p:attrName>ppt_x</p:attrName>
                                        </p:attrNameLst>
                                      </p:cBhvr>
                                      <p:tavLst>
                                        <p:tav tm="0">
                                          <p:val>
                                            <p:strVal val="#ppt_x"/>
                                          </p:val>
                                        </p:tav>
                                        <p:tav tm="100000">
                                          <p:val>
                                            <p:strVal val="#ppt_x"/>
                                          </p:val>
                                        </p:tav>
                                      </p:tavLst>
                                    </p:anim>
                                    <p:anim calcmode="lin" valueType="num">
                                      <p:cBhvr additive="base">
                                        <p:cTn id="14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 calcmode="lin" valueType="num">
                                      <p:cBhvr additive="base">
                                        <p:cTn id="147" dur="500" fill="hold"/>
                                        <p:tgtEl>
                                          <p:spTgt spid="54"/>
                                        </p:tgtEl>
                                        <p:attrNameLst>
                                          <p:attrName>ppt_x</p:attrName>
                                        </p:attrNameLst>
                                      </p:cBhvr>
                                      <p:tavLst>
                                        <p:tav tm="0">
                                          <p:val>
                                            <p:strVal val="#ppt_x"/>
                                          </p:val>
                                        </p:tav>
                                        <p:tav tm="100000">
                                          <p:val>
                                            <p:strVal val="#ppt_x"/>
                                          </p:val>
                                        </p:tav>
                                      </p:tavLst>
                                    </p:anim>
                                    <p:anim calcmode="lin" valueType="num">
                                      <p:cBhvr additive="base">
                                        <p:cTn id="14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wipe(left)">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utoUpdateAnimBg="0"/>
      <p:bldP spid="25" grpId="0" autoUpdateAnimBg="0"/>
      <p:bldP spid="26" grpId="0" autoUpdateAnimBg="0"/>
      <p:bldP spid="39" grpId="0" animBg="1"/>
      <p:bldP spid="40" grpId="0" animBg="1"/>
      <p:bldP spid="41" grpId="0" animBg="1"/>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1" grpId="0" autoUpdateAnimBg="0"/>
      <p:bldP spid="52" grpId="0" autoUpdateAnimBg="0"/>
      <p:bldP spid="53" grpId="0" animBg="1"/>
      <p:bldP spid="5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lstStyle/>
          <a:p>
            <a:pPr eaLnBrk="1" hangingPunct="1"/>
            <a:r>
              <a:rPr lang="zh-CN" altLang="en-US" dirty="0">
                <a:latin typeface="华文新魏" panose="02010800040101010101" pitchFamily="2" charset="-122"/>
              </a:rPr>
              <a:t>－</a:t>
            </a:r>
            <a:r>
              <a:rPr lang="en-US" altLang="zh-CN" dirty="0">
                <a:latin typeface="华文新魏" panose="02010800040101010101" pitchFamily="2" charset="-122"/>
              </a:rPr>
              <a:t>17/128</a:t>
            </a:r>
            <a:r>
              <a:rPr lang="zh-CN" altLang="en-US" dirty="0">
                <a:latin typeface="华文新魏" panose="02010800040101010101" pitchFamily="2" charset="-122"/>
              </a:rPr>
              <a:t>的二进制表示方法</a:t>
            </a:r>
            <a:r>
              <a:rPr lang="en-US" altLang="zh-CN" dirty="0">
                <a:latin typeface="华文新魏" panose="02010800040101010101" pitchFamily="2" charset="-122"/>
              </a:rPr>
              <a:t>???</a:t>
            </a:r>
          </a:p>
          <a:p>
            <a:pPr eaLnBrk="1" hangingPunct="1"/>
            <a:r>
              <a:rPr lang="zh-CN" altLang="en-US" dirty="0">
                <a:latin typeface="华文新魏" panose="02010800040101010101" pitchFamily="2" charset="-122"/>
              </a:rPr>
              <a:t>大数的转换方法，记住几个常用的</a:t>
            </a:r>
            <a:r>
              <a:rPr lang="en-US" altLang="zh-CN" dirty="0">
                <a:latin typeface="华文新魏" panose="02010800040101010101" pitchFamily="2" charset="-122"/>
              </a:rPr>
              <a:t>2</a:t>
            </a:r>
            <a:r>
              <a:rPr lang="zh-CN" altLang="en-US" dirty="0">
                <a:latin typeface="华文新魏" panose="02010800040101010101" pitchFamily="2" charset="-122"/>
              </a:rPr>
              <a:t>的</a:t>
            </a:r>
            <a:r>
              <a:rPr lang="zh-CN" altLang="en-US" dirty="0" smtClean="0">
                <a:latin typeface="华文新魏" panose="02010800040101010101" pitchFamily="2" charset="-122"/>
              </a:rPr>
              <a:t>幂</a:t>
            </a:r>
            <a:endParaRPr lang="en-US" altLang="zh-CN" dirty="0" smtClean="0">
              <a:latin typeface="华文新魏" panose="02010800040101010101" pitchFamily="2" charset="-122"/>
            </a:endParaRP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5</a:t>
            </a:r>
            <a:r>
              <a:rPr lang="zh-CN" altLang="en-US" dirty="0">
                <a:latin typeface="华文新魏" panose="02010800040101010101" pitchFamily="2" charset="-122"/>
              </a:rPr>
              <a:t>＝</a:t>
            </a:r>
            <a:r>
              <a:rPr lang="en-US" altLang="zh-CN" dirty="0">
                <a:latin typeface="华文新魏" panose="02010800040101010101" pitchFamily="2" charset="-122"/>
              </a:rPr>
              <a:t>32  2</a:t>
            </a:r>
            <a:r>
              <a:rPr lang="en-US" altLang="zh-CN" baseline="50000" dirty="0">
                <a:latin typeface="华文新魏" panose="02010800040101010101" pitchFamily="2" charset="-122"/>
              </a:rPr>
              <a:t>6</a:t>
            </a:r>
            <a:r>
              <a:rPr lang="zh-CN" altLang="en-US" dirty="0">
                <a:latin typeface="华文新魏" panose="02010800040101010101" pitchFamily="2" charset="-122"/>
              </a:rPr>
              <a:t>＝</a:t>
            </a:r>
            <a:r>
              <a:rPr lang="en-US" altLang="zh-CN" dirty="0">
                <a:latin typeface="华文新魏" panose="02010800040101010101" pitchFamily="2" charset="-122"/>
              </a:rPr>
              <a:t>64  2</a:t>
            </a:r>
            <a:r>
              <a:rPr lang="en-US" altLang="zh-CN" baseline="50000" dirty="0">
                <a:latin typeface="华文新魏" panose="02010800040101010101" pitchFamily="2" charset="-122"/>
              </a:rPr>
              <a:t>7</a:t>
            </a:r>
            <a:r>
              <a:rPr lang="zh-CN" altLang="en-US" dirty="0">
                <a:latin typeface="华文新魏" panose="02010800040101010101" pitchFamily="2" charset="-122"/>
              </a:rPr>
              <a:t>＝</a:t>
            </a:r>
            <a:r>
              <a:rPr lang="en-US" altLang="zh-CN" dirty="0">
                <a:latin typeface="华文新魏" panose="02010800040101010101" pitchFamily="2" charset="-122"/>
              </a:rPr>
              <a:t>128  2</a:t>
            </a:r>
            <a:r>
              <a:rPr lang="en-US" altLang="zh-CN" baseline="50000" dirty="0">
                <a:latin typeface="华文新魏" panose="02010800040101010101" pitchFamily="2" charset="-122"/>
              </a:rPr>
              <a:t>8</a:t>
            </a:r>
            <a:r>
              <a:rPr lang="zh-CN" altLang="en-US" dirty="0">
                <a:latin typeface="华文新魏" panose="02010800040101010101" pitchFamily="2" charset="-122"/>
              </a:rPr>
              <a:t>＝</a:t>
            </a:r>
            <a:r>
              <a:rPr lang="en-US" altLang="zh-CN" dirty="0">
                <a:latin typeface="华文新魏" panose="02010800040101010101" pitchFamily="2" charset="-122"/>
              </a:rPr>
              <a:t>256  2</a:t>
            </a:r>
            <a:r>
              <a:rPr lang="en-US" altLang="zh-CN" baseline="50000" dirty="0">
                <a:latin typeface="华文新魏" panose="02010800040101010101" pitchFamily="2" charset="-122"/>
              </a:rPr>
              <a:t>9</a:t>
            </a:r>
            <a:r>
              <a:rPr lang="zh-CN" altLang="en-US" dirty="0">
                <a:latin typeface="华文新魏" panose="02010800040101010101" pitchFamily="2" charset="-122"/>
              </a:rPr>
              <a:t>＝</a:t>
            </a:r>
            <a:r>
              <a:rPr lang="en-US" altLang="zh-CN" dirty="0">
                <a:latin typeface="华文新魏" panose="02010800040101010101" pitchFamily="2" charset="-122"/>
              </a:rPr>
              <a:t>512 </a:t>
            </a: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10</a:t>
            </a:r>
            <a:r>
              <a:rPr lang="zh-CN" altLang="en-US" dirty="0">
                <a:latin typeface="华文新魏" panose="02010800040101010101" pitchFamily="2" charset="-122"/>
              </a:rPr>
              <a:t>＝</a:t>
            </a:r>
            <a:r>
              <a:rPr lang="en-US" altLang="zh-CN" dirty="0">
                <a:latin typeface="华文新魏" panose="02010800040101010101" pitchFamily="2" charset="-122"/>
              </a:rPr>
              <a:t>1024(1Kilo)  2</a:t>
            </a:r>
            <a:r>
              <a:rPr lang="en-US" altLang="zh-CN" baseline="50000" dirty="0">
                <a:latin typeface="华文新魏" panose="02010800040101010101" pitchFamily="2" charset="-122"/>
              </a:rPr>
              <a:t>11</a:t>
            </a:r>
            <a:r>
              <a:rPr lang="zh-CN" altLang="en-US" dirty="0">
                <a:latin typeface="华文新魏" panose="02010800040101010101" pitchFamily="2" charset="-122"/>
              </a:rPr>
              <a:t>＝</a:t>
            </a:r>
            <a:r>
              <a:rPr lang="en-US" altLang="zh-CN" dirty="0">
                <a:latin typeface="华文新魏" panose="02010800040101010101" pitchFamily="2" charset="-122"/>
              </a:rPr>
              <a:t>2048  2</a:t>
            </a:r>
            <a:r>
              <a:rPr lang="en-US" altLang="zh-CN" baseline="50000" dirty="0">
                <a:latin typeface="华文新魏" panose="02010800040101010101" pitchFamily="2" charset="-122"/>
              </a:rPr>
              <a:t>12</a:t>
            </a:r>
            <a:r>
              <a:rPr lang="zh-CN" altLang="en-US" dirty="0">
                <a:latin typeface="华文新魏" panose="02010800040101010101" pitchFamily="2" charset="-122"/>
              </a:rPr>
              <a:t>＝</a:t>
            </a:r>
            <a:r>
              <a:rPr lang="en-US" altLang="zh-CN" dirty="0">
                <a:latin typeface="华文新魏" panose="02010800040101010101" pitchFamily="2" charset="-122"/>
              </a:rPr>
              <a:t>4096</a:t>
            </a: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13</a:t>
            </a:r>
            <a:r>
              <a:rPr lang="zh-CN" altLang="en-US" dirty="0">
                <a:latin typeface="华文新魏" panose="02010800040101010101" pitchFamily="2" charset="-122"/>
              </a:rPr>
              <a:t>＝</a:t>
            </a:r>
            <a:r>
              <a:rPr lang="en-US" altLang="zh-CN" dirty="0">
                <a:latin typeface="华文新魏" panose="02010800040101010101" pitchFamily="2" charset="-122"/>
              </a:rPr>
              <a:t>8192   2</a:t>
            </a:r>
            <a:r>
              <a:rPr lang="en-US" altLang="zh-CN" baseline="50000" dirty="0">
                <a:latin typeface="华文新魏" panose="02010800040101010101" pitchFamily="2" charset="-122"/>
              </a:rPr>
              <a:t>14</a:t>
            </a:r>
            <a:r>
              <a:rPr lang="zh-CN" altLang="en-US" dirty="0">
                <a:latin typeface="华文新魏" panose="02010800040101010101" pitchFamily="2" charset="-122"/>
              </a:rPr>
              <a:t>＝</a:t>
            </a:r>
            <a:r>
              <a:rPr lang="en-US" altLang="zh-CN" dirty="0">
                <a:latin typeface="华文新魏" panose="02010800040101010101" pitchFamily="2" charset="-122"/>
              </a:rPr>
              <a:t>16384   2</a:t>
            </a:r>
            <a:r>
              <a:rPr lang="en-US" altLang="zh-CN" baseline="50000" dirty="0">
                <a:latin typeface="华文新魏" panose="02010800040101010101" pitchFamily="2" charset="-122"/>
              </a:rPr>
              <a:t>15</a:t>
            </a:r>
            <a:r>
              <a:rPr lang="zh-CN" altLang="en-US" dirty="0">
                <a:latin typeface="华文新魏" panose="02010800040101010101" pitchFamily="2" charset="-122"/>
              </a:rPr>
              <a:t>＝</a:t>
            </a:r>
            <a:r>
              <a:rPr lang="en-US" altLang="zh-CN" dirty="0">
                <a:latin typeface="华文新魏" panose="02010800040101010101" pitchFamily="2" charset="-122"/>
              </a:rPr>
              <a:t>32768</a:t>
            </a: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16</a:t>
            </a:r>
            <a:r>
              <a:rPr lang="zh-CN" altLang="en-US" dirty="0">
                <a:latin typeface="华文新魏" panose="02010800040101010101" pitchFamily="2" charset="-122"/>
              </a:rPr>
              <a:t>＝</a:t>
            </a:r>
            <a:r>
              <a:rPr lang="en-US" altLang="zh-CN" dirty="0">
                <a:latin typeface="华文新魏" panose="02010800040101010101" pitchFamily="2" charset="-122"/>
              </a:rPr>
              <a:t>65536   2</a:t>
            </a:r>
            <a:r>
              <a:rPr lang="en-US" altLang="zh-CN" baseline="50000" dirty="0">
                <a:latin typeface="华文新魏" panose="02010800040101010101" pitchFamily="2" charset="-122"/>
              </a:rPr>
              <a:t>20</a:t>
            </a:r>
            <a:r>
              <a:rPr lang="zh-CN" altLang="en-US" dirty="0">
                <a:latin typeface="华文新魏" panose="02010800040101010101" pitchFamily="2" charset="-122"/>
              </a:rPr>
              <a:t>＝</a:t>
            </a:r>
            <a:r>
              <a:rPr lang="en-US" altLang="zh-CN" dirty="0">
                <a:latin typeface="华文新魏" panose="02010800040101010101" pitchFamily="2" charset="-122"/>
              </a:rPr>
              <a:t>1048576(1Mega)</a:t>
            </a: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30</a:t>
            </a:r>
            <a:r>
              <a:rPr lang="zh-CN" altLang="en-US" dirty="0">
                <a:latin typeface="华文新魏" panose="02010800040101010101" pitchFamily="2" charset="-122"/>
              </a:rPr>
              <a:t>＝</a:t>
            </a:r>
            <a:r>
              <a:rPr lang="en-US" altLang="zh-CN" dirty="0">
                <a:latin typeface="华文新魏" panose="02010800040101010101" pitchFamily="2" charset="-122"/>
              </a:rPr>
              <a:t>1073741824(1Giga)    2</a:t>
            </a:r>
            <a:r>
              <a:rPr lang="en-US" altLang="zh-CN" baseline="50000" dirty="0">
                <a:latin typeface="华文新魏" panose="02010800040101010101" pitchFamily="2" charset="-122"/>
              </a:rPr>
              <a:t>40</a:t>
            </a:r>
            <a:r>
              <a:rPr lang="zh-CN" altLang="en-US" dirty="0">
                <a:latin typeface="华文新魏" panose="02010800040101010101" pitchFamily="2" charset="-122"/>
              </a:rPr>
              <a:t>＝</a:t>
            </a:r>
            <a:r>
              <a:rPr lang="en-US" altLang="zh-CN" dirty="0">
                <a:latin typeface="华文新魏" panose="02010800040101010101" pitchFamily="2" charset="-122"/>
              </a:rPr>
              <a:t>1Tera</a:t>
            </a:r>
          </a:p>
          <a:p>
            <a:pPr lvl="1" eaLnBrk="1" hangingPunct="1">
              <a:buClr>
                <a:schemeClr val="accent2"/>
              </a:buClr>
              <a:buNone/>
            </a:pPr>
            <a:r>
              <a:rPr lang="zh-CN" altLang="en-US" dirty="0">
                <a:solidFill>
                  <a:srgbClr val="0000FF"/>
                </a:solidFill>
                <a:latin typeface="华文新魏" panose="02010800040101010101" pitchFamily="2" charset="-122"/>
              </a:rPr>
              <a:t>更大的单位是多少？</a:t>
            </a:r>
          </a:p>
          <a:p>
            <a:pPr lvl="1" eaLnBrk="1" hangingPunct="1">
              <a:buClr>
                <a:schemeClr val="accent2"/>
              </a:buClr>
              <a:buNone/>
            </a:pPr>
            <a:r>
              <a:rPr lang="en-US" altLang="zh-CN" dirty="0">
                <a:latin typeface="华文新魏" panose="02010800040101010101" pitchFamily="2" charset="-122"/>
              </a:rPr>
              <a:t>2</a:t>
            </a:r>
            <a:r>
              <a:rPr lang="en-US" altLang="zh-CN" baseline="50000" dirty="0">
                <a:latin typeface="华文新魏" panose="02010800040101010101" pitchFamily="2" charset="-122"/>
              </a:rPr>
              <a:t>50</a:t>
            </a:r>
            <a:r>
              <a:rPr lang="zh-CN" altLang="en-US" dirty="0">
                <a:latin typeface="华文新魏" panose="02010800040101010101" pitchFamily="2" charset="-122"/>
              </a:rPr>
              <a:t>＝</a:t>
            </a:r>
            <a:r>
              <a:rPr lang="en-US" altLang="zh-CN" dirty="0">
                <a:latin typeface="华文新魏" panose="02010800040101010101" pitchFamily="2" charset="-122"/>
              </a:rPr>
              <a:t>1</a:t>
            </a:r>
            <a:r>
              <a:rPr lang="en-US" altLang="zh-CN" dirty="0">
                <a:solidFill>
                  <a:schemeClr val="accent2"/>
                </a:solidFill>
                <a:latin typeface="华文新魏" panose="02010800040101010101" pitchFamily="2" charset="-122"/>
              </a:rPr>
              <a:t> Peta</a:t>
            </a:r>
            <a:r>
              <a:rPr lang="en-US" altLang="zh-CN" dirty="0">
                <a:solidFill>
                  <a:srgbClr val="0066FF"/>
                </a:solidFill>
                <a:latin typeface="华文新魏" panose="02010800040101010101" pitchFamily="2" charset="-122"/>
              </a:rPr>
              <a:t> </a:t>
            </a:r>
            <a:r>
              <a:rPr lang="en-US" altLang="zh-CN" dirty="0">
                <a:latin typeface="华文新魏" panose="02010800040101010101" pitchFamily="2" charset="-122"/>
              </a:rPr>
              <a:t> 2</a:t>
            </a:r>
            <a:r>
              <a:rPr lang="en-US" altLang="zh-CN" baseline="50000" dirty="0">
                <a:latin typeface="华文新魏" panose="02010800040101010101" pitchFamily="2" charset="-122"/>
              </a:rPr>
              <a:t>60</a:t>
            </a:r>
            <a:r>
              <a:rPr lang="zh-CN" altLang="en-US" dirty="0">
                <a:latin typeface="华文新魏" panose="02010800040101010101" pitchFamily="2" charset="-122"/>
              </a:rPr>
              <a:t>＝</a:t>
            </a:r>
            <a:r>
              <a:rPr lang="en-US" altLang="zh-CN" dirty="0">
                <a:latin typeface="华文新魏" panose="02010800040101010101" pitchFamily="2" charset="-122"/>
              </a:rPr>
              <a:t>1 </a:t>
            </a:r>
            <a:r>
              <a:rPr lang="en-US" altLang="zh-CN" dirty="0" err="1">
                <a:solidFill>
                  <a:schemeClr val="accent2"/>
                </a:solidFill>
                <a:latin typeface="华文新魏" panose="02010800040101010101" pitchFamily="2" charset="-122"/>
              </a:rPr>
              <a:t>Exa</a:t>
            </a:r>
            <a:r>
              <a:rPr lang="en-US" altLang="zh-CN" dirty="0">
                <a:solidFill>
                  <a:srgbClr val="00FF00"/>
                </a:solidFill>
                <a:latin typeface="华文新魏" panose="02010800040101010101" pitchFamily="2" charset="-122"/>
              </a:rPr>
              <a:t>  </a:t>
            </a:r>
            <a:r>
              <a:rPr lang="en-US" altLang="zh-CN" dirty="0">
                <a:latin typeface="华文新魏" panose="02010800040101010101" pitchFamily="2" charset="-122"/>
              </a:rPr>
              <a:t>2</a:t>
            </a:r>
            <a:r>
              <a:rPr lang="en-US" altLang="zh-CN" baseline="50000" dirty="0">
                <a:latin typeface="华文新魏" panose="02010800040101010101" pitchFamily="2" charset="-122"/>
              </a:rPr>
              <a:t>70</a:t>
            </a:r>
            <a:r>
              <a:rPr lang="zh-CN" altLang="en-US" dirty="0">
                <a:latin typeface="华文新魏" panose="02010800040101010101" pitchFamily="2" charset="-122"/>
              </a:rPr>
              <a:t>＝</a:t>
            </a:r>
            <a:r>
              <a:rPr lang="en-US" altLang="zh-CN" dirty="0">
                <a:latin typeface="华文新魏" panose="02010800040101010101" pitchFamily="2" charset="-122"/>
              </a:rPr>
              <a:t>1</a:t>
            </a:r>
            <a:r>
              <a:rPr lang="en-US" altLang="zh-CN" dirty="0">
                <a:solidFill>
                  <a:schemeClr val="accent2"/>
                </a:solidFill>
                <a:latin typeface="华文新魏" panose="02010800040101010101" pitchFamily="2" charset="-122"/>
              </a:rPr>
              <a:t> </a:t>
            </a:r>
            <a:r>
              <a:rPr lang="en-US" altLang="zh-CN" dirty="0" err="1">
                <a:solidFill>
                  <a:schemeClr val="accent2"/>
                </a:solidFill>
                <a:latin typeface="华文新魏" panose="02010800040101010101" pitchFamily="2" charset="-122"/>
              </a:rPr>
              <a:t>Zetta</a:t>
            </a:r>
            <a:r>
              <a:rPr lang="en-US" altLang="zh-CN" dirty="0">
                <a:solidFill>
                  <a:schemeClr val="accent2"/>
                </a:solidFill>
                <a:latin typeface="华文新魏" panose="02010800040101010101" pitchFamily="2" charset="-122"/>
              </a:rPr>
              <a:t> </a:t>
            </a:r>
            <a:r>
              <a:rPr lang="en-US" altLang="zh-CN" dirty="0">
                <a:latin typeface="华文新魏" panose="02010800040101010101" pitchFamily="2" charset="-122"/>
              </a:rPr>
              <a:t>2</a:t>
            </a:r>
            <a:r>
              <a:rPr lang="en-US" altLang="zh-CN" baseline="50000" dirty="0">
                <a:latin typeface="华文新魏" panose="02010800040101010101" pitchFamily="2" charset="-122"/>
              </a:rPr>
              <a:t>80</a:t>
            </a:r>
            <a:r>
              <a:rPr lang="zh-CN" altLang="en-US" dirty="0">
                <a:latin typeface="华文新魏" panose="02010800040101010101" pitchFamily="2" charset="-122"/>
              </a:rPr>
              <a:t>＝</a:t>
            </a:r>
            <a:r>
              <a:rPr lang="en-US" altLang="zh-CN" dirty="0">
                <a:latin typeface="华文新魏" panose="02010800040101010101" pitchFamily="2" charset="-122"/>
              </a:rPr>
              <a:t>1 </a:t>
            </a:r>
            <a:r>
              <a:rPr lang="en-US" altLang="zh-CN" dirty="0" err="1">
                <a:solidFill>
                  <a:schemeClr val="accent2"/>
                </a:solidFill>
                <a:latin typeface="华文新魏" panose="02010800040101010101" pitchFamily="2" charset="-122"/>
              </a:rPr>
              <a:t>Yotta</a:t>
            </a:r>
            <a:endParaRPr lang="en-US" altLang="zh-CN" baseline="30000" dirty="0">
              <a:solidFill>
                <a:schemeClr val="accent2"/>
              </a:solidFill>
              <a:latin typeface="华文新魏" panose="02010800040101010101" pitchFamily="2" charset="-122"/>
            </a:endParaRPr>
          </a:p>
          <a:p>
            <a:pPr eaLnBrk="1" hangingPunct="1"/>
            <a:endParaRPr lang="zh-CN" altLang="en-US" dirty="0">
              <a:latin typeface="华文新魏" panose="0201080004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26</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7010400" y="3886200"/>
            <a:ext cx="2133600" cy="2971800"/>
            <a:chOff x="0" y="0"/>
            <a:chExt cx="1344" cy="1872"/>
          </a:xfrm>
        </p:grpSpPr>
        <p:sp>
          <p:nvSpPr>
            <p:cNvPr id="6" name="Freeform 6"/>
            <p:cNvSpPr>
              <a:spLocks/>
            </p:cNvSpPr>
            <p:nvPr/>
          </p:nvSpPr>
          <p:spPr bwMode="auto">
            <a:xfrm>
              <a:off x="192" y="0"/>
              <a:ext cx="480" cy="624"/>
            </a:xfrm>
            <a:custGeom>
              <a:avLst/>
              <a:gdLst>
                <a:gd name="T0" fmla="*/ 2 w 1882"/>
                <a:gd name="T1" fmla="*/ 3 h 1992"/>
                <a:gd name="T2" fmla="*/ 3 w 1882"/>
                <a:gd name="T3" fmla="*/ 3 h 1992"/>
                <a:gd name="T4" fmla="*/ 4 w 1882"/>
                <a:gd name="T5" fmla="*/ 3 h 1992"/>
                <a:gd name="T6" fmla="*/ 4 w 1882"/>
                <a:gd name="T7" fmla="*/ 3 h 1992"/>
                <a:gd name="T8" fmla="*/ 5 w 1882"/>
                <a:gd name="T9" fmla="*/ 3 h 1992"/>
                <a:gd name="T10" fmla="*/ 5 w 1882"/>
                <a:gd name="T11" fmla="*/ 3 h 1992"/>
                <a:gd name="T12" fmla="*/ 5 w 1882"/>
                <a:gd name="T13" fmla="*/ 3 h 1992"/>
                <a:gd name="T14" fmla="*/ 5 w 1882"/>
                <a:gd name="T15" fmla="*/ 3 h 1992"/>
                <a:gd name="T16" fmla="*/ 6 w 1882"/>
                <a:gd name="T17" fmla="*/ 4 h 1992"/>
                <a:gd name="T18" fmla="*/ 6 w 1882"/>
                <a:gd name="T19" fmla="*/ 4 h 1992"/>
                <a:gd name="T20" fmla="*/ 6 w 1882"/>
                <a:gd name="T21" fmla="*/ 4 h 1992"/>
                <a:gd name="T22" fmla="*/ 7 w 1882"/>
                <a:gd name="T23" fmla="*/ 5 h 1992"/>
                <a:gd name="T24" fmla="*/ 7 w 1882"/>
                <a:gd name="T25" fmla="*/ 6 h 1992"/>
                <a:gd name="T26" fmla="*/ 7 w 1882"/>
                <a:gd name="T27" fmla="*/ 6 h 1992"/>
                <a:gd name="T28" fmla="*/ 7 w 1882"/>
                <a:gd name="T29" fmla="*/ 7 h 1992"/>
                <a:gd name="T30" fmla="*/ 7 w 1882"/>
                <a:gd name="T31" fmla="*/ 7 h 1992"/>
                <a:gd name="T32" fmla="*/ 8 w 1882"/>
                <a:gd name="T33" fmla="*/ 8 h 1992"/>
                <a:gd name="T34" fmla="*/ 8 w 1882"/>
                <a:gd name="T35" fmla="*/ 8 h 1992"/>
                <a:gd name="T36" fmla="*/ 8 w 1882"/>
                <a:gd name="T37" fmla="*/ 9 h 1992"/>
                <a:gd name="T38" fmla="*/ 8 w 1882"/>
                <a:gd name="T39" fmla="*/ 9 h 1992"/>
                <a:gd name="T40" fmla="*/ 8 w 1882"/>
                <a:gd name="T41" fmla="*/ 10 h 1992"/>
                <a:gd name="T42" fmla="*/ 8 w 1882"/>
                <a:gd name="T43" fmla="*/ 11 h 1992"/>
                <a:gd name="T44" fmla="*/ 8 w 1882"/>
                <a:gd name="T45" fmla="*/ 19 h 1992"/>
                <a:gd name="T46" fmla="*/ 6 w 1882"/>
                <a:gd name="T47" fmla="*/ 19 h 1992"/>
                <a:gd name="T48" fmla="*/ 6 w 1882"/>
                <a:gd name="T49" fmla="*/ 11 h 1992"/>
                <a:gd name="T50" fmla="*/ 6 w 1882"/>
                <a:gd name="T51" fmla="*/ 11 h 1992"/>
                <a:gd name="T52" fmla="*/ 5 w 1882"/>
                <a:gd name="T53" fmla="*/ 10 h 1992"/>
                <a:gd name="T54" fmla="*/ 5 w 1882"/>
                <a:gd name="T55" fmla="*/ 9 h 1992"/>
                <a:gd name="T56" fmla="*/ 5 w 1882"/>
                <a:gd name="T57" fmla="*/ 9 h 1992"/>
                <a:gd name="T58" fmla="*/ 5 w 1882"/>
                <a:gd name="T59" fmla="*/ 9 h 1992"/>
                <a:gd name="T60" fmla="*/ 4 w 1882"/>
                <a:gd name="T61" fmla="*/ 8 h 1992"/>
                <a:gd name="T62" fmla="*/ 4 w 1882"/>
                <a:gd name="T63" fmla="*/ 8 h 1992"/>
                <a:gd name="T64" fmla="*/ 4 w 1882"/>
                <a:gd name="T65" fmla="*/ 8 h 1992"/>
                <a:gd name="T66" fmla="*/ 3 w 1882"/>
                <a:gd name="T67" fmla="*/ 8 h 1992"/>
                <a:gd name="T68" fmla="*/ 2 w 1882"/>
                <a:gd name="T69" fmla="*/ 8 h 1992"/>
                <a:gd name="T70" fmla="*/ 2 w 1882"/>
                <a:gd name="T71" fmla="*/ 11 h 1992"/>
                <a:gd name="T72" fmla="*/ 0 w 1882"/>
                <a:gd name="T73" fmla="*/ 5 h 1992"/>
                <a:gd name="T74" fmla="*/ 2 w 1882"/>
                <a:gd name="T75" fmla="*/ 0 h 1992"/>
                <a:gd name="T76" fmla="*/ 2 w 1882"/>
                <a:gd name="T77" fmla="*/ 3 h 19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2"/>
                <a:gd name="T118" fmla="*/ 0 h 1992"/>
                <a:gd name="T119" fmla="*/ 1882 w 1882"/>
                <a:gd name="T120" fmla="*/ 1992 h 19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2" h="1992">
                  <a:moveTo>
                    <a:pt x="562" y="268"/>
                  </a:moveTo>
                  <a:lnTo>
                    <a:pt x="797" y="268"/>
                  </a:lnTo>
                  <a:lnTo>
                    <a:pt x="886" y="271"/>
                  </a:lnTo>
                  <a:lnTo>
                    <a:pt x="973" y="279"/>
                  </a:lnTo>
                  <a:lnTo>
                    <a:pt x="1058" y="293"/>
                  </a:lnTo>
                  <a:lnTo>
                    <a:pt x="1140" y="312"/>
                  </a:lnTo>
                  <a:lnTo>
                    <a:pt x="1220" y="336"/>
                  </a:lnTo>
                  <a:lnTo>
                    <a:pt x="1296" y="364"/>
                  </a:lnTo>
                  <a:lnTo>
                    <a:pt x="1369" y="397"/>
                  </a:lnTo>
                  <a:lnTo>
                    <a:pt x="1438" y="433"/>
                  </a:lnTo>
                  <a:lnTo>
                    <a:pt x="1503" y="474"/>
                  </a:lnTo>
                  <a:lnTo>
                    <a:pt x="1564" y="519"/>
                  </a:lnTo>
                  <a:lnTo>
                    <a:pt x="1621" y="567"/>
                  </a:lnTo>
                  <a:lnTo>
                    <a:pt x="1673" y="619"/>
                  </a:lnTo>
                  <a:lnTo>
                    <a:pt x="1720" y="673"/>
                  </a:lnTo>
                  <a:lnTo>
                    <a:pt x="1761" y="731"/>
                  </a:lnTo>
                  <a:lnTo>
                    <a:pt x="1797" y="791"/>
                  </a:lnTo>
                  <a:lnTo>
                    <a:pt x="1827" y="853"/>
                  </a:lnTo>
                  <a:lnTo>
                    <a:pt x="1850" y="918"/>
                  </a:lnTo>
                  <a:lnTo>
                    <a:pt x="1868" y="984"/>
                  </a:lnTo>
                  <a:lnTo>
                    <a:pt x="1878" y="1053"/>
                  </a:lnTo>
                  <a:lnTo>
                    <a:pt x="1882" y="1123"/>
                  </a:lnTo>
                  <a:lnTo>
                    <a:pt x="1882" y="1991"/>
                  </a:lnTo>
                  <a:lnTo>
                    <a:pt x="1315" y="1991"/>
                  </a:lnTo>
                  <a:lnTo>
                    <a:pt x="1315" y="1123"/>
                  </a:lnTo>
                  <a:lnTo>
                    <a:pt x="1314" y="1101"/>
                  </a:lnTo>
                  <a:lnTo>
                    <a:pt x="1289" y="1038"/>
                  </a:lnTo>
                  <a:lnTo>
                    <a:pt x="1238" y="981"/>
                  </a:lnTo>
                  <a:lnTo>
                    <a:pt x="1164" y="932"/>
                  </a:lnTo>
                  <a:lnTo>
                    <a:pt x="1104" y="906"/>
                  </a:lnTo>
                  <a:lnTo>
                    <a:pt x="1036" y="884"/>
                  </a:lnTo>
                  <a:lnTo>
                    <a:pt x="962" y="867"/>
                  </a:lnTo>
                  <a:lnTo>
                    <a:pt x="882" y="857"/>
                  </a:lnTo>
                  <a:lnTo>
                    <a:pt x="797" y="854"/>
                  </a:lnTo>
                  <a:lnTo>
                    <a:pt x="562" y="854"/>
                  </a:lnTo>
                  <a:lnTo>
                    <a:pt x="562" y="1123"/>
                  </a:lnTo>
                  <a:lnTo>
                    <a:pt x="0" y="561"/>
                  </a:lnTo>
                  <a:lnTo>
                    <a:pt x="562" y="0"/>
                  </a:lnTo>
                  <a:lnTo>
                    <a:pt x="562" y="268"/>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p:cNvGrpSpPr>
              <a:grpSpLocks/>
            </p:cNvGrpSpPr>
            <p:nvPr/>
          </p:nvGrpSpPr>
          <p:grpSpPr bwMode="auto">
            <a:xfrm>
              <a:off x="0" y="594"/>
              <a:ext cx="1344" cy="1278"/>
              <a:chOff x="0" y="0"/>
              <a:chExt cx="1488" cy="1564"/>
            </a:xfrm>
          </p:grpSpPr>
          <p:grpSp>
            <p:nvGrpSpPr>
              <p:cNvPr id="8" name="Group 8"/>
              <p:cNvGrpSpPr>
                <a:grpSpLocks/>
              </p:cNvGrpSpPr>
              <p:nvPr/>
            </p:nvGrpSpPr>
            <p:grpSpPr bwMode="auto">
              <a:xfrm>
                <a:off x="0" y="0"/>
                <a:ext cx="1374" cy="1248"/>
                <a:chOff x="0" y="0"/>
                <a:chExt cx="1566" cy="1460"/>
              </a:xfrm>
            </p:grpSpPr>
            <p:sp>
              <p:nvSpPr>
                <p:cNvPr id="10" name="Freeform 9"/>
                <p:cNvSpPr>
                  <a:spLocks/>
                </p:cNvSpPr>
                <p:nvPr/>
              </p:nvSpPr>
              <p:spPr bwMode="auto">
                <a:xfrm>
                  <a:off x="0" y="0"/>
                  <a:ext cx="1566" cy="1460"/>
                </a:xfrm>
                <a:custGeom>
                  <a:avLst/>
                  <a:gdLst>
                    <a:gd name="T0" fmla="*/ 61 w 3915"/>
                    <a:gd name="T1" fmla="*/ 3 h 3648"/>
                    <a:gd name="T2" fmla="*/ 67 w 3915"/>
                    <a:gd name="T3" fmla="*/ 4 h 3648"/>
                    <a:gd name="T4" fmla="*/ 74 w 3915"/>
                    <a:gd name="T5" fmla="*/ 10 h 3648"/>
                    <a:gd name="T6" fmla="*/ 76 w 3915"/>
                    <a:gd name="T7" fmla="*/ 15 h 3648"/>
                    <a:gd name="T8" fmla="*/ 80 w 3915"/>
                    <a:gd name="T9" fmla="*/ 28 h 3648"/>
                    <a:gd name="T10" fmla="*/ 79 w 3915"/>
                    <a:gd name="T11" fmla="*/ 36 h 3648"/>
                    <a:gd name="T12" fmla="*/ 79 w 3915"/>
                    <a:gd name="T13" fmla="*/ 39 h 3648"/>
                    <a:gd name="T14" fmla="*/ 80 w 3915"/>
                    <a:gd name="T15" fmla="*/ 40 h 3648"/>
                    <a:gd name="T16" fmla="*/ 80 w 3915"/>
                    <a:gd name="T17" fmla="*/ 47 h 3648"/>
                    <a:gd name="T18" fmla="*/ 79 w 3915"/>
                    <a:gd name="T19" fmla="*/ 52 h 3648"/>
                    <a:gd name="T20" fmla="*/ 75 w 3915"/>
                    <a:gd name="T21" fmla="*/ 56 h 3648"/>
                    <a:gd name="T22" fmla="*/ 70 w 3915"/>
                    <a:gd name="T23" fmla="*/ 62 h 3648"/>
                    <a:gd name="T24" fmla="*/ 69 w 3915"/>
                    <a:gd name="T25" fmla="*/ 62 h 3648"/>
                    <a:gd name="T26" fmla="*/ 70 w 3915"/>
                    <a:gd name="T27" fmla="*/ 66 h 3648"/>
                    <a:gd name="T28" fmla="*/ 70 w 3915"/>
                    <a:gd name="T29" fmla="*/ 68 h 3648"/>
                    <a:gd name="T30" fmla="*/ 74 w 3915"/>
                    <a:gd name="T31" fmla="*/ 74 h 3648"/>
                    <a:gd name="T32" fmla="*/ 76 w 3915"/>
                    <a:gd name="T33" fmla="*/ 80 h 3648"/>
                    <a:gd name="T34" fmla="*/ 79 w 3915"/>
                    <a:gd name="T35" fmla="*/ 82 h 3648"/>
                    <a:gd name="T36" fmla="*/ 89 w 3915"/>
                    <a:gd name="T37" fmla="*/ 86 h 3648"/>
                    <a:gd name="T38" fmla="*/ 97 w 3915"/>
                    <a:gd name="T39" fmla="*/ 89 h 3648"/>
                    <a:gd name="T40" fmla="*/ 100 w 3915"/>
                    <a:gd name="T41" fmla="*/ 92 h 3648"/>
                    <a:gd name="T42" fmla="*/ 100 w 3915"/>
                    <a:gd name="T43" fmla="*/ 94 h 3648"/>
                    <a:gd name="T44" fmla="*/ 0 w 3915"/>
                    <a:gd name="T45" fmla="*/ 94 h 3648"/>
                    <a:gd name="T46" fmla="*/ 0 w 3915"/>
                    <a:gd name="T47" fmla="*/ 91 h 3648"/>
                    <a:gd name="T48" fmla="*/ 11 w 3915"/>
                    <a:gd name="T49" fmla="*/ 84 h 3648"/>
                    <a:gd name="T50" fmla="*/ 20 w 3915"/>
                    <a:gd name="T51" fmla="*/ 80 h 3648"/>
                    <a:gd name="T52" fmla="*/ 26 w 3915"/>
                    <a:gd name="T53" fmla="*/ 73 h 3648"/>
                    <a:gd name="T54" fmla="*/ 28 w 3915"/>
                    <a:gd name="T55" fmla="*/ 70 h 3648"/>
                    <a:gd name="T56" fmla="*/ 29 w 3915"/>
                    <a:gd name="T57" fmla="*/ 65 h 3648"/>
                    <a:gd name="T58" fmla="*/ 31 w 3915"/>
                    <a:gd name="T59" fmla="*/ 64 h 3648"/>
                    <a:gd name="T60" fmla="*/ 31 w 3915"/>
                    <a:gd name="T61" fmla="*/ 62 h 3648"/>
                    <a:gd name="T62" fmla="*/ 28 w 3915"/>
                    <a:gd name="T63" fmla="*/ 60 h 3648"/>
                    <a:gd name="T64" fmla="*/ 24 w 3915"/>
                    <a:gd name="T65" fmla="*/ 54 h 3648"/>
                    <a:gd name="T66" fmla="*/ 21 w 3915"/>
                    <a:gd name="T67" fmla="*/ 52 h 3648"/>
                    <a:gd name="T68" fmla="*/ 20 w 3915"/>
                    <a:gd name="T69" fmla="*/ 46 h 3648"/>
                    <a:gd name="T70" fmla="*/ 21 w 3915"/>
                    <a:gd name="T71" fmla="*/ 41 h 3648"/>
                    <a:gd name="T72" fmla="*/ 22 w 3915"/>
                    <a:gd name="T73" fmla="*/ 39 h 3648"/>
                    <a:gd name="T74" fmla="*/ 20 w 3915"/>
                    <a:gd name="T75" fmla="*/ 30 h 3648"/>
                    <a:gd name="T76" fmla="*/ 20 w 3915"/>
                    <a:gd name="T77" fmla="*/ 23 h 3648"/>
                    <a:gd name="T78" fmla="*/ 22 w 3915"/>
                    <a:gd name="T79" fmla="*/ 18 h 3648"/>
                    <a:gd name="T80" fmla="*/ 23 w 3915"/>
                    <a:gd name="T81" fmla="*/ 16 h 3648"/>
                    <a:gd name="T82" fmla="*/ 23 w 3915"/>
                    <a:gd name="T83" fmla="*/ 15 h 3648"/>
                    <a:gd name="T84" fmla="*/ 25 w 3915"/>
                    <a:gd name="T85" fmla="*/ 9 h 3648"/>
                    <a:gd name="T86" fmla="*/ 29 w 3915"/>
                    <a:gd name="T87" fmla="*/ 6 h 3648"/>
                    <a:gd name="T88" fmla="*/ 35 w 3915"/>
                    <a:gd name="T89" fmla="*/ 4 h 3648"/>
                    <a:gd name="T90" fmla="*/ 39 w 3915"/>
                    <a:gd name="T91" fmla="*/ 0 h 3648"/>
                    <a:gd name="T92" fmla="*/ 48 w 3915"/>
                    <a:gd name="T93" fmla="*/ 0 h 3648"/>
                    <a:gd name="T94" fmla="*/ 55 w 3915"/>
                    <a:gd name="T95" fmla="*/ 1 h 3648"/>
                    <a:gd name="T96" fmla="*/ 56 w 3915"/>
                    <a:gd name="T97" fmla="*/ 0 h 3648"/>
                    <a:gd name="T98" fmla="*/ 61 w 3915"/>
                    <a:gd name="T99" fmla="*/ 3 h 36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15"/>
                    <a:gd name="T151" fmla="*/ 0 h 3648"/>
                    <a:gd name="T152" fmla="*/ 3915 w 3915"/>
                    <a:gd name="T153" fmla="*/ 3648 h 36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15" h="3648">
                      <a:moveTo>
                        <a:pt x="2376" y="116"/>
                      </a:moveTo>
                      <a:lnTo>
                        <a:pt x="2608" y="178"/>
                      </a:lnTo>
                      <a:lnTo>
                        <a:pt x="2914" y="375"/>
                      </a:lnTo>
                      <a:lnTo>
                        <a:pt x="2985" y="599"/>
                      </a:lnTo>
                      <a:lnTo>
                        <a:pt x="3128" y="1082"/>
                      </a:lnTo>
                      <a:lnTo>
                        <a:pt x="3074" y="1403"/>
                      </a:lnTo>
                      <a:lnTo>
                        <a:pt x="3074" y="1529"/>
                      </a:lnTo>
                      <a:lnTo>
                        <a:pt x="3118" y="1565"/>
                      </a:lnTo>
                      <a:lnTo>
                        <a:pt x="3146" y="1832"/>
                      </a:lnTo>
                      <a:lnTo>
                        <a:pt x="3084" y="2019"/>
                      </a:lnTo>
                      <a:lnTo>
                        <a:pt x="2923" y="2172"/>
                      </a:lnTo>
                      <a:lnTo>
                        <a:pt x="2753" y="2404"/>
                      </a:lnTo>
                      <a:lnTo>
                        <a:pt x="2699" y="2404"/>
                      </a:lnTo>
                      <a:lnTo>
                        <a:pt x="2726" y="2564"/>
                      </a:lnTo>
                      <a:lnTo>
                        <a:pt x="2726" y="2645"/>
                      </a:lnTo>
                      <a:lnTo>
                        <a:pt x="2869" y="2877"/>
                      </a:lnTo>
                      <a:lnTo>
                        <a:pt x="2975" y="3101"/>
                      </a:lnTo>
                      <a:lnTo>
                        <a:pt x="3074" y="3217"/>
                      </a:lnTo>
                      <a:lnTo>
                        <a:pt x="3468" y="3343"/>
                      </a:lnTo>
                      <a:lnTo>
                        <a:pt x="3772" y="3469"/>
                      </a:lnTo>
                      <a:lnTo>
                        <a:pt x="3915" y="3602"/>
                      </a:lnTo>
                      <a:lnTo>
                        <a:pt x="3915" y="3648"/>
                      </a:lnTo>
                      <a:lnTo>
                        <a:pt x="0" y="3648"/>
                      </a:lnTo>
                      <a:lnTo>
                        <a:pt x="0" y="3530"/>
                      </a:lnTo>
                      <a:lnTo>
                        <a:pt x="446" y="3289"/>
                      </a:lnTo>
                      <a:lnTo>
                        <a:pt x="796" y="3111"/>
                      </a:lnTo>
                      <a:lnTo>
                        <a:pt x="1028" y="2833"/>
                      </a:lnTo>
                      <a:lnTo>
                        <a:pt x="1090" y="2727"/>
                      </a:lnTo>
                      <a:lnTo>
                        <a:pt x="1126" y="2547"/>
                      </a:lnTo>
                      <a:lnTo>
                        <a:pt x="1198" y="2512"/>
                      </a:lnTo>
                      <a:lnTo>
                        <a:pt x="1198" y="2404"/>
                      </a:lnTo>
                      <a:lnTo>
                        <a:pt x="1082" y="2323"/>
                      </a:lnTo>
                      <a:lnTo>
                        <a:pt x="956" y="2101"/>
                      </a:lnTo>
                      <a:lnTo>
                        <a:pt x="813" y="2019"/>
                      </a:lnTo>
                      <a:lnTo>
                        <a:pt x="769" y="1788"/>
                      </a:lnTo>
                      <a:lnTo>
                        <a:pt x="804" y="1583"/>
                      </a:lnTo>
                      <a:lnTo>
                        <a:pt x="858" y="1521"/>
                      </a:lnTo>
                      <a:lnTo>
                        <a:pt x="796" y="1189"/>
                      </a:lnTo>
                      <a:lnTo>
                        <a:pt x="786" y="903"/>
                      </a:lnTo>
                      <a:lnTo>
                        <a:pt x="867" y="679"/>
                      </a:lnTo>
                      <a:lnTo>
                        <a:pt x="912" y="607"/>
                      </a:lnTo>
                      <a:lnTo>
                        <a:pt x="885" y="582"/>
                      </a:lnTo>
                      <a:lnTo>
                        <a:pt x="991" y="358"/>
                      </a:lnTo>
                      <a:lnTo>
                        <a:pt x="1136" y="232"/>
                      </a:lnTo>
                      <a:lnTo>
                        <a:pt x="1368" y="134"/>
                      </a:lnTo>
                      <a:lnTo>
                        <a:pt x="1528" y="8"/>
                      </a:lnTo>
                      <a:lnTo>
                        <a:pt x="1886" y="18"/>
                      </a:lnTo>
                      <a:lnTo>
                        <a:pt x="2145" y="35"/>
                      </a:lnTo>
                      <a:lnTo>
                        <a:pt x="2179" y="0"/>
                      </a:lnTo>
                      <a:lnTo>
                        <a:pt x="2376" y="116"/>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p:cNvSpPr>
                <p:nvPr/>
              </p:nvSpPr>
              <p:spPr bwMode="auto">
                <a:xfrm>
                  <a:off x="337" y="242"/>
                  <a:ext cx="304" cy="735"/>
                </a:xfrm>
                <a:custGeom>
                  <a:avLst/>
                  <a:gdLst>
                    <a:gd name="T0" fmla="*/ 4 w 758"/>
                    <a:gd name="T1" fmla="*/ 2 h 1838"/>
                    <a:gd name="T2" fmla="*/ 3 w 758"/>
                    <a:gd name="T3" fmla="*/ 5 h 1838"/>
                    <a:gd name="T4" fmla="*/ 3 w 758"/>
                    <a:gd name="T5" fmla="*/ 8 h 1838"/>
                    <a:gd name="T6" fmla="*/ 2 w 758"/>
                    <a:gd name="T7" fmla="*/ 10 h 1838"/>
                    <a:gd name="T8" fmla="*/ 2 w 758"/>
                    <a:gd name="T9" fmla="*/ 12 h 1838"/>
                    <a:gd name="T10" fmla="*/ 2 w 758"/>
                    <a:gd name="T11" fmla="*/ 15 h 1838"/>
                    <a:gd name="T12" fmla="*/ 2 w 758"/>
                    <a:gd name="T13" fmla="*/ 17 h 1838"/>
                    <a:gd name="T14" fmla="*/ 2 w 758"/>
                    <a:gd name="T15" fmla="*/ 19 h 1838"/>
                    <a:gd name="T16" fmla="*/ 2 w 758"/>
                    <a:gd name="T17" fmla="*/ 20 h 1838"/>
                    <a:gd name="T18" fmla="*/ 3 w 758"/>
                    <a:gd name="T19" fmla="*/ 22 h 1838"/>
                    <a:gd name="T20" fmla="*/ 4 w 758"/>
                    <a:gd name="T21" fmla="*/ 23 h 1838"/>
                    <a:gd name="T22" fmla="*/ 4 w 758"/>
                    <a:gd name="T23" fmla="*/ 26 h 1838"/>
                    <a:gd name="T24" fmla="*/ 5 w 758"/>
                    <a:gd name="T25" fmla="*/ 28 h 1838"/>
                    <a:gd name="T26" fmla="*/ 6 w 758"/>
                    <a:gd name="T27" fmla="*/ 30 h 1838"/>
                    <a:gd name="T28" fmla="*/ 6 w 758"/>
                    <a:gd name="T29" fmla="*/ 31 h 1838"/>
                    <a:gd name="T30" fmla="*/ 6 w 758"/>
                    <a:gd name="T31" fmla="*/ 31 h 1838"/>
                    <a:gd name="T32" fmla="*/ 8 w 758"/>
                    <a:gd name="T33" fmla="*/ 38 h 1838"/>
                    <a:gd name="T34" fmla="*/ 13 w 758"/>
                    <a:gd name="T35" fmla="*/ 44 h 1838"/>
                    <a:gd name="T36" fmla="*/ 15 w 758"/>
                    <a:gd name="T37" fmla="*/ 44 h 1838"/>
                    <a:gd name="T38" fmla="*/ 18 w 758"/>
                    <a:gd name="T39" fmla="*/ 44 h 1838"/>
                    <a:gd name="T40" fmla="*/ 20 w 758"/>
                    <a:gd name="T41" fmla="*/ 47 h 1838"/>
                    <a:gd name="T42" fmla="*/ 16 w 758"/>
                    <a:gd name="T43" fmla="*/ 46 h 1838"/>
                    <a:gd name="T44" fmla="*/ 16 w 758"/>
                    <a:gd name="T45" fmla="*/ 47 h 1838"/>
                    <a:gd name="T46" fmla="*/ 13 w 758"/>
                    <a:gd name="T47" fmla="*/ 45 h 1838"/>
                    <a:gd name="T48" fmla="*/ 10 w 758"/>
                    <a:gd name="T49" fmla="*/ 43 h 1838"/>
                    <a:gd name="T50" fmla="*/ 5 w 758"/>
                    <a:gd name="T51" fmla="*/ 34 h 1838"/>
                    <a:gd name="T52" fmla="*/ 3 w 758"/>
                    <a:gd name="T53" fmla="*/ 28 h 1838"/>
                    <a:gd name="T54" fmla="*/ 1 w 758"/>
                    <a:gd name="T55" fmla="*/ 19 h 1838"/>
                    <a:gd name="T56" fmla="*/ 0 w 758"/>
                    <a:gd name="T57" fmla="*/ 12 h 1838"/>
                    <a:gd name="T58" fmla="*/ 1 w 758"/>
                    <a:gd name="T59" fmla="*/ 5 h 1838"/>
                    <a:gd name="T60" fmla="*/ 4 w 758"/>
                    <a:gd name="T61" fmla="*/ 0 h 1838"/>
                    <a:gd name="T62" fmla="*/ 4 w 758"/>
                    <a:gd name="T63" fmla="*/ 2 h 18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8"/>
                    <a:gd name="T97" fmla="*/ 0 h 1838"/>
                    <a:gd name="T98" fmla="*/ 758 w 758"/>
                    <a:gd name="T99" fmla="*/ 1838 h 18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8" h="1838">
                      <a:moveTo>
                        <a:pt x="135" y="58"/>
                      </a:moveTo>
                      <a:lnTo>
                        <a:pt x="120" y="188"/>
                      </a:lnTo>
                      <a:lnTo>
                        <a:pt x="104" y="329"/>
                      </a:lnTo>
                      <a:lnTo>
                        <a:pt x="95" y="416"/>
                      </a:lnTo>
                      <a:lnTo>
                        <a:pt x="87" y="481"/>
                      </a:lnTo>
                      <a:lnTo>
                        <a:pt x="81" y="576"/>
                      </a:lnTo>
                      <a:lnTo>
                        <a:pt x="79" y="673"/>
                      </a:lnTo>
                      <a:lnTo>
                        <a:pt x="87" y="738"/>
                      </a:lnTo>
                      <a:lnTo>
                        <a:pt x="99" y="775"/>
                      </a:lnTo>
                      <a:lnTo>
                        <a:pt x="118" y="837"/>
                      </a:lnTo>
                      <a:lnTo>
                        <a:pt x="141" y="916"/>
                      </a:lnTo>
                      <a:lnTo>
                        <a:pt x="166" y="1003"/>
                      </a:lnTo>
                      <a:lnTo>
                        <a:pt x="189" y="1086"/>
                      </a:lnTo>
                      <a:lnTo>
                        <a:pt x="209" y="1158"/>
                      </a:lnTo>
                      <a:lnTo>
                        <a:pt x="222" y="1208"/>
                      </a:lnTo>
                      <a:lnTo>
                        <a:pt x="228" y="1227"/>
                      </a:lnTo>
                      <a:lnTo>
                        <a:pt x="323" y="1469"/>
                      </a:lnTo>
                      <a:lnTo>
                        <a:pt x="510" y="1716"/>
                      </a:lnTo>
                      <a:lnTo>
                        <a:pt x="584" y="1722"/>
                      </a:lnTo>
                      <a:lnTo>
                        <a:pt x="705" y="1716"/>
                      </a:lnTo>
                      <a:lnTo>
                        <a:pt x="758" y="1838"/>
                      </a:lnTo>
                      <a:lnTo>
                        <a:pt x="638" y="1776"/>
                      </a:lnTo>
                      <a:lnTo>
                        <a:pt x="630" y="1830"/>
                      </a:lnTo>
                      <a:lnTo>
                        <a:pt x="504" y="1762"/>
                      </a:lnTo>
                      <a:lnTo>
                        <a:pt x="389" y="1670"/>
                      </a:lnTo>
                      <a:lnTo>
                        <a:pt x="182" y="1320"/>
                      </a:lnTo>
                      <a:lnTo>
                        <a:pt x="108" y="1074"/>
                      </a:lnTo>
                      <a:lnTo>
                        <a:pt x="46" y="758"/>
                      </a:lnTo>
                      <a:lnTo>
                        <a:pt x="0" y="483"/>
                      </a:lnTo>
                      <a:lnTo>
                        <a:pt x="46" y="188"/>
                      </a:lnTo>
                      <a:lnTo>
                        <a:pt x="141" y="0"/>
                      </a:lnTo>
                      <a:lnTo>
                        <a:pt x="13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p:cNvSpPr>
                <p:nvPr/>
              </p:nvSpPr>
              <p:spPr bwMode="auto">
                <a:xfrm>
                  <a:off x="643" y="941"/>
                  <a:ext cx="306" cy="65"/>
                </a:xfrm>
                <a:custGeom>
                  <a:avLst/>
                  <a:gdLst>
                    <a:gd name="T0" fmla="*/ 17 w 764"/>
                    <a:gd name="T1" fmla="*/ 3 h 162"/>
                    <a:gd name="T2" fmla="*/ 13 w 764"/>
                    <a:gd name="T3" fmla="*/ 3 h 162"/>
                    <a:gd name="T4" fmla="*/ 10 w 764"/>
                    <a:gd name="T5" fmla="*/ 3 h 162"/>
                    <a:gd name="T6" fmla="*/ 8 w 764"/>
                    <a:gd name="T7" fmla="*/ 4 h 162"/>
                    <a:gd name="T8" fmla="*/ 6 w 764"/>
                    <a:gd name="T9" fmla="*/ 4 h 162"/>
                    <a:gd name="T10" fmla="*/ 4 w 764"/>
                    <a:gd name="T11" fmla="*/ 4 h 162"/>
                    <a:gd name="T12" fmla="*/ 2 w 764"/>
                    <a:gd name="T13" fmla="*/ 2 h 162"/>
                    <a:gd name="T14" fmla="*/ 0 w 764"/>
                    <a:gd name="T15" fmla="*/ 0 h 162"/>
                    <a:gd name="T16" fmla="*/ 3 w 764"/>
                    <a:gd name="T17" fmla="*/ 2 h 162"/>
                    <a:gd name="T18" fmla="*/ 2 w 764"/>
                    <a:gd name="T19" fmla="*/ 0 h 162"/>
                    <a:gd name="T20" fmla="*/ 6 w 764"/>
                    <a:gd name="T21" fmla="*/ 2 h 162"/>
                    <a:gd name="T22" fmla="*/ 9 w 764"/>
                    <a:gd name="T23" fmla="*/ 2 h 162"/>
                    <a:gd name="T24" fmla="*/ 9 w 764"/>
                    <a:gd name="T25" fmla="*/ 2 h 162"/>
                    <a:gd name="T26" fmla="*/ 10 w 764"/>
                    <a:gd name="T27" fmla="*/ 2 h 162"/>
                    <a:gd name="T28" fmla="*/ 10 w 764"/>
                    <a:gd name="T29" fmla="*/ 2 h 162"/>
                    <a:gd name="T30" fmla="*/ 11 w 764"/>
                    <a:gd name="T31" fmla="*/ 2 h 162"/>
                    <a:gd name="T32" fmla="*/ 12 w 764"/>
                    <a:gd name="T33" fmla="*/ 2 h 162"/>
                    <a:gd name="T34" fmla="*/ 13 w 764"/>
                    <a:gd name="T35" fmla="*/ 2 h 162"/>
                    <a:gd name="T36" fmla="*/ 14 w 764"/>
                    <a:gd name="T37" fmla="*/ 2 h 162"/>
                    <a:gd name="T38" fmla="*/ 14 w 764"/>
                    <a:gd name="T39" fmla="*/ 2 h 162"/>
                    <a:gd name="T40" fmla="*/ 14 w 764"/>
                    <a:gd name="T41" fmla="*/ 2 h 162"/>
                    <a:gd name="T42" fmla="*/ 15 w 764"/>
                    <a:gd name="T43" fmla="*/ 2 h 162"/>
                    <a:gd name="T44" fmla="*/ 15 w 764"/>
                    <a:gd name="T45" fmla="*/ 2 h 162"/>
                    <a:gd name="T46" fmla="*/ 16 w 764"/>
                    <a:gd name="T47" fmla="*/ 2 h 162"/>
                    <a:gd name="T48" fmla="*/ 16 w 764"/>
                    <a:gd name="T49" fmla="*/ 2 h 162"/>
                    <a:gd name="T50" fmla="*/ 17 w 764"/>
                    <a:gd name="T51" fmla="*/ 2 h 162"/>
                    <a:gd name="T52" fmla="*/ 17 w 764"/>
                    <a:gd name="T53" fmla="*/ 2 h 162"/>
                    <a:gd name="T54" fmla="*/ 20 w 764"/>
                    <a:gd name="T55" fmla="*/ 0 h 162"/>
                    <a:gd name="T56" fmla="*/ 17 w 764"/>
                    <a:gd name="T57" fmla="*/ 3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4"/>
                    <a:gd name="T88" fmla="*/ 0 h 162"/>
                    <a:gd name="T89" fmla="*/ 764 w 764"/>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4" h="162">
                      <a:moveTo>
                        <a:pt x="669" y="108"/>
                      </a:moveTo>
                      <a:lnTo>
                        <a:pt x="514" y="127"/>
                      </a:lnTo>
                      <a:lnTo>
                        <a:pt x="408" y="127"/>
                      </a:lnTo>
                      <a:lnTo>
                        <a:pt x="323" y="162"/>
                      </a:lnTo>
                      <a:lnTo>
                        <a:pt x="234" y="149"/>
                      </a:lnTo>
                      <a:lnTo>
                        <a:pt x="168" y="154"/>
                      </a:lnTo>
                      <a:lnTo>
                        <a:pt x="60" y="94"/>
                      </a:lnTo>
                      <a:lnTo>
                        <a:pt x="0" y="8"/>
                      </a:lnTo>
                      <a:lnTo>
                        <a:pt x="114" y="75"/>
                      </a:lnTo>
                      <a:lnTo>
                        <a:pt x="87" y="21"/>
                      </a:lnTo>
                      <a:lnTo>
                        <a:pt x="255" y="100"/>
                      </a:lnTo>
                      <a:lnTo>
                        <a:pt x="342" y="81"/>
                      </a:lnTo>
                      <a:lnTo>
                        <a:pt x="350" y="81"/>
                      </a:lnTo>
                      <a:lnTo>
                        <a:pt x="369" y="83"/>
                      </a:lnTo>
                      <a:lnTo>
                        <a:pt x="398" y="83"/>
                      </a:lnTo>
                      <a:lnTo>
                        <a:pt x="431" y="85"/>
                      </a:lnTo>
                      <a:lnTo>
                        <a:pt x="466" y="87"/>
                      </a:lnTo>
                      <a:lnTo>
                        <a:pt x="497" y="87"/>
                      </a:lnTo>
                      <a:lnTo>
                        <a:pt x="522" y="89"/>
                      </a:lnTo>
                      <a:lnTo>
                        <a:pt x="545" y="89"/>
                      </a:lnTo>
                      <a:lnTo>
                        <a:pt x="561" y="87"/>
                      </a:lnTo>
                      <a:lnTo>
                        <a:pt x="580" y="87"/>
                      </a:lnTo>
                      <a:lnTo>
                        <a:pt x="599" y="85"/>
                      </a:lnTo>
                      <a:lnTo>
                        <a:pt x="619" y="83"/>
                      </a:lnTo>
                      <a:lnTo>
                        <a:pt x="634" y="83"/>
                      </a:lnTo>
                      <a:lnTo>
                        <a:pt x="646" y="81"/>
                      </a:lnTo>
                      <a:lnTo>
                        <a:pt x="650" y="81"/>
                      </a:lnTo>
                      <a:lnTo>
                        <a:pt x="764" y="0"/>
                      </a:lnTo>
                      <a:lnTo>
                        <a:pt x="669"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p:cNvSpPr>
                <p:nvPr/>
              </p:nvSpPr>
              <p:spPr bwMode="auto">
                <a:xfrm>
                  <a:off x="946" y="172"/>
                  <a:ext cx="258" cy="785"/>
                </a:xfrm>
                <a:custGeom>
                  <a:avLst/>
                  <a:gdLst>
                    <a:gd name="T0" fmla="*/ 12 w 645"/>
                    <a:gd name="T1" fmla="*/ 2 h 1963"/>
                    <a:gd name="T2" fmla="*/ 16 w 645"/>
                    <a:gd name="T3" fmla="*/ 8 h 1963"/>
                    <a:gd name="T4" fmla="*/ 16 w 645"/>
                    <a:gd name="T5" fmla="*/ 15 h 1963"/>
                    <a:gd name="T6" fmla="*/ 16 w 645"/>
                    <a:gd name="T7" fmla="*/ 17 h 1963"/>
                    <a:gd name="T8" fmla="*/ 16 w 645"/>
                    <a:gd name="T9" fmla="*/ 20 h 1963"/>
                    <a:gd name="T10" fmla="*/ 16 w 645"/>
                    <a:gd name="T11" fmla="*/ 24 h 1963"/>
                    <a:gd name="T12" fmla="*/ 16 w 645"/>
                    <a:gd name="T13" fmla="*/ 26 h 1963"/>
                    <a:gd name="T14" fmla="*/ 16 w 645"/>
                    <a:gd name="T15" fmla="*/ 27 h 1963"/>
                    <a:gd name="T16" fmla="*/ 16 w 645"/>
                    <a:gd name="T17" fmla="*/ 28 h 1963"/>
                    <a:gd name="T18" fmla="*/ 16 w 645"/>
                    <a:gd name="T19" fmla="*/ 29 h 1963"/>
                    <a:gd name="T20" fmla="*/ 15 w 645"/>
                    <a:gd name="T21" fmla="*/ 30 h 1963"/>
                    <a:gd name="T22" fmla="*/ 15 w 645"/>
                    <a:gd name="T23" fmla="*/ 32 h 1963"/>
                    <a:gd name="T24" fmla="*/ 15 w 645"/>
                    <a:gd name="T25" fmla="*/ 33 h 1963"/>
                    <a:gd name="T26" fmla="*/ 15 w 645"/>
                    <a:gd name="T27" fmla="*/ 33 h 1963"/>
                    <a:gd name="T28" fmla="*/ 14 w 645"/>
                    <a:gd name="T29" fmla="*/ 34 h 1963"/>
                    <a:gd name="T30" fmla="*/ 14 w 645"/>
                    <a:gd name="T31" fmla="*/ 33 h 1963"/>
                    <a:gd name="T32" fmla="*/ 13 w 645"/>
                    <a:gd name="T33" fmla="*/ 39 h 1963"/>
                    <a:gd name="T34" fmla="*/ 9 w 645"/>
                    <a:gd name="T35" fmla="*/ 45 h 1963"/>
                    <a:gd name="T36" fmla="*/ 6 w 645"/>
                    <a:gd name="T37" fmla="*/ 46 h 1963"/>
                    <a:gd name="T38" fmla="*/ 2 w 645"/>
                    <a:gd name="T39" fmla="*/ 50 h 1963"/>
                    <a:gd name="T40" fmla="*/ 0 w 645"/>
                    <a:gd name="T41" fmla="*/ 50 h 1963"/>
                    <a:gd name="T42" fmla="*/ 3 w 645"/>
                    <a:gd name="T43" fmla="*/ 47 h 1963"/>
                    <a:gd name="T44" fmla="*/ 3 w 645"/>
                    <a:gd name="T45" fmla="*/ 48 h 1963"/>
                    <a:gd name="T46" fmla="*/ 6 w 645"/>
                    <a:gd name="T47" fmla="*/ 44 h 1963"/>
                    <a:gd name="T48" fmla="*/ 9 w 645"/>
                    <a:gd name="T49" fmla="*/ 44 h 1963"/>
                    <a:gd name="T50" fmla="*/ 11 w 645"/>
                    <a:gd name="T51" fmla="*/ 39 h 1963"/>
                    <a:gd name="T52" fmla="*/ 12 w 645"/>
                    <a:gd name="T53" fmla="*/ 35 h 1963"/>
                    <a:gd name="T54" fmla="*/ 14 w 645"/>
                    <a:gd name="T55" fmla="*/ 30 h 1963"/>
                    <a:gd name="T56" fmla="*/ 14 w 645"/>
                    <a:gd name="T57" fmla="*/ 30 h 1963"/>
                    <a:gd name="T58" fmla="*/ 14 w 645"/>
                    <a:gd name="T59" fmla="*/ 26 h 1963"/>
                    <a:gd name="T60" fmla="*/ 14 w 645"/>
                    <a:gd name="T61" fmla="*/ 16 h 1963"/>
                    <a:gd name="T62" fmla="*/ 14 w 645"/>
                    <a:gd name="T63" fmla="*/ 9 h 1963"/>
                    <a:gd name="T64" fmla="*/ 12 w 645"/>
                    <a:gd name="T65" fmla="*/ 5 h 1963"/>
                    <a:gd name="T66" fmla="*/ 9 w 645"/>
                    <a:gd name="T67" fmla="*/ 0 h 1963"/>
                    <a:gd name="T68" fmla="*/ 12 w 645"/>
                    <a:gd name="T69" fmla="*/ 2 h 19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5"/>
                    <a:gd name="T106" fmla="*/ 0 h 1963"/>
                    <a:gd name="T107" fmla="*/ 645 w 645"/>
                    <a:gd name="T108" fmla="*/ 1963 h 19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5" h="1963">
                      <a:moveTo>
                        <a:pt x="464" y="79"/>
                      </a:moveTo>
                      <a:lnTo>
                        <a:pt x="610" y="329"/>
                      </a:lnTo>
                      <a:lnTo>
                        <a:pt x="645" y="590"/>
                      </a:lnTo>
                      <a:lnTo>
                        <a:pt x="643" y="651"/>
                      </a:lnTo>
                      <a:lnTo>
                        <a:pt x="641" y="792"/>
                      </a:lnTo>
                      <a:lnTo>
                        <a:pt x="636" y="941"/>
                      </a:lnTo>
                      <a:lnTo>
                        <a:pt x="632" y="1026"/>
                      </a:lnTo>
                      <a:lnTo>
                        <a:pt x="626" y="1049"/>
                      </a:lnTo>
                      <a:lnTo>
                        <a:pt x="618" y="1088"/>
                      </a:lnTo>
                      <a:lnTo>
                        <a:pt x="609" y="1134"/>
                      </a:lnTo>
                      <a:lnTo>
                        <a:pt x="599" y="1185"/>
                      </a:lnTo>
                      <a:lnTo>
                        <a:pt x="587" y="1233"/>
                      </a:lnTo>
                      <a:lnTo>
                        <a:pt x="578" y="1274"/>
                      </a:lnTo>
                      <a:lnTo>
                        <a:pt x="572" y="1303"/>
                      </a:lnTo>
                      <a:lnTo>
                        <a:pt x="570" y="1312"/>
                      </a:lnTo>
                      <a:lnTo>
                        <a:pt x="558" y="1293"/>
                      </a:lnTo>
                      <a:lnTo>
                        <a:pt x="518" y="1515"/>
                      </a:lnTo>
                      <a:lnTo>
                        <a:pt x="350" y="1743"/>
                      </a:lnTo>
                      <a:lnTo>
                        <a:pt x="249" y="1795"/>
                      </a:lnTo>
                      <a:lnTo>
                        <a:pt x="100" y="1950"/>
                      </a:lnTo>
                      <a:lnTo>
                        <a:pt x="0" y="1963"/>
                      </a:lnTo>
                      <a:lnTo>
                        <a:pt x="108" y="1822"/>
                      </a:lnTo>
                      <a:lnTo>
                        <a:pt x="122" y="1857"/>
                      </a:lnTo>
                      <a:lnTo>
                        <a:pt x="241" y="1708"/>
                      </a:lnTo>
                      <a:lnTo>
                        <a:pt x="342" y="1730"/>
                      </a:lnTo>
                      <a:lnTo>
                        <a:pt x="442" y="1534"/>
                      </a:lnTo>
                      <a:lnTo>
                        <a:pt x="483" y="1380"/>
                      </a:lnTo>
                      <a:lnTo>
                        <a:pt x="524" y="1154"/>
                      </a:lnTo>
                      <a:lnTo>
                        <a:pt x="545" y="1173"/>
                      </a:lnTo>
                      <a:lnTo>
                        <a:pt x="564" y="999"/>
                      </a:lnTo>
                      <a:lnTo>
                        <a:pt x="570" y="624"/>
                      </a:lnTo>
                      <a:lnTo>
                        <a:pt x="551" y="356"/>
                      </a:lnTo>
                      <a:lnTo>
                        <a:pt x="477" y="182"/>
                      </a:lnTo>
                      <a:lnTo>
                        <a:pt x="350" y="0"/>
                      </a:lnTo>
                      <a:lnTo>
                        <a:pt x="46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p:cNvSpPr>
                <p:nvPr/>
              </p:nvSpPr>
              <p:spPr bwMode="auto">
                <a:xfrm>
                  <a:off x="1024" y="863"/>
                  <a:ext cx="38" cy="161"/>
                </a:xfrm>
                <a:custGeom>
                  <a:avLst/>
                  <a:gdLst>
                    <a:gd name="T0" fmla="*/ 1 w 95"/>
                    <a:gd name="T1" fmla="*/ 4 h 403"/>
                    <a:gd name="T2" fmla="*/ 1 w 95"/>
                    <a:gd name="T3" fmla="*/ 10 h 403"/>
                    <a:gd name="T4" fmla="*/ 0 w 95"/>
                    <a:gd name="T5" fmla="*/ 10 h 403"/>
                    <a:gd name="T6" fmla="*/ 0 w 95"/>
                    <a:gd name="T7" fmla="*/ 3 h 403"/>
                    <a:gd name="T8" fmla="*/ 2 w 95"/>
                    <a:gd name="T9" fmla="*/ 0 h 403"/>
                    <a:gd name="T10" fmla="*/ 1 w 95"/>
                    <a:gd name="T11" fmla="*/ 4 h 403"/>
                    <a:gd name="T12" fmla="*/ 0 60000 65536"/>
                    <a:gd name="T13" fmla="*/ 0 60000 65536"/>
                    <a:gd name="T14" fmla="*/ 0 60000 65536"/>
                    <a:gd name="T15" fmla="*/ 0 60000 65536"/>
                    <a:gd name="T16" fmla="*/ 0 60000 65536"/>
                    <a:gd name="T17" fmla="*/ 0 60000 65536"/>
                    <a:gd name="T18" fmla="*/ 0 w 95"/>
                    <a:gd name="T19" fmla="*/ 0 h 403"/>
                    <a:gd name="T20" fmla="*/ 95 w 95"/>
                    <a:gd name="T21" fmla="*/ 403 h 403"/>
                  </a:gdLst>
                  <a:ahLst/>
                  <a:cxnLst>
                    <a:cxn ang="T12">
                      <a:pos x="T0" y="T1"/>
                    </a:cxn>
                    <a:cxn ang="T13">
                      <a:pos x="T2" y="T3"/>
                    </a:cxn>
                    <a:cxn ang="T14">
                      <a:pos x="T4" y="T5"/>
                    </a:cxn>
                    <a:cxn ang="T15">
                      <a:pos x="T6" y="T7"/>
                    </a:cxn>
                    <a:cxn ang="T16">
                      <a:pos x="T8" y="T9"/>
                    </a:cxn>
                    <a:cxn ang="T17">
                      <a:pos x="T10" y="T11"/>
                    </a:cxn>
                  </a:cxnLst>
                  <a:rect l="T18" t="T19" r="T20" b="T21"/>
                  <a:pathLst>
                    <a:path w="95" h="403">
                      <a:moveTo>
                        <a:pt x="46" y="146"/>
                      </a:moveTo>
                      <a:lnTo>
                        <a:pt x="27" y="403"/>
                      </a:lnTo>
                      <a:lnTo>
                        <a:pt x="0" y="376"/>
                      </a:lnTo>
                      <a:lnTo>
                        <a:pt x="6" y="123"/>
                      </a:lnTo>
                      <a:lnTo>
                        <a:pt x="95" y="0"/>
                      </a:lnTo>
                      <a:lnTo>
                        <a:pt x="46"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p:cNvSpPr>
                <p:nvPr/>
              </p:nvSpPr>
              <p:spPr bwMode="auto">
                <a:xfrm>
                  <a:off x="477" y="860"/>
                  <a:ext cx="51" cy="172"/>
                </a:xfrm>
                <a:custGeom>
                  <a:avLst/>
                  <a:gdLst>
                    <a:gd name="T0" fmla="*/ 2 w 127"/>
                    <a:gd name="T1" fmla="*/ 2 h 431"/>
                    <a:gd name="T2" fmla="*/ 3 w 127"/>
                    <a:gd name="T3" fmla="*/ 5 h 431"/>
                    <a:gd name="T4" fmla="*/ 2 w 127"/>
                    <a:gd name="T5" fmla="*/ 11 h 431"/>
                    <a:gd name="T6" fmla="*/ 2 w 127"/>
                    <a:gd name="T7" fmla="*/ 5 h 431"/>
                    <a:gd name="T8" fmla="*/ 0 w 127"/>
                    <a:gd name="T9" fmla="*/ 0 h 431"/>
                    <a:gd name="T10" fmla="*/ 2 w 127"/>
                    <a:gd name="T11" fmla="*/ 2 h 431"/>
                    <a:gd name="T12" fmla="*/ 0 60000 65536"/>
                    <a:gd name="T13" fmla="*/ 0 60000 65536"/>
                    <a:gd name="T14" fmla="*/ 0 60000 65536"/>
                    <a:gd name="T15" fmla="*/ 0 60000 65536"/>
                    <a:gd name="T16" fmla="*/ 0 60000 65536"/>
                    <a:gd name="T17" fmla="*/ 0 60000 65536"/>
                    <a:gd name="T18" fmla="*/ 0 w 127"/>
                    <a:gd name="T19" fmla="*/ 0 h 431"/>
                    <a:gd name="T20" fmla="*/ 127 w 127"/>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127" h="431">
                      <a:moveTo>
                        <a:pt x="66" y="58"/>
                      </a:moveTo>
                      <a:lnTo>
                        <a:pt x="127" y="201"/>
                      </a:lnTo>
                      <a:lnTo>
                        <a:pt x="87" y="431"/>
                      </a:lnTo>
                      <a:lnTo>
                        <a:pt x="79" y="187"/>
                      </a:lnTo>
                      <a:lnTo>
                        <a:pt x="0" y="0"/>
                      </a:lnTo>
                      <a:lnTo>
                        <a:pt x="6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p:cNvSpPr>
                <p:nvPr/>
              </p:nvSpPr>
              <p:spPr bwMode="auto">
                <a:xfrm>
                  <a:off x="343" y="647"/>
                  <a:ext cx="153" cy="281"/>
                </a:xfrm>
                <a:custGeom>
                  <a:avLst/>
                  <a:gdLst>
                    <a:gd name="T0" fmla="*/ 3 w 382"/>
                    <a:gd name="T1" fmla="*/ 0 h 703"/>
                    <a:gd name="T2" fmla="*/ 3 w 382"/>
                    <a:gd name="T3" fmla="*/ 2 h 703"/>
                    <a:gd name="T4" fmla="*/ 2 w 382"/>
                    <a:gd name="T5" fmla="*/ 2 h 703"/>
                    <a:gd name="T6" fmla="*/ 1 w 382"/>
                    <a:gd name="T7" fmla="*/ 4 h 703"/>
                    <a:gd name="T8" fmla="*/ 3 w 382"/>
                    <a:gd name="T9" fmla="*/ 8 h 703"/>
                    <a:gd name="T10" fmla="*/ 6 w 382"/>
                    <a:gd name="T11" fmla="*/ 11 h 703"/>
                    <a:gd name="T12" fmla="*/ 7 w 382"/>
                    <a:gd name="T13" fmla="*/ 14 h 703"/>
                    <a:gd name="T14" fmla="*/ 8 w 382"/>
                    <a:gd name="T15" fmla="*/ 16 h 703"/>
                    <a:gd name="T16" fmla="*/ 10 w 382"/>
                    <a:gd name="T17" fmla="*/ 16 h 703"/>
                    <a:gd name="T18" fmla="*/ 9 w 382"/>
                    <a:gd name="T19" fmla="*/ 18 h 703"/>
                    <a:gd name="T20" fmla="*/ 7 w 382"/>
                    <a:gd name="T21" fmla="*/ 17 h 703"/>
                    <a:gd name="T22" fmla="*/ 7 w 382"/>
                    <a:gd name="T23" fmla="*/ 17 h 703"/>
                    <a:gd name="T24" fmla="*/ 7 w 382"/>
                    <a:gd name="T25" fmla="*/ 17 h 703"/>
                    <a:gd name="T26" fmla="*/ 7 w 382"/>
                    <a:gd name="T27" fmla="*/ 16 h 703"/>
                    <a:gd name="T28" fmla="*/ 6 w 382"/>
                    <a:gd name="T29" fmla="*/ 16 h 703"/>
                    <a:gd name="T30" fmla="*/ 6 w 382"/>
                    <a:gd name="T31" fmla="*/ 15 h 703"/>
                    <a:gd name="T32" fmla="*/ 6 w 382"/>
                    <a:gd name="T33" fmla="*/ 15 h 703"/>
                    <a:gd name="T34" fmla="*/ 6 w 382"/>
                    <a:gd name="T35" fmla="*/ 14 h 703"/>
                    <a:gd name="T36" fmla="*/ 6 w 382"/>
                    <a:gd name="T37" fmla="*/ 14 h 703"/>
                    <a:gd name="T38" fmla="*/ 6 w 382"/>
                    <a:gd name="T39" fmla="*/ 13 h 703"/>
                    <a:gd name="T40" fmla="*/ 5 w 382"/>
                    <a:gd name="T41" fmla="*/ 12 h 703"/>
                    <a:gd name="T42" fmla="*/ 5 w 382"/>
                    <a:gd name="T43" fmla="*/ 12 h 703"/>
                    <a:gd name="T44" fmla="*/ 4 w 382"/>
                    <a:gd name="T45" fmla="*/ 12 h 703"/>
                    <a:gd name="T46" fmla="*/ 4 w 382"/>
                    <a:gd name="T47" fmla="*/ 11 h 703"/>
                    <a:gd name="T48" fmla="*/ 3 w 382"/>
                    <a:gd name="T49" fmla="*/ 11 h 703"/>
                    <a:gd name="T50" fmla="*/ 3 w 382"/>
                    <a:gd name="T51" fmla="*/ 10 h 703"/>
                    <a:gd name="T52" fmla="*/ 2 w 382"/>
                    <a:gd name="T53" fmla="*/ 10 h 703"/>
                    <a:gd name="T54" fmla="*/ 2 w 382"/>
                    <a:gd name="T55" fmla="*/ 10 h 703"/>
                    <a:gd name="T56" fmla="*/ 2 w 382"/>
                    <a:gd name="T57" fmla="*/ 9 h 703"/>
                    <a:gd name="T58" fmla="*/ 2 w 382"/>
                    <a:gd name="T59" fmla="*/ 9 h 703"/>
                    <a:gd name="T60" fmla="*/ 1 w 382"/>
                    <a:gd name="T61" fmla="*/ 8 h 703"/>
                    <a:gd name="T62" fmla="*/ 1 w 382"/>
                    <a:gd name="T63" fmla="*/ 7 h 703"/>
                    <a:gd name="T64" fmla="*/ 0 w 382"/>
                    <a:gd name="T65" fmla="*/ 7 h 703"/>
                    <a:gd name="T66" fmla="*/ 0 w 382"/>
                    <a:gd name="T67" fmla="*/ 6 h 703"/>
                    <a:gd name="T68" fmla="*/ 0 w 382"/>
                    <a:gd name="T69" fmla="*/ 6 h 703"/>
                    <a:gd name="T70" fmla="*/ 0 w 382"/>
                    <a:gd name="T71" fmla="*/ 0 h 703"/>
                    <a:gd name="T72" fmla="*/ 3 w 382"/>
                    <a:gd name="T73" fmla="*/ 0 h 703"/>
                    <a:gd name="T74" fmla="*/ 3 w 382"/>
                    <a:gd name="T75" fmla="*/ 0 h 7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2"/>
                    <a:gd name="T115" fmla="*/ 0 h 703"/>
                    <a:gd name="T116" fmla="*/ 382 w 382"/>
                    <a:gd name="T117" fmla="*/ 703 h 7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2" h="703">
                      <a:moveTo>
                        <a:pt x="121" y="21"/>
                      </a:moveTo>
                      <a:lnTo>
                        <a:pt x="133" y="54"/>
                      </a:lnTo>
                      <a:lnTo>
                        <a:pt x="67" y="81"/>
                      </a:lnTo>
                      <a:lnTo>
                        <a:pt x="46" y="160"/>
                      </a:lnTo>
                      <a:lnTo>
                        <a:pt x="114" y="293"/>
                      </a:lnTo>
                      <a:lnTo>
                        <a:pt x="249" y="442"/>
                      </a:lnTo>
                      <a:lnTo>
                        <a:pt x="288" y="562"/>
                      </a:lnTo>
                      <a:lnTo>
                        <a:pt x="328" y="643"/>
                      </a:lnTo>
                      <a:lnTo>
                        <a:pt x="382" y="630"/>
                      </a:lnTo>
                      <a:lnTo>
                        <a:pt x="355" y="703"/>
                      </a:lnTo>
                      <a:lnTo>
                        <a:pt x="282" y="662"/>
                      </a:lnTo>
                      <a:lnTo>
                        <a:pt x="280" y="659"/>
                      </a:lnTo>
                      <a:lnTo>
                        <a:pt x="274" y="651"/>
                      </a:lnTo>
                      <a:lnTo>
                        <a:pt x="266" y="635"/>
                      </a:lnTo>
                      <a:lnTo>
                        <a:pt x="257" y="618"/>
                      </a:lnTo>
                      <a:lnTo>
                        <a:pt x="247" y="597"/>
                      </a:lnTo>
                      <a:lnTo>
                        <a:pt x="237" y="575"/>
                      </a:lnTo>
                      <a:lnTo>
                        <a:pt x="228" y="552"/>
                      </a:lnTo>
                      <a:lnTo>
                        <a:pt x="222" y="529"/>
                      </a:lnTo>
                      <a:lnTo>
                        <a:pt x="214" y="508"/>
                      </a:lnTo>
                      <a:lnTo>
                        <a:pt x="201" y="487"/>
                      </a:lnTo>
                      <a:lnTo>
                        <a:pt x="183" y="469"/>
                      </a:lnTo>
                      <a:lnTo>
                        <a:pt x="164" y="452"/>
                      </a:lnTo>
                      <a:lnTo>
                        <a:pt x="145" y="436"/>
                      </a:lnTo>
                      <a:lnTo>
                        <a:pt x="127" y="421"/>
                      </a:lnTo>
                      <a:lnTo>
                        <a:pt x="112" y="407"/>
                      </a:lnTo>
                      <a:lnTo>
                        <a:pt x="100" y="394"/>
                      </a:lnTo>
                      <a:lnTo>
                        <a:pt x="90" y="378"/>
                      </a:lnTo>
                      <a:lnTo>
                        <a:pt x="77" y="357"/>
                      </a:lnTo>
                      <a:lnTo>
                        <a:pt x="60" y="334"/>
                      </a:lnTo>
                      <a:lnTo>
                        <a:pt x="42" y="311"/>
                      </a:lnTo>
                      <a:lnTo>
                        <a:pt x="27" y="289"/>
                      </a:lnTo>
                      <a:lnTo>
                        <a:pt x="13" y="270"/>
                      </a:lnTo>
                      <a:lnTo>
                        <a:pt x="4" y="257"/>
                      </a:lnTo>
                      <a:lnTo>
                        <a:pt x="0" y="253"/>
                      </a:lnTo>
                      <a:lnTo>
                        <a:pt x="19" y="0"/>
                      </a:lnTo>
                      <a:lnTo>
                        <a:pt x="114" y="0"/>
                      </a:lnTo>
                      <a:lnTo>
                        <a:pt x="12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p:cNvSpPr>
                <p:nvPr/>
              </p:nvSpPr>
              <p:spPr bwMode="auto">
                <a:xfrm>
                  <a:off x="1053" y="647"/>
                  <a:ext cx="166" cy="270"/>
                </a:xfrm>
                <a:custGeom>
                  <a:avLst/>
                  <a:gdLst>
                    <a:gd name="T0" fmla="*/ 10 w 416"/>
                    <a:gd name="T1" fmla="*/ 6 h 676"/>
                    <a:gd name="T2" fmla="*/ 10 w 416"/>
                    <a:gd name="T3" fmla="*/ 6 h 676"/>
                    <a:gd name="T4" fmla="*/ 10 w 416"/>
                    <a:gd name="T5" fmla="*/ 7 h 676"/>
                    <a:gd name="T6" fmla="*/ 10 w 416"/>
                    <a:gd name="T7" fmla="*/ 7 h 676"/>
                    <a:gd name="T8" fmla="*/ 10 w 416"/>
                    <a:gd name="T9" fmla="*/ 8 h 676"/>
                    <a:gd name="T10" fmla="*/ 9 w 416"/>
                    <a:gd name="T11" fmla="*/ 8 h 676"/>
                    <a:gd name="T12" fmla="*/ 9 w 416"/>
                    <a:gd name="T13" fmla="*/ 9 h 676"/>
                    <a:gd name="T14" fmla="*/ 8 w 416"/>
                    <a:gd name="T15" fmla="*/ 10 h 676"/>
                    <a:gd name="T16" fmla="*/ 8 w 416"/>
                    <a:gd name="T17" fmla="*/ 10 h 676"/>
                    <a:gd name="T18" fmla="*/ 8 w 416"/>
                    <a:gd name="T19" fmla="*/ 10 h 676"/>
                    <a:gd name="T20" fmla="*/ 7 w 416"/>
                    <a:gd name="T21" fmla="*/ 11 h 676"/>
                    <a:gd name="T22" fmla="*/ 7 w 416"/>
                    <a:gd name="T23" fmla="*/ 11 h 676"/>
                    <a:gd name="T24" fmla="*/ 6 w 416"/>
                    <a:gd name="T25" fmla="*/ 12 h 676"/>
                    <a:gd name="T26" fmla="*/ 5 w 416"/>
                    <a:gd name="T27" fmla="*/ 14 h 676"/>
                    <a:gd name="T28" fmla="*/ 5 w 416"/>
                    <a:gd name="T29" fmla="*/ 15 h 676"/>
                    <a:gd name="T30" fmla="*/ 4 w 416"/>
                    <a:gd name="T31" fmla="*/ 15 h 676"/>
                    <a:gd name="T32" fmla="*/ 4 w 416"/>
                    <a:gd name="T33" fmla="*/ 16 h 676"/>
                    <a:gd name="T34" fmla="*/ 4 w 416"/>
                    <a:gd name="T35" fmla="*/ 16 h 676"/>
                    <a:gd name="T36" fmla="*/ 4 w 416"/>
                    <a:gd name="T37" fmla="*/ 17 h 676"/>
                    <a:gd name="T38" fmla="*/ 4 w 416"/>
                    <a:gd name="T39" fmla="*/ 17 h 676"/>
                    <a:gd name="T40" fmla="*/ 4 w 416"/>
                    <a:gd name="T41" fmla="*/ 17 h 676"/>
                    <a:gd name="T42" fmla="*/ 1 w 416"/>
                    <a:gd name="T43" fmla="*/ 17 h 676"/>
                    <a:gd name="T44" fmla="*/ 0 w 416"/>
                    <a:gd name="T45" fmla="*/ 16 h 676"/>
                    <a:gd name="T46" fmla="*/ 2 w 416"/>
                    <a:gd name="T47" fmla="*/ 16 h 676"/>
                    <a:gd name="T48" fmla="*/ 3 w 416"/>
                    <a:gd name="T49" fmla="*/ 14 h 676"/>
                    <a:gd name="T50" fmla="*/ 4 w 416"/>
                    <a:gd name="T51" fmla="*/ 11 h 676"/>
                    <a:gd name="T52" fmla="*/ 8 w 416"/>
                    <a:gd name="T53" fmla="*/ 8 h 676"/>
                    <a:gd name="T54" fmla="*/ 10 w 416"/>
                    <a:gd name="T55" fmla="*/ 4 h 676"/>
                    <a:gd name="T56" fmla="*/ 9 w 416"/>
                    <a:gd name="T57" fmla="*/ 2 h 676"/>
                    <a:gd name="T58" fmla="*/ 7 w 416"/>
                    <a:gd name="T59" fmla="*/ 2 h 676"/>
                    <a:gd name="T60" fmla="*/ 8 w 416"/>
                    <a:gd name="T61" fmla="*/ 0 h 676"/>
                    <a:gd name="T62" fmla="*/ 8 w 416"/>
                    <a:gd name="T63" fmla="*/ 0 h 676"/>
                    <a:gd name="T64" fmla="*/ 10 w 416"/>
                    <a:gd name="T65" fmla="*/ 0 h 676"/>
                    <a:gd name="T66" fmla="*/ 10 w 416"/>
                    <a:gd name="T67" fmla="*/ 6 h 6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6"/>
                    <a:gd name="T103" fmla="*/ 0 h 676"/>
                    <a:gd name="T104" fmla="*/ 416 w 416"/>
                    <a:gd name="T105" fmla="*/ 676 h 6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6" h="676">
                      <a:moveTo>
                        <a:pt x="416" y="253"/>
                      </a:moveTo>
                      <a:lnTo>
                        <a:pt x="412" y="257"/>
                      </a:lnTo>
                      <a:lnTo>
                        <a:pt x="402" y="270"/>
                      </a:lnTo>
                      <a:lnTo>
                        <a:pt x="389" y="289"/>
                      </a:lnTo>
                      <a:lnTo>
                        <a:pt x="373" y="311"/>
                      </a:lnTo>
                      <a:lnTo>
                        <a:pt x="356" y="334"/>
                      </a:lnTo>
                      <a:lnTo>
                        <a:pt x="341" y="357"/>
                      </a:lnTo>
                      <a:lnTo>
                        <a:pt x="325" y="378"/>
                      </a:lnTo>
                      <a:lnTo>
                        <a:pt x="315" y="394"/>
                      </a:lnTo>
                      <a:lnTo>
                        <a:pt x="306" y="407"/>
                      </a:lnTo>
                      <a:lnTo>
                        <a:pt x="290" y="421"/>
                      </a:lnTo>
                      <a:lnTo>
                        <a:pt x="273" y="436"/>
                      </a:lnTo>
                      <a:lnTo>
                        <a:pt x="217" y="487"/>
                      </a:lnTo>
                      <a:lnTo>
                        <a:pt x="190" y="552"/>
                      </a:lnTo>
                      <a:lnTo>
                        <a:pt x="180" y="575"/>
                      </a:lnTo>
                      <a:lnTo>
                        <a:pt x="170" y="597"/>
                      </a:lnTo>
                      <a:lnTo>
                        <a:pt x="161" y="618"/>
                      </a:lnTo>
                      <a:lnTo>
                        <a:pt x="151" y="635"/>
                      </a:lnTo>
                      <a:lnTo>
                        <a:pt x="143" y="651"/>
                      </a:lnTo>
                      <a:lnTo>
                        <a:pt x="138" y="659"/>
                      </a:lnTo>
                      <a:lnTo>
                        <a:pt x="136" y="662"/>
                      </a:lnTo>
                      <a:lnTo>
                        <a:pt x="27" y="676"/>
                      </a:lnTo>
                      <a:lnTo>
                        <a:pt x="0" y="608"/>
                      </a:lnTo>
                      <a:lnTo>
                        <a:pt x="87" y="643"/>
                      </a:lnTo>
                      <a:lnTo>
                        <a:pt x="128" y="562"/>
                      </a:lnTo>
                      <a:lnTo>
                        <a:pt x="169" y="442"/>
                      </a:lnTo>
                      <a:lnTo>
                        <a:pt x="302" y="293"/>
                      </a:lnTo>
                      <a:lnTo>
                        <a:pt x="370" y="160"/>
                      </a:lnTo>
                      <a:lnTo>
                        <a:pt x="350" y="81"/>
                      </a:lnTo>
                      <a:lnTo>
                        <a:pt x="283" y="54"/>
                      </a:lnTo>
                      <a:lnTo>
                        <a:pt x="296" y="21"/>
                      </a:lnTo>
                      <a:lnTo>
                        <a:pt x="302" y="0"/>
                      </a:lnTo>
                      <a:lnTo>
                        <a:pt x="397" y="0"/>
                      </a:lnTo>
                      <a:lnTo>
                        <a:pt x="416"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p:cNvSpPr>
                <p:nvPr/>
              </p:nvSpPr>
              <p:spPr bwMode="auto">
                <a:xfrm>
                  <a:off x="445" y="702"/>
                  <a:ext cx="59" cy="137"/>
                </a:xfrm>
                <a:custGeom>
                  <a:avLst/>
                  <a:gdLst>
                    <a:gd name="T0" fmla="*/ 0 w 147"/>
                    <a:gd name="T1" fmla="*/ 0 h 342"/>
                    <a:gd name="T2" fmla="*/ 0 w 147"/>
                    <a:gd name="T3" fmla="*/ 1 h 342"/>
                    <a:gd name="T4" fmla="*/ 0 w 147"/>
                    <a:gd name="T5" fmla="*/ 1 h 342"/>
                    <a:gd name="T6" fmla="*/ 1 w 147"/>
                    <a:gd name="T7" fmla="*/ 2 h 342"/>
                    <a:gd name="T8" fmla="*/ 1 w 147"/>
                    <a:gd name="T9" fmla="*/ 3 h 342"/>
                    <a:gd name="T10" fmla="*/ 1 w 147"/>
                    <a:gd name="T11" fmla="*/ 5 h 342"/>
                    <a:gd name="T12" fmla="*/ 2 w 147"/>
                    <a:gd name="T13" fmla="*/ 6 h 342"/>
                    <a:gd name="T14" fmla="*/ 2 w 147"/>
                    <a:gd name="T15" fmla="*/ 7 h 342"/>
                    <a:gd name="T16" fmla="*/ 3 w 147"/>
                    <a:gd name="T17" fmla="*/ 7 h 342"/>
                    <a:gd name="T18" fmla="*/ 3 w 147"/>
                    <a:gd name="T19" fmla="*/ 8 h 342"/>
                    <a:gd name="T20" fmla="*/ 4 w 147"/>
                    <a:gd name="T21" fmla="*/ 8 h 342"/>
                    <a:gd name="T22" fmla="*/ 4 w 147"/>
                    <a:gd name="T23" fmla="*/ 9 h 342"/>
                    <a:gd name="T24" fmla="*/ 4 w 147"/>
                    <a:gd name="T25" fmla="*/ 9 h 342"/>
                    <a:gd name="T26" fmla="*/ 2 w 147"/>
                    <a:gd name="T27" fmla="*/ 7 h 342"/>
                    <a:gd name="T28" fmla="*/ 0 w 147"/>
                    <a:gd name="T29" fmla="*/ 4 h 342"/>
                    <a:gd name="T30" fmla="*/ 0 w 147"/>
                    <a:gd name="T31" fmla="*/ 0 h 342"/>
                    <a:gd name="T32" fmla="*/ 0 w 147"/>
                    <a:gd name="T33" fmla="*/ 0 h 3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
                    <a:gd name="T52" fmla="*/ 0 h 342"/>
                    <a:gd name="T53" fmla="*/ 147 w 147"/>
                    <a:gd name="T54" fmla="*/ 342 h 3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 h="342">
                      <a:moveTo>
                        <a:pt x="2" y="6"/>
                      </a:moveTo>
                      <a:lnTo>
                        <a:pt x="6" y="25"/>
                      </a:lnTo>
                      <a:lnTo>
                        <a:pt x="13" y="52"/>
                      </a:lnTo>
                      <a:lnTo>
                        <a:pt x="23" y="83"/>
                      </a:lnTo>
                      <a:lnTo>
                        <a:pt x="33" y="118"/>
                      </a:lnTo>
                      <a:lnTo>
                        <a:pt x="52" y="179"/>
                      </a:lnTo>
                      <a:lnTo>
                        <a:pt x="83" y="243"/>
                      </a:lnTo>
                      <a:lnTo>
                        <a:pt x="96" y="266"/>
                      </a:lnTo>
                      <a:lnTo>
                        <a:pt x="112" y="290"/>
                      </a:lnTo>
                      <a:lnTo>
                        <a:pt x="125" y="311"/>
                      </a:lnTo>
                      <a:lnTo>
                        <a:pt x="137" y="326"/>
                      </a:lnTo>
                      <a:lnTo>
                        <a:pt x="145" y="338"/>
                      </a:lnTo>
                      <a:lnTo>
                        <a:pt x="147" y="342"/>
                      </a:lnTo>
                      <a:lnTo>
                        <a:pt x="73" y="276"/>
                      </a:lnTo>
                      <a:lnTo>
                        <a:pt x="13" y="168"/>
                      </a:lnTo>
                      <a:lnTo>
                        <a:pt x="0" y="0"/>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p:cNvSpPr>
                <p:nvPr/>
              </p:nvSpPr>
              <p:spPr bwMode="auto">
                <a:xfrm>
                  <a:off x="501" y="804"/>
                  <a:ext cx="46" cy="89"/>
                </a:xfrm>
                <a:custGeom>
                  <a:avLst/>
                  <a:gdLst>
                    <a:gd name="T0" fmla="*/ 2 w 114"/>
                    <a:gd name="T1" fmla="*/ 4 h 222"/>
                    <a:gd name="T2" fmla="*/ 3 w 114"/>
                    <a:gd name="T3" fmla="*/ 6 h 222"/>
                    <a:gd name="T4" fmla="*/ 3 w 114"/>
                    <a:gd name="T5" fmla="*/ 6 h 222"/>
                    <a:gd name="T6" fmla="*/ 3 w 114"/>
                    <a:gd name="T7" fmla="*/ 6 h 222"/>
                    <a:gd name="T8" fmla="*/ 2 w 114"/>
                    <a:gd name="T9" fmla="*/ 5 h 222"/>
                    <a:gd name="T10" fmla="*/ 2 w 114"/>
                    <a:gd name="T11" fmla="*/ 5 h 222"/>
                    <a:gd name="T12" fmla="*/ 2 w 114"/>
                    <a:gd name="T13" fmla="*/ 5 h 222"/>
                    <a:gd name="T14" fmla="*/ 2 w 114"/>
                    <a:gd name="T15" fmla="*/ 5 h 222"/>
                    <a:gd name="T16" fmla="*/ 2 w 114"/>
                    <a:gd name="T17" fmla="*/ 4 h 222"/>
                    <a:gd name="T18" fmla="*/ 1 w 114"/>
                    <a:gd name="T19" fmla="*/ 4 h 222"/>
                    <a:gd name="T20" fmla="*/ 1 w 114"/>
                    <a:gd name="T21" fmla="*/ 3 h 222"/>
                    <a:gd name="T22" fmla="*/ 0 w 114"/>
                    <a:gd name="T23" fmla="*/ 2 h 222"/>
                    <a:gd name="T24" fmla="*/ 0 w 114"/>
                    <a:gd name="T25" fmla="*/ 1 h 222"/>
                    <a:gd name="T26" fmla="*/ 0 w 114"/>
                    <a:gd name="T27" fmla="*/ 0 h 222"/>
                    <a:gd name="T28" fmla="*/ 2 w 114"/>
                    <a:gd name="T29" fmla="*/ 4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4"/>
                    <a:gd name="T46" fmla="*/ 0 h 222"/>
                    <a:gd name="T47" fmla="*/ 114 w 114"/>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4" h="222">
                      <a:moveTo>
                        <a:pt x="81" y="141"/>
                      </a:moveTo>
                      <a:lnTo>
                        <a:pt x="114" y="222"/>
                      </a:lnTo>
                      <a:lnTo>
                        <a:pt x="112" y="220"/>
                      </a:lnTo>
                      <a:lnTo>
                        <a:pt x="106" y="216"/>
                      </a:lnTo>
                      <a:lnTo>
                        <a:pt x="96" y="208"/>
                      </a:lnTo>
                      <a:lnTo>
                        <a:pt x="85" y="199"/>
                      </a:lnTo>
                      <a:lnTo>
                        <a:pt x="73" y="189"/>
                      </a:lnTo>
                      <a:lnTo>
                        <a:pt x="62" y="179"/>
                      </a:lnTo>
                      <a:lnTo>
                        <a:pt x="54" y="170"/>
                      </a:lnTo>
                      <a:lnTo>
                        <a:pt x="46" y="162"/>
                      </a:lnTo>
                      <a:lnTo>
                        <a:pt x="33" y="127"/>
                      </a:lnTo>
                      <a:lnTo>
                        <a:pt x="17" y="73"/>
                      </a:lnTo>
                      <a:lnTo>
                        <a:pt x="6" y="23"/>
                      </a:lnTo>
                      <a:lnTo>
                        <a:pt x="0" y="0"/>
                      </a:lnTo>
                      <a:lnTo>
                        <a:pt x="8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5"/>
                <p:cNvSpPr>
                  <a:spLocks/>
                </p:cNvSpPr>
                <p:nvPr/>
              </p:nvSpPr>
              <p:spPr bwMode="auto">
                <a:xfrm>
                  <a:off x="895" y="41"/>
                  <a:ext cx="34" cy="51"/>
                </a:xfrm>
                <a:custGeom>
                  <a:avLst/>
                  <a:gdLst>
                    <a:gd name="T0" fmla="*/ 2 w 87"/>
                    <a:gd name="T1" fmla="*/ 3 h 127"/>
                    <a:gd name="T2" fmla="*/ 0 w 87"/>
                    <a:gd name="T3" fmla="*/ 2 h 127"/>
                    <a:gd name="T4" fmla="*/ 0 w 87"/>
                    <a:gd name="T5" fmla="*/ 0 h 127"/>
                    <a:gd name="T6" fmla="*/ 2 w 87"/>
                    <a:gd name="T7" fmla="*/ 3 h 127"/>
                    <a:gd name="T8" fmla="*/ 0 60000 65536"/>
                    <a:gd name="T9" fmla="*/ 0 60000 65536"/>
                    <a:gd name="T10" fmla="*/ 0 60000 65536"/>
                    <a:gd name="T11" fmla="*/ 0 60000 65536"/>
                    <a:gd name="T12" fmla="*/ 0 w 87"/>
                    <a:gd name="T13" fmla="*/ 0 h 127"/>
                    <a:gd name="T14" fmla="*/ 87 w 87"/>
                    <a:gd name="T15" fmla="*/ 127 h 127"/>
                  </a:gdLst>
                  <a:ahLst/>
                  <a:cxnLst>
                    <a:cxn ang="T8">
                      <a:pos x="T0" y="T1"/>
                    </a:cxn>
                    <a:cxn ang="T9">
                      <a:pos x="T2" y="T3"/>
                    </a:cxn>
                    <a:cxn ang="T10">
                      <a:pos x="T4" y="T5"/>
                    </a:cxn>
                    <a:cxn ang="T11">
                      <a:pos x="T6" y="T7"/>
                    </a:cxn>
                  </a:cxnLst>
                  <a:rect l="T12" t="T13" r="T14" b="T15"/>
                  <a:pathLst>
                    <a:path w="87" h="127">
                      <a:moveTo>
                        <a:pt x="87" y="127"/>
                      </a:moveTo>
                      <a:lnTo>
                        <a:pt x="8" y="87"/>
                      </a:lnTo>
                      <a:lnTo>
                        <a:pt x="0" y="0"/>
                      </a:lnTo>
                      <a:lnTo>
                        <a:pt x="87"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6"/>
                <p:cNvSpPr>
                  <a:spLocks/>
                </p:cNvSpPr>
                <p:nvPr/>
              </p:nvSpPr>
              <p:spPr bwMode="auto">
                <a:xfrm>
                  <a:off x="481" y="998"/>
                  <a:ext cx="580" cy="118"/>
                </a:xfrm>
                <a:custGeom>
                  <a:avLst/>
                  <a:gdLst>
                    <a:gd name="T0" fmla="*/ 22 w 1449"/>
                    <a:gd name="T1" fmla="*/ 0 h 295"/>
                    <a:gd name="T2" fmla="*/ 24 w 1449"/>
                    <a:gd name="T3" fmla="*/ 0 h 295"/>
                    <a:gd name="T4" fmla="*/ 26 w 1449"/>
                    <a:gd name="T5" fmla="*/ 1 h 295"/>
                    <a:gd name="T6" fmla="*/ 28 w 1449"/>
                    <a:gd name="T7" fmla="*/ 1 h 295"/>
                    <a:gd name="T8" fmla="*/ 30 w 1449"/>
                    <a:gd name="T9" fmla="*/ 1 h 295"/>
                    <a:gd name="T10" fmla="*/ 31 w 1449"/>
                    <a:gd name="T11" fmla="*/ 1 h 295"/>
                    <a:gd name="T12" fmla="*/ 32 w 1449"/>
                    <a:gd name="T13" fmla="*/ 2 h 295"/>
                    <a:gd name="T14" fmla="*/ 32 w 1449"/>
                    <a:gd name="T15" fmla="*/ 2 h 295"/>
                    <a:gd name="T16" fmla="*/ 32 w 1449"/>
                    <a:gd name="T17" fmla="*/ 2 h 295"/>
                    <a:gd name="T18" fmla="*/ 37 w 1449"/>
                    <a:gd name="T19" fmla="*/ 7 h 295"/>
                    <a:gd name="T20" fmla="*/ 35 w 1449"/>
                    <a:gd name="T21" fmla="*/ 3 h 295"/>
                    <a:gd name="T22" fmla="*/ 34 w 1449"/>
                    <a:gd name="T23" fmla="*/ 3 h 295"/>
                    <a:gd name="T24" fmla="*/ 31 w 1449"/>
                    <a:gd name="T25" fmla="*/ 2 h 295"/>
                    <a:gd name="T26" fmla="*/ 27 w 1449"/>
                    <a:gd name="T27" fmla="*/ 2 h 295"/>
                    <a:gd name="T28" fmla="*/ 26 w 1449"/>
                    <a:gd name="T29" fmla="*/ 2 h 295"/>
                    <a:gd name="T30" fmla="*/ 23 w 1449"/>
                    <a:gd name="T31" fmla="*/ 2 h 295"/>
                    <a:gd name="T32" fmla="*/ 21 w 1449"/>
                    <a:gd name="T33" fmla="*/ 2 h 295"/>
                    <a:gd name="T34" fmla="*/ 18 w 1449"/>
                    <a:gd name="T35" fmla="*/ 1 h 295"/>
                    <a:gd name="T36" fmla="*/ 15 w 1449"/>
                    <a:gd name="T37" fmla="*/ 1 h 295"/>
                    <a:gd name="T38" fmla="*/ 6 w 1449"/>
                    <a:gd name="T39" fmla="*/ 2 h 295"/>
                    <a:gd name="T40" fmla="*/ 0 w 1449"/>
                    <a:gd name="T41" fmla="*/ 4 h 295"/>
                    <a:gd name="T42" fmla="*/ 0 w 1449"/>
                    <a:gd name="T43" fmla="*/ 8 h 295"/>
                    <a:gd name="T44" fmla="*/ 0 w 1449"/>
                    <a:gd name="T45" fmla="*/ 5 h 295"/>
                    <a:gd name="T46" fmla="*/ 0 w 1449"/>
                    <a:gd name="T47" fmla="*/ 3 h 295"/>
                    <a:gd name="T48" fmla="*/ 1 w 1449"/>
                    <a:gd name="T49" fmla="*/ 2 h 295"/>
                    <a:gd name="T50" fmla="*/ 2 w 1449"/>
                    <a:gd name="T51" fmla="*/ 2 h 295"/>
                    <a:gd name="T52" fmla="*/ 2 w 1449"/>
                    <a:gd name="T53" fmla="*/ 2 h 295"/>
                    <a:gd name="T54" fmla="*/ 2 w 1449"/>
                    <a:gd name="T55" fmla="*/ 2 h 295"/>
                    <a:gd name="T56" fmla="*/ 2 w 1449"/>
                    <a:gd name="T57" fmla="*/ 2 h 295"/>
                    <a:gd name="T58" fmla="*/ 4 w 1449"/>
                    <a:gd name="T59" fmla="*/ 2 h 295"/>
                    <a:gd name="T60" fmla="*/ 6 w 1449"/>
                    <a:gd name="T61" fmla="*/ 1 h 295"/>
                    <a:gd name="T62" fmla="*/ 10 w 1449"/>
                    <a:gd name="T63" fmla="*/ 1 h 295"/>
                    <a:gd name="T64" fmla="*/ 13 w 1449"/>
                    <a:gd name="T65" fmla="*/ 0 h 295"/>
                    <a:gd name="T66" fmla="*/ 16 w 1449"/>
                    <a:gd name="T67" fmla="*/ 0 h 295"/>
                    <a:gd name="T68" fmla="*/ 19 w 1449"/>
                    <a:gd name="T69" fmla="*/ 0 h 2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9"/>
                    <a:gd name="T106" fmla="*/ 0 h 295"/>
                    <a:gd name="T107" fmla="*/ 1449 w 1449"/>
                    <a:gd name="T108" fmla="*/ 295 h 2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9" h="295">
                      <a:moveTo>
                        <a:pt x="813" y="2"/>
                      </a:moveTo>
                      <a:lnTo>
                        <a:pt x="865" y="4"/>
                      </a:lnTo>
                      <a:lnTo>
                        <a:pt x="914" y="8"/>
                      </a:lnTo>
                      <a:lnTo>
                        <a:pt x="958" y="13"/>
                      </a:lnTo>
                      <a:lnTo>
                        <a:pt x="999" y="17"/>
                      </a:lnTo>
                      <a:lnTo>
                        <a:pt x="1037" y="23"/>
                      </a:lnTo>
                      <a:lnTo>
                        <a:pt x="1074" y="27"/>
                      </a:lnTo>
                      <a:lnTo>
                        <a:pt x="1105" y="33"/>
                      </a:lnTo>
                      <a:lnTo>
                        <a:pt x="1134" y="38"/>
                      </a:lnTo>
                      <a:lnTo>
                        <a:pt x="1161" y="42"/>
                      </a:lnTo>
                      <a:lnTo>
                        <a:pt x="1184" y="48"/>
                      </a:lnTo>
                      <a:lnTo>
                        <a:pt x="1203" y="52"/>
                      </a:lnTo>
                      <a:lnTo>
                        <a:pt x="1221" y="56"/>
                      </a:lnTo>
                      <a:lnTo>
                        <a:pt x="1234" y="60"/>
                      </a:lnTo>
                      <a:lnTo>
                        <a:pt x="1246" y="62"/>
                      </a:lnTo>
                      <a:lnTo>
                        <a:pt x="1254" y="64"/>
                      </a:lnTo>
                      <a:lnTo>
                        <a:pt x="1257" y="65"/>
                      </a:lnTo>
                      <a:lnTo>
                        <a:pt x="1259" y="65"/>
                      </a:lnTo>
                      <a:lnTo>
                        <a:pt x="1435" y="87"/>
                      </a:lnTo>
                      <a:lnTo>
                        <a:pt x="1449" y="290"/>
                      </a:lnTo>
                      <a:lnTo>
                        <a:pt x="1383" y="135"/>
                      </a:lnTo>
                      <a:lnTo>
                        <a:pt x="1375" y="133"/>
                      </a:lnTo>
                      <a:lnTo>
                        <a:pt x="1358" y="127"/>
                      </a:lnTo>
                      <a:lnTo>
                        <a:pt x="1327" y="120"/>
                      </a:lnTo>
                      <a:lnTo>
                        <a:pt x="1290" y="110"/>
                      </a:lnTo>
                      <a:lnTo>
                        <a:pt x="1196" y="89"/>
                      </a:lnTo>
                      <a:lnTo>
                        <a:pt x="1091" y="73"/>
                      </a:lnTo>
                      <a:lnTo>
                        <a:pt x="1062" y="71"/>
                      </a:lnTo>
                      <a:lnTo>
                        <a:pt x="1029" y="67"/>
                      </a:lnTo>
                      <a:lnTo>
                        <a:pt x="993" y="65"/>
                      </a:lnTo>
                      <a:lnTo>
                        <a:pt x="952" y="62"/>
                      </a:lnTo>
                      <a:lnTo>
                        <a:pt x="912" y="60"/>
                      </a:lnTo>
                      <a:lnTo>
                        <a:pt x="867" y="56"/>
                      </a:lnTo>
                      <a:lnTo>
                        <a:pt x="825" y="54"/>
                      </a:lnTo>
                      <a:lnTo>
                        <a:pt x="782" y="50"/>
                      </a:lnTo>
                      <a:lnTo>
                        <a:pt x="703" y="46"/>
                      </a:lnTo>
                      <a:lnTo>
                        <a:pt x="637" y="42"/>
                      </a:lnTo>
                      <a:lnTo>
                        <a:pt x="593" y="38"/>
                      </a:lnTo>
                      <a:lnTo>
                        <a:pt x="575" y="38"/>
                      </a:lnTo>
                      <a:lnTo>
                        <a:pt x="239" y="87"/>
                      </a:lnTo>
                      <a:lnTo>
                        <a:pt x="71" y="122"/>
                      </a:lnTo>
                      <a:lnTo>
                        <a:pt x="21" y="170"/>
                      </a:lnTo>
                      <a:lnTo>
                        <a:pt x="71" y="295"/>
                      </a:lnTo>
                      <a:lnTo>
                        <a:pt x="0" y="295"/>
                      </a:lnTo>
                      <a:lnTo>
                        <a:pt x="0" y="266"/>
                      </a:lnTo>
                      <a:lnTo>
                        <a:pt x="1" y="205"/>
                      </a:lnTo>
                      <a:lnTo>
                        <a:pt x="9" y="141"/>
                      </a:lnTo>
                      <a:lnTo>
                        <a:pt x="21" y="108"/>
                      </a:lnTo>
                      <a:lnTo>
                        <a:pt x="29" y="104"/>
                      </a:lnTo>
                      <a:lnTo>
                        <a:pt x="38" y="98"/>
                      </a:lnTo>
                      <a:lnTo>
                        <a:pt x="48" y="94"/>
                      </a:lnTo>
                      <a:lnTo>
                        <a:pt x="58" y="87"/>
                      </a:lnTo>
                      <a:lnTo>
                        <a:pt x="65" y="83"/>
                      </a:lnTo>
                      <a:lnTo>
                        <a:pt x="73" y="77"/>
                      </a:lnTo>
                      <a:lnTo>
                        <a:pt x="77" y="75"/>
                      </a:lnTo>
                      <a:lnTo>
                        <a:pt x="79" y="73"/>
                      </a:lnTo>
                      <a:lnTo>
                        <a:pt x="85" y="71"/>
                      </a:lnTo>
                      <a:lnTo>
                        <a:pt x="102" y="69"/>
                      </a:lnTo>
                      <a:lnTo>
                        <a:pt x="129" y="65"/>
                      </a:lnTo>
                      <a:lnTo>
                        <a:pt x="166" y="60"/>
                      </a:lnTo>
                      <a:lnTo>
                        <a:pt x="208" y="52"/>
                      </a:lnTo>
                      <a:lnTo>
                        <a:pt x="258" y="46"/>
                      </a:lnTo>
                      <a:lnTo>
                        <a:pt x="314" y="38"/>
                      </a:lnTo>
                      <a:lnTo>
                        <a:pt x="374" y="31"/>
                      </a:lnTo>
                      <a:lnTo>
                        <a:pt x="436" y="23"/>
                      </a:lnTo>
                      <a:lnTo>
                        <a:pt x="502" y="17"/>
                      </a:lnTo>
                      <a:lnTo>
                        <a:pt x="568" y="9"/>
                      </a:lnTo>
                      <a:lnTo>
                        <a:pt x="631" y="6"/>
                      </a:lnTo>
                      <a:lnTo>
                        <a:pt x="695" y="2"/>
                      </a:lnTo>
                      <a:lnTo>
                        <a:pt x="757" y="0"/>
                      </a:lnTo>
                      <a:lnTo>
                        <a:pt x="8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7"/>
                <p:cNvSpPr>
                  <a:spLocks/>
                </p:cNvSpPr>
                <p:nvPr/>
              </p:nvSpPr>
              <p:spPr bwMode="auto">
                <a:xfrm>
                  <a:off x="443" y="136"/>
                  <a:ext cx="660" cy="724"/>
                </a:xfrm>
                <a:custGeom>
                  <a:avLst/>
                  <a:gdLst>
                    <a:gd name="T0" fmla="*/ 25 w 1650"/>
                    <a:gd name="T1" fmla="*/ 0 h 1811"/>
                    <a:gd name="T2" fmla="*/ 29 w 1650"/>
                    <a:gd name="T3" fmla="*/ 2 h 1811"/>
                    <a:gd name="T4" fmla="*/ 33 w 1650"/>
                    <a:gd name="T5" fmla="*/ 4 h 1811"/>
                    <a:gd name="T6" fmla="*/ 36 w 1650"/>
                    <a:gd name="T7" fmla="*/ 7 h 1811"/>
                    <a:gd name="T8" fmla="*/ 39 w 1650"/>
                    <a:gd name="T9" fmla="*/ 10 h 1811"/>
                    <a:gd name="T10" fmla="*/ 41 w 1650"/>
                    <a:gd name="T11" fmla="*/ 14 h 1811"/>
                    <a:gd name="T12" fmla="*/ 42 w 1650"/>
                    <a:gd name="T13" fmla="*/ 18 h 1811"/>
                    <a:gd name="T14" fmla="*/ 42 w 1650"/>
                    <a:gd name="T15" fmla="*/ 23 h 1811"/>
                    <a:gd name="T16" fmla="*/ 42 w 1650"/>
                    <a:gd name="T17" fmla="*/ 28 h 1811"/>
                    <a:gd name="T18" fmla="*/ 41 w 1650"/>
                    <a:gd name="T19" fmla="*/ 32 h 1811"/>
                    <a:gd name="T20" fmla="*/ 39 w 1650"/>
                    <a:gd name="T21" fmla="*/ 36 h 1811"/>
                    <a:gd name="T22" fmla="*/ 36 w 1650"/>
                    <a:gd name="T23" fmla="*/ 40 h 1811"/>
                    <a:gd name="T24" fmla="*/ 33 w 1650"/>
                    <a:gd name="T25" fmla="*/ 42 h 1811"/>
                    <a:gd name="T26" fmla="*/ 29 w 1650"/>
                    <a:gd name="T27" fmla="*/ 44 h 1811"/>
                    <a:gd name="T28" fmla="*/ 25 w 1650"/>
                    <a:gd name="T29" fmla="*/ 46 h 1811"/>
                    <a:gd name="T30" fmla="*/ 21 w 1650"/>
                    <a:gd name="T31" fmla="*/ 46 h 1811"/>
                    <a:gd name="T32" fmla="*/ 17 w 1650"/>
                    <a:gd name="T33" fmla="*/ 46 h 1811"/>
                    <a:gd name="T34" fmla="*/ 13 w 1650"/>
                    <a:gd name="T35" fmla="*/ 44 h 1811"/>
                    <a:gd name="T36" fmla="*/ 9 w 1650"/>
                    <a:gd name="T37" fmla="*/ 42 h 1811"/>
                    <a:gd name="T38" fmla="*/ 6 w 1650"/>
                    <a:gd name="T39" fmla="*/ 40 h 1811"/>
                    <a:gd name="T40" fmla="*/ 4 w 1650"/>
                    <a:gd name="T41" fmla="*/ 36 h 1811"/>
                    <a:gd name="T42" fmla="*/ 2 w 1650"/>
                    <a:gd name="T43" fmla="*/ 32 h 1811"/>
                    <a:gd name="T44" fmla="*/ 0 w 1650"/>
                    <a:gd name="T45" fmla="*/ 28 h 1811"/>
                    <a:gd name="T46" fmla="*/ 0 w 1650"/>
                    <a:gd name="T47" fmla="*/ 23 h 1811"/>
                    <a:gd name="T48" fmla="*/ 0 w 1650"/>
                    <a:gd name="T49" fmla="*/ 18 h 1811"/>
                    <a:gd name="T50" fmla="*/ 2 w 1650"/>
                    <a:gd name="T51" fmla="*/ 14 h 1811"/>
                    <a:gd name="T52" fmla="*/ 4 w 1650"/>
                    <a:gd name="T53" fmla="*/ 10 h 1811"/>
                    <a:gd name="T54" fmla="*/ 6 w 1650"/>
                    <a:gd name="T55" fmla="*/ 7 h 1811"/>
                    <a:gd name="T56" fmla="*/ 9 w 1650"/>
                    <a:gd name="T57" fmla="*/ 4 h 1811"/>
                    <a:gd name="T58" fmla="*/ 13 w 1650"/>
                    <a:gd name="T59" fmla="*/ 2 h 1811"/>
                    <a:gd name="T60" fmla="*/ 17 w 1650"/>
                    <a:gd name="T61" fmla="*/ 0 h 1811"/>
                    <a:gd name="T62" fmla="*/ 21 w 1650"/>
                    <a:gd name="T63" fmla="*/ 0 h 1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0"/>
                    <a:gd name="T97" fmla="*/ 0 h 1811"/>
                    <a:gd name="T98" fmla="*/ 1650 w 1650"/>
                    <a:gd name="T99" fmla="*/ 1811 h 1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0" h="1811">
                      <a:moveTo>
                        <a:pt x="910" y="4"/>
                      </a:moveTo>
                      <a:lnTo>
                        <a:pt x="991" y="20"/>
                      </a:lnTo>
                      <a:lnTo>
                        <a:pt x="1070" y="41"/>
                      </a:lnTo>
                      <a:lnTo>
                        <a:pt x="1146" y="72"/>
                      </a:lnTo>
                      <a:lnTo>
                        <a:pt x="1217" y="111"/>
                      </a:lnTo>
                      <a:lnTo>
                        <a:pt x="1285" y="155"/>
                      </a:lnTo>
                      <a:lnTo>
                        <a:pt x="1349" y="207"/>
                      </a:lnTo>
                      <a:lnTo>
                        <a:pt x="1409" y="265"/>
                      </a:lnTo>
                      <a:lnTo>
                        <a:pt x="1461" y="331"/>
                      </a:lnTo>
                      <a:lnTo>
                        <a:pt x="1509" y="400"/>
                      </a:lnTo>
                      <a:lnTo>
                        <a:pt x="1550" y="474"/>
                      </a:lnTo>
                      <a:lnTo>
                        <a:pt x="1584" y="553"/>
                      </a:lnTo>
                      <a:lnTo>
                        <a:pt x="1613" y="638"/>
                      </a:lnTo>
                      <a:lnTo>
                        <a:pt x="1633" y="723"/>
                      </a:lnTo>
                      <a:lnTo>
                        <a:pt x="1646" y="814"/>
                      </a:lnTo>
                      <a:lnTo>
                        <a:pt x="1650" y="907"/>
                      </a:lnTo>
                      <a:lnTo>
                        <a:pt x="1646" y="999"/>
                      </a:lnTo>
                      <a:lnTo>
                        <a:pt x="1633" y="1088"/>
                      </a:lnTo>
                      <a:lnTo>
                        <a:pt x="1613" y="1175"/>
                      </a:lnTo>
                      <a:lnTo>
                        <a:pt x="1584" y="1258"/>
                      </a:lnTo>
                      <a:lnTo>
                        <a:pt x="1550" y="1338"/>
                      </a:lnTo>
                      <a:lnTo>
                        <a:pt x="1509" y="1411"/>
                      </a:lnTo>
                      <a:lnTo>
                        <a:pt x="1461" y="1481"/>
                      </a:lnTo>
                      <a:lnTo>
                        <a:pt x="1409" y="1546"/>
                      </a:lnTo>
                      <a:lnTo>
                        <a:pt x="1349" y="1604"/>
                      </a:lnTo>
                      <a:lnTo>
                        <a:pt x="1285" y="1656"/>
                      </a:lnTo>
                      <a:lnTo>
                        <a:pt x="1217" y="1701"/>
                      </a:lnTo>
                      <a:lnTo>
                        <a:pt x="1146" y="1739"/>
                      </a:lnTo>
                      <a:lnTo>
                        <a:pt x="1070" y="1770"/>
                      </a:lnTo>
                      <a:lnTo>
                        <a:pt x="991" y="1792"/>
                      </a:lnTo>
                      <a:lnTo>
                        <a:pt x="910" y="1807"/>
                      </a:lnTo>
                      <a:lnTo>
                        <a:pt x="825" y="1811"/>
                      </a:lnTo>
                      <a:lnTo>
                        <a:pt x="740" y="1807"/>
                      </a:lnTo>
                      <a:lnTo>
                        <a:pt x="659" y="1792"/>
                      </a:lnTo>
                      <a:lnTo>
                        <a:pt x="580" y="1770"/>
                      </a:lnTo>
                      <a:lnTo>
                        <a:pt x="504" y="1739"/>
                      </a:lnTo>
                      <a:lnTo>
                        <a:pt x="431" y="1701"/>
                      </a:lnTo>
                      <a:lnTo>
                        <a:pt x="363" y="1656"/>
                      </a:lnTo>
                      <a:lnTo>
                        <a:pt x="299" y="1604"/>
                      </a:lnTo>
                      <a:lnTo>
                        <a:pt x="241" y="1546"/>
                      </a:lnTo>
                      <a:lnTo>
                        <a:pt x="187" y="1481"/>
                      </a:lnTo>
                      <a:lnTo>
                        <a:pt x="141" y="1411"/>
                      </a:lnTo>
                      <a:lnTo>
                        <a:pt x="100" y="1338"/>
                      </a:lnTo>
                      <a:lnTo>
                        <a:pt x="66" y="1258"/>
                      </a:lnTo>
                      <a:lnTo>
                        <a:pt x="37" y="1175"/>
                      </a:lnTo>
                      <a:lnTo>
                        <a:pt x="17" y="1088"/>
                      </a:lnTo>
                      <a:lnTo>
                        <a:pt x="4" y="999"/>
                      </a:lnTo>
                      <a:lnTo>
                        <a:pt x="0" y="907"/>
                      </a:lnTo>
                      <a:lnTo>
                        <a:pt x="4" y="814"/>
                      </a:lnTo>
                      <a:lnTo>
                        <a:pt x="17" y="723"/>
                      </a:lnTo>
                      <a:lnTo>
                        <a:pt x="37" y="638"/>
                      </a:lnTo>
                      <a:lnTo>
                        <a:pt x="66" y="553"/>
                      </a:lnTo>
                      <a:lnTo>
                        <a:pt x="100" y="474"/>
                      </a:lnTo>
                      <a:lnTo>
                        <a:pt x="141" y="400"/>
                      </a:lnTo>
                      <a:lnTo>
                        <a:pt x="187" y="331"/>
                      </a:lnTo>
                      <a:lnTo>
                        <a:pt x="241" y="265"/>
                      </a:lnTo>
                      <a:lnTo>
                        <a:pt x="299" y="207"/>
                      </a:lnTo>
                      <a:lnTo>
                        <a:pt x="363" y="155"/>
                      </a:lnTo>
                      <a:lnTo>
                        <a:pt x="431" y="111"/>
                      </a:lnTo>
                      <a:lnTo>
                        <a:pt x="504" y="72"/>
                      </a:lnTo>
                      <a:lnTo>
                        <a:pt x="580" y="41"/>
                      </a:lnTo>
                      <a:lnTo>
                        <a:pt x="659" y="20"/>
                      </a:lnTo>
                      <a:lnTo>
                        <a:pt x="740" y="4"/>
                      </a:lnTo>
                      <a:lnTo>
                        <a:pt x="825" y="0"/>
                      </a:lnTo>
                      <a:lnTo>
                        <a:pt x="910" y="4"/>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57"/>
                <p:cNvSpPr>
                  <a:spLocks/>
                </p:cNvSpPr>
                <p:nvPr/>
              </p:nvSpPr>
              <p:spPr bwMode="auto">
                <a:xfrm>
                  <a:off x="642" y="435"/>
                  <a:ext cx="13" cy="11"/>
                </a:xfrm>
                <a:custGeom>
                  <a:avLst/>
                  <a:gdLst>
                    <a:gd name="T0" fmla="*/ 0 w 33"/>
                    <a:gd name="T1" fmla="*/ 1 h 29"/>
                    <a:gd name="T2" fmla="*/ 0 w 33"/>
                    <a:gd name="T3" fmla="*/ 1 h 29"/>
                    <a:gd name="T4" fmla="*/ 0 w 33"/>
                    <a:gd name="T5" fmla="*/ 0 h 29"/>
                    <a:gd name="T6" fmla="*/ 0 w 33"/>
                    <a:gd name="T7" fmla="*/ 0 h 29"/>
                    <a:gd name="T8" fmla="*/ 1 w 33"/>
                    <a:gd name="T9" fmla="*/ 0 h 29"/>
                    <a:gd name="T10" fmla="*/ 0 w 33"/>
                    <a:gd name="T11" fmla="*/ 1 h 29"/>
                    <a:gd name="T12" fmla="*/ 0 60000 65536"/>
                    <a:gd name="T13" fmla="*/ 0 60000 65536"/>
                    <a:gd name="T14" fmla="*/ 0 60000 65536"/>
                    <a:gd name="T15" fmla="*/ 0 60000 65536"/>
                    <a:gd name="T16" fmla="*/ 0 60000 65536"/>
                    <a:gd name="T17" fmla="*/ 0 60000 65536"/>
                    <a:gd name="T18" fmla="*/ 0 w 33"/>
                    <a:gd name="T19" fmla="*/ 0 h 29"/>
                    <a:gd name="T20" fmla="*/ 33 w 33"/>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3" h="29">
                      <a:moveTo>
                        <a:pt x="2" y="29"/>
                      </a:moveTo>
                      <a:lnTo>
                        <a:pt x="0" y="27"/>
                      </a:lnTo>
                      <a:lnTo>
                        <a:pt x="6" y="20"/>
                      </a:lnTo>
                      <a:lnTo>
                        <a:pt x="8" y="2"/>
                      </a:lnTo>
                      <a:lnTo>
                        <a:pt x="33" y="0"/>
                      </a:lnTo>
                      <a:lnTo>
                        <a:pt x="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8"/>
                <p:cNvSpPr>
                  <a:spLocks/>
                </p:cNvSpPr>
                <p:nvPr/>
              </p:nvSpPr>
              <p:spPr bwMode="auto">
                <a:xfrm>
                  <a:off x="623" y="452"/>
                  <a:ext cx="13" cy="12"/>
                </a:xfrm>
                <a:custGeom>
                  <a:avLst/>
                  <a:gdLst>
                    <a:gd name="T0" fmla="*/ 0 w 31"/>
                    <a:gd name="T1" fmla="*/ 1 h 29"/>
                    <a:gd name="T2" fmla="*/ 0 w 31"/>
                    <a:gd name="T3" fmla="*/ 0 h 29"/>
                    <a:gd name="T4" fmla="*/ 0 w 31"/>
                    <a:gd name="T5" fmla="*/ 0 h 29"/>
                    <a:gd name="T6" fmla="*/ 1 w 31"/>
                    <a:gd name="T7" fmla="*/ 0 h 29"/>
                    <a:gd name="T8" fmla="*/ 0 w 31"/>
                    <a:gd name="T9" fmla="*/ 1 h 29"/>
                    <a:gd name="T10" fmla="*/ 0 60000 65536"/>
                    <a:gd name="T11" fmla="*/ 0 60000 65536"/>
                    <a:gd name="T12" fmla="*/ 0 60000 65536"/>
                    <a:gd name="T13" fmla="*/ 0 60000 65536"/>
                    <a:gd name="T14" fmla="*/ 0 60000 65536"/>
                    <a:gd name="T15" fmla="*/ 0 w 31"/>
                    <a:gd name="T16" fmla="*/ 0 h 29"/>
                    <a:gd name="T17" fmla="*/ 31 w 31"/>
                    <a:gd name="T18" fmla="*/ 29 h 29"/>
                  </a:gdLst>
                  <a:ahLst/>
                  <a:cxnLst>
                    <a:cxn ang="T10">
                      <a:pos x="T0" y="T1"/>
                    </a:cxn>
                    <a:cxn ang="T11">
                      <a:pos x="T2" y="T3"/>
                    </a:cxn>
                    <a:cxn ang="T12">
                      <a:pos x="T4" y="T5"/>
                    </a:cxn>
                    <a:cxn ang="T13">
                      <a:pos x="T6" y="T7"/>
                    </a:cxn>
                    <a:cxn ang="T14">
                      <a:pos x="T8" y="T9"/>
                    </a:cxn>
                  </a:cxnLst>
                  <a:rect l="T15" t="T16" r="T17" b="T18"/>
                  <a:pathLst>
                    <a:path w="31" h="29">
                      <a:moveTo>
                        <a:pt x="0" y="29"/>
                      </a:moveTo>
                      <a:lnTo>
                        <a:pt x="4" y="19"/>
                      </a:lnTo>
                      <a:lnTo>
                        <a:pt x="8" y="4"/>
                      </a:lnTo>
                      <a:lnTo>
                        <a:pt x="31"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59"/>
                <p:cNvSpPr>
                  <a:spLocks/>
                </p:cNvSpPr>
                <p:nvPr/>
              </p:nvSpPr>
              <p:spPr bwMode="auto">
                <a:xfrm>
                  <a:off x="605" y="470"/>
                  <a:ext cx="12" cy="10"/>
                </a:xfrm>
                <a:custGeom>
                  <a:avLst/>
                  <a:gdLst>
                    <a:gd name="T0" fmla="*/ 0 w 29"/>
                    <a:gd name="T1" fmla="*/ 0 h 27"/>
                    <a:gd name="T2" fmla="*/ 0 w 29"/>
                    <a:gd name="T3" fmla="*/ 0 h 27"/>
                    <a:gd name="T4" fmla="*/ 0 w 29"/>
                    <a:gd name="T5" fmla="*/ 0 h 27"/>
                    <a:gd name="T6" fmla="*/ 1 w 29"/>
                    <a:gd name="T7" fmla="*/ 0 h 27"/>
                    <a:gd name="T8" fmla="*/ 0 w 29"/>
                    <a:gd name="T9" fmla="*/ 0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0" y="27"/>
                      </a:moveTo>
                      <a:lnTo>
                        <a:pt x="4" y="18"/>
                      </a:lnTo>
                      <a:lnTo>
                        <a:pt x="5" y="2"/>
                      </a:lnTo>
                      <a:lnTo>
                        <a:pt x="29"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60"/>
                <p:cNvSpPr>
                  <a:spLocks/>
                </p:cNvSpPr>
                <p:nvPr/>
              </p:nvSpPr>
              <p:spPr bwMode="auto">
                <a:xfrm>
                  <a:off x="586" y="487"/>
                  <a:ext cx="11" cy="10"/>
                </a:xfrm>
                <a:custGeom>
                  <a:avLst/>
                  <a:gdLst>
                    <a:gd name="T0" fmla="*/ 0 w 27"/>
                    <a:gd name="T1" fmla="*/ 1 h 25"/>
                    <a:gd name="T2" fmla="*/ 0 w 27"/>
                    <a:gd name="T3" fmla="*/ 0 h 25"/>
                    <a:gd name="T4" fmla="*/ 0 w 27"/>
                    <a:gd name="T5" fmla="*/ 0 h 25"/>
                    <a:gd name="T6" fmla="*/ 1 w 27"/>
                    <a:gd name="T7" fmla="*/ 0 h 25"/>
                    <a:gd name="T8" fmla="*/ 0 w 27"/>
                    <a:gd name="T9" fmla="*/ 1 h 25"/>
                    <a:gd name="T10" fmla="*/ 0 60000 65536"/>
                    <a:gd name="T11" fmla="*/ 0 60000 65536"/>
                    <a:gd name="T12" fmla="*/ 0 60000 65536"/>
                    <a:gd name="T13" fmla="*/ 0 60000 65536"/>
                    <a:gd name="T14" fmla="*/ 0 60000 65536"/>
                    <a:gd name="T15" fmla="*/ 0 w 27"/>
                    <a:gd name="T16" fmla="*/ 0 h 25"/>
                    <a:gd name="T17" fmla="*/ 27 w 27"/>
                    <a:gd name="T18" fmla="*/ 25 h 25"/>
                  </a:gdLst>
                  <a:ahLst/>
                  <a:cxnLst>
                    <a:cxn ang="T10">
                      <a:pos x="T0" y="T1"/>
                    </a:cxn>
                    <a:cxn ang="T11">
                      <a:pos x="T2" y="T3"/>
                    </a:cxn>
                    <a:cxn ang="T12">
                      <a:pos x="T4" y="T5"/>
                    </a:cxn>
                    <a:cxn ang="T13">
                      <a:pos x="T6" y="T7"/>
                    </a:cxn>
                    <a:cxn ang="T14">
                      <a:pos x="T8" y="T9"/>
                    </a:cxn>
                  </a:cxnLst>
                  <a:rect l="T15" t="T16" r="T17" b="T18"/>
                  <a:pathLst>
                    <a:path w="27" h="25">
                      <a:moveTo>
                        <a:pt x="0" y="25"/>
                      </a:moveTo>
                      <a:lnTo>
                        <a:pt x="4" y="19"/>
                      </a:lnTo>
                      <a:lnTo>
                        <a:pt x="6" y="2"/>
                      </a:lnTo>
                      <a:lnTo>
                        <a:pt x="27" y="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61"/>
                <p:cNvSpPr>
                  <a:spLocks/>
                </p:cNvSpPr>
                <p:nvPr/>
              </p:nvSpPr>
              <p:spPr bwMode="auto">
                <a:xfrm>
                  <a:off x="568" y="504"/>
                  <a:ext cx="10" cy="9"/>
                </a:xfrm>
                <a:custGeom>
                  <a:avLst/>
                  <a:gdLst>
                    <a:gd name="T0" fmla="*/ 0 w 25"/>
                    <a:gd name="T1" fmla="*/ 1 h 23"/>
                    <a:gd name="T2" fmla="*/ 0 w 25"/>
                    <a:gd name="T3" fmla="*/ 0 h 23"/>
                    <a:gd name="T4" fmla="*/ 0 w 25"/>
                    <a:gd name="T5" fmla="*/ 0 h 23"/>
                    <a:gd name="T6" fmla="*/ 1 w 25"/>
                    <a:gd name="T7" fmla="*/ 0 h 23"/>
                    <a:gd name="T8" fmla="*/ 0 w 25"/>
                    <a:gd name="T9" fmla="*/ 1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23"/>
                      </a:moveTo>
                      <a:lnTo>
                        <a:pt x="2" y="19"/>
                      </a:lnTo>
                      <a:lnTo>
                        <a:pt x="6" y="2"/>
                      </a:lnTo>
                      <a:lnTo>
                        <a:pt x="25"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62"/>
                <p:cNvSpPr>
                  <a:spLocks/>
                </p:cNvSpPr>
                <p:nvPr/>
              </p:nvSpPr>
              <p:spPr bwMode="auto">
                <a:xfrm>
                  <a:off x="539" y="554"/>
                  <a:ext cx="108" cy="38"/>
                </a:xfrm>
                <a:custGeom>
                  <a:avLst/>
                  <a:gdLst>
                    <a:gd name="T0" fmla="*/ 7 w 270"/>
                    <a:gd name="T1" fmla="*/ 2 h 96"/>
                    <a:gd name="T2" fmla="*/ 7 w 270"/>
                    <a:gd name="T3" fmla="*/ 2 h 96"/>
                    <a:gd name="T4" fmla="*/ 0 w 270"/>
                    <a:gd name="T5" fmla="*/ 1 h 96"/>
                    <a:gd name="T6" fmla="*/ 0 w 270"/>
                    <a:gd name="T7" fmla="*/ 0 h 96"/>
                    <a:gd name="T8" fmla="*/ 7 w 270"/>
                    <a:gd name="T9" fmla="*/ 2 h 96"/>
                    <a:gd name="T10" fmla="*/ 0 60000 65536"/>
                    <a:gd name="T11" fmla="*/ 0 60000 65536"/>
                    <a:gd name="T12" fmla="*/ 0 60000 65536"/>
                    <a:gd name="T13" fmla="*/ 0 60000 65536"/>
                    <a:gd name="T14" fmla="*/ 0 60000 65536"/>
                    <a:gd name="T15" fmla="*/ 0 w 270"/>
                    <a:gd name="T16" fmla="*/ 0 h 96"/>
                    <a:gd name="T17" fmla="*/ 270 w 270"/>
                    <a:gd name="T18" fmla="*/ 96 h 96"/>
                  </a:gdLst>
                  <a:ahLst/>
                  <a:cxnLst>
                    <a:cxn ang="T10">
                      <a:pos x="T0" y="T1"/>
                    </a:cxn>
                    <a:cxn ang="T11">
                      <a:pos x="T2" y="T3"/>
                    </a:cxn>
                    <a:cxn ang="T12">
                      <a:pos x="T4" y="T5"/>
                    </a:cxn>
                    <a:cxn ang="T13">
                      <a:pos x="T6" y="T7"/>
                    </a:cxn>
                    <a:cxn ang="T14">
                      <a:pos x="T8" y="T9"/>
                    </a:cxn>
                  </a:cxnLst>
                  <a:rect l="T15" t="T16" r="T17" b="T18"/>
                  <a:pathLst>
                    <a:path w="270" h="96">
                      <a:moveTo>
                        <a:pt x="266" y="62"/>
                      </a:moveTo>
                      <a:lnTo>
                        <a:pt x="270" y="96"/>
                      </a:lnTo>
                      <a:lnTo>
                        <a:pt x="0" y="29"/>
                      </a:lnTo>
                      <a:lnTo>
                        <a:pt x="1" y="0"/>
                      </a:lnTo>
                      <a:lnTo>
                        <a:pt x="266" y="62"/>
                      </a:lnTo>
                      <a:close/>
                    </a:path>
                  </a:pathLst>
                </a:custGeom>
                <a:solidFill>
                  <a:srgbClr val="70D1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 name="Rectangle 63"/>
              <p:cNvSpPr>
                <a:spLocks noChangeArrowheads="1"/>
              </p:cNvSpPr>
              <p:nvPr/>
            </p:nvSpPr>
            <p:spPr bwMode="auto">
              <a:xfrm>
                <a:off x="0" y="1164"/>
                <a:ext cx="1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800" b="1">
                    <a:solidFill>
                      <a:srgbClr val="669900"/>
                    </a:solidFill>
                    <a:latin typeface="Arial" panose="020B0604020202020204" pitchFamily="34" charset="0"/>
                    <a:ea typeface="宋体" panose="02010600030101010101" pitchFamily="2" charset="-122"/>
                  </a:rPr>
                  <a:t>MEMORIZE!</a:t>
                </a:r>
              </a:p>
            </p:txBody>
          </p:sp>
        </p:grpSp>
      </p:grpSp>
    </p:spTree>
    <p:extLst>
      <p:ext uri="{BB962C8B-B14F-4D97-AF65-F5344CB8AC3E}">
        <p14:creationId xmlns:p14="http://schemas.microsoft.com/office/powerpoint/2010/main" val="44939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r>
              <a:rPr lang="en-US" altLang="zh-CN" dirty="0">
                <a:effectLst>
                  <a:outerShdw blurRad="38100" dist="38100" dir="2700000" algn="tl">
                    <a:srgbClr val="C0C0C0"/>
                  </a:outerShdw>
                </a:effectLst>
                <a:latin typeface="华文新魏" panose="02010800040101010101" pitchFamily="2" charset="-122"/>
              </a:rPr>
              <a:t>130</a:t>
            </a:r>
            <a:r>
              <a:rPr lang="en-US" altLang="zh-CN" dirty="0" smtClean="0">
                <a:effectLst>
                  <a:outerShdw blurRad="38100" dist="38100" dir="2700000" algn="tl">
                    <a:srgbClr val="C0C0C0"/>
                  </a:outerShdw>
                </a:effectLst>
                <a:latin typeface="华文新魏" panose="02010800040101010101" pitchFamily="2" charset="-122"/>
              </a:rPr>
              <a:t>=?</a:t>
            </a:r>
          </a:p>
          <a:p>
            <a:r>
              <a:rPr lang="en-US" altLang="zh-CN" dirty="0" smtClean="0">
                <a:effectLst>
                  <a:outerShdw blurRad="38100" dist="38100" dir="2700000" algn="tl">
                    <a:srgbClr val="C0C0C0"/>
                  </a:outerShdw>
                </a:effectLst>
                <a:latin typeface="华文新魏" panose="02010800040101010101" pitchFamily="2" charset="-122"/>
              </a:rPr>
              <a:t>      =128+2=</a:t>
            </a:r>
            <a:r>
              <a:rPr lang="en-US" altLang="zh-CN" dirty="0" smtClean="0">
                <a:solidFill>
                  <a:schemeClr val="accent2"/>
                </a:solidFill>
                <a:effectLst>
                  <a:outerShdw blurRad="38100" dist="38100" dir="2700000" algn="tl">
                    <a:srgbClr val="C0C0C0"/>
                  </a:outerShdw>
                </a:effectLst>
                <a:latin typeface="华文新魏" panose="02010800040101010101" pitchFamily="2" charset="-122"/>
              </a:rPr>
              <a:t>1000</a:t>
            </a:r>
            <a:r>
              <a:rPr lang="en-US" altLang="zh-CN" dirty="0" smtClean="0">
                <a:effectLst>
                  <a:outerShdw blurRad="38100" dist="38100" dir="2700000" algn="tl">
                    <a:srgbClr val="C0C0C0"/>
                  </a:outerShdw>
                </a:effectLst>
                <a:latin typeface="华文新魏" panose="02010800040101010101" pitchFamily="2" charset="-122"/>
              </a:rPr>
              <a:t>0010</a:t>
            </a:r>
          </a:p>
          <a:p>
            <a:r>
              <a:rPr lang="en-US" altLang="zh-CN" dirty="0" smtClean="0">
                <a:effectLst>
                  <a:outerShdw blurRad="38100" dist="38100" dir="2700000" algn="tl">
                    <a:srgbClr val="C0C0C0"/>
                  </a:outerShdw>
                </a:effectLst>
                <a:latin typeface="华文新魏" panose="02010800040101010101" pitchFamily="2" charset="-122"/>
              </a:rPr>
              <a:t>65539=?</a:t>
            </a:r>
          </a:p>
          <a:p>
            <a:r>
              <a:rPr lang="en-US" altLang="zh-CN" dirty="0" smtClean="0">
                <a:effectLst>
                  <a:outerShdw blurRad="38100" dist="38100" dir="2700000" algn="tl">
                    <a:srgbClr val="C0C0C0"/>
                  </a:outerShdw>
                </a:effectLst>
                <a:latin typeface="华文新魏" panose="02010800040101010101" pitchFamily="2" charset="-122"/>
              </a:rPr>
              <a:t>           =65536+3=10000000000000011</a:t>
            </a:r>
          </a:p>
          <a:p>
            <a:r>
              <a:rPr lang="en-US" altLang="zh-CN" dirty="0">
                <a:effectLst>
                  <a:outerShdw blurRad="38100" dist="38100" dir="2700000" algn="tl">
                    <a:srgbClr val="C0C0C0"/>
                  </a:outerShdw>
                </a:effectLst>
                <a:latin typeface="华文新魏" panose="02010800040101010101" pitchFamily="2" charset="-122"/>
              </a:rPr>
              <a:t>2010</a:t>
            </a:r>
            <a:r>
              <a:rPr lang="en-US" altLang="zh-CN" dirty="0" smtClean="0">
                <a:effectLst>
                  <a:outerShdw blurRad="38100" dist="38100" dir="2700000" algn="tl">
                    <a:srgbClr val="C0C0C0"/>
                  </a:outerShdw>
                </a:effectLst>
                <a:latin typeface="华文新魏" panose="02010800040101010101" pitchFamily="2" charset="-122"/>
              </a:rPr>
              <a:t>=?</a:t>
            </a:r>
          </a:p>
          <a:p>
            <a:r>
              <a:rPr lang="en-US" altLang="zh-CN" dirty="0" smtClean="0">
                <a:effectLst>
                  <a:outerShdw blurRad="38100" dist="38100" dir="2700000" algn="tl">
                    <a:srgbClr val="C0C0C0"/>
                  </a:outerShdw>
                </a:effectLst>
                <a:latin typeface="华文新魏" panose="02010800040101010101" pitchFamily="2" charset="-122"/>
              </a:rPr>
              <a:t>        =2047-37=1111</a:t>
            </a:r>
            <a:r>
              <a:rPr lang="en-US" altLang="zh-CN" dirty="0" smtClean="0">
                <a:solidFill>
                  <a:schemeClr val="accent2"/>
                </a:solidFill>
                <a:effectLst>
                  <a:outerShdw blurRad="38100" dist="38100" dir="2700000" algn="tl">
                    <a:srgbClr val="C0C0C0"/>
                  </a:outerShdw>
                </a:effectLst>
                <a:latin typeface="华文新魏" panose="02010800040101010101" pitchFamily="2" charset="-122"/>
              </a:rPr>
              <a:t>1111</a:t>
            </a:r>
            <a:r>
              <a:rPr lang="en-US" altLang="zh-CN" dirty="0" smtClean="0">
                <a:effectLst>
                  <a:outerShdw blurRad="38100" dist="38100" dir="2700000" algn="tl">
                    <a:srgbClr val="C0C0C0"/>
                  </a:outerShdw>
                </a:effectLst>
                <a:latin typeface="华文新魏" panose="02010800040101010101" pitchFamily="2" charset="-122"/>
              </a:rPr>
              <a:t>1111-32-4-1</a:t>
            </a:r>
          </a:p>
          <a:p>
            <a:r>
              <a:rPr lang="en-US" altLang="zh-CN" dirty="0">
                <a:effectLst>
                  <a:outerShdw blurRad="38100" dist="38100" dir="2700000" algn="tl">
                    <a:srgbClr val="C0C0C0"/>
                  </a:outerShdw>
                </a:effectLst>
                <a:latin typeface="华文新魏" panose="02010800040101010101" pitchFamily="2" charset="-122"/>
              </a:rPr>
              <a:t>1111</a:t>
            </a:r>
            <a:r>
              <a:rPr lang="en-US" altLang="zh-CN" dirty="0">
                <a:solidFill>
                  <a:schemeClr val="accent2"/>
                </a:solidFill>
                <a:effectLst>
                  <a:outerShdw blurRad="38100" dist="38100" dir="2700000" algn="tl">
                    <a:srgbClr val="C0C0C0"/>
                  </a:outerShdw>
                </a:effectLst>
                <a:latin typeface="华文新魏" panose="02010800040101010101" pitchFamily="2" charset="-122"/>
              </a:rPr>
              <a:t>1111</a:t>
            </a:r>
            <a:r>
              <a:rPr lang="en-US" altLang="zh-CN" dirty="0">
                <a:effectLst>
                  <a:outerShdw blurRad="38100" dist="38100" dir="2700000" algn="tl">
                    <a:srgbClr val="C0C0C0"/>
                  </a:outerShdw>
                </a:effectLst>
                <a:latin typeface="华文新魏" panose="02010800040101010101" pitchFamily="2" charset="-122"/>
              </a:rPr>
              <a:t>0111</a:t>
            </a:r>
            <a:r>
              <a:rPr lang="zh-CN" altLang="en-US" dirty="0">
                <a:effectLst>
                  <a:outerShdw blurRad="38100" dist="38100" dir="2700000" algn="tl">
                    <a:srgbClr val="C0C0C0"/>
                  </a:outerShdw>
                </a:effectLst>
                <a:latin typeface="华文新魏" panose="02010800040101010101" pitchFamily="2" charset="-122"/>
              </a:rPr>
              <a:t>＝</a:t>
            </a:r>
            <a:r>
              <a:rPr lang="en-US" altLang="zh-CN" dirty="0" smtClean="0">
                <a:effectLst>
                  <a:outerShdw blurRad="38100" dist="38100" dir="2700000" algn="tl">
                    <a:srgbClr val="C0C0C0"/>
                  </a:outerShdw>
                </a:effectLst>
                <a:latin typeface="华文新魏" panose="02010800040101010101" pitchFamily="2" charset="-122"/>
              </a:rPr>
              <a:t>?</a:t>
            </a:r>
          </a:p>
          <a:p>
            <a:r>
              <a:rPr lang="zh-CN" altLang="en-US" dirty="0" smtClean="0">
                <a:effectLst>
                  <a:outerShdw blurRad="38100" dist="38100" dir="2700000" algn="tl">
                    <a:srgbClr val="C0C0C0"/>
                  </a:outerShdw>
                </a:effectLst>
                <a:latin typeface="华文新魏" panose="02010800040101010101" pitchFamily="2" charset="-122"/>
              </a:rPr>
              <a:t>                    ＝</a:t>
            </a:r>
            <a:r>
              <a:rPr lang="en-US" altLang="zh-CN" dirty="0" smtClean="0">
                <a:effectLst>
                  <a:outerShdw blurRad="38100" dist="38100" dir="2700000" algn="tl">
                    <a:srgbClr val="C0C0C0"/>
                  </a:outerShdw>
                </a:effectLst>
                <a:latin typeface="华文新魏" panose="02010800040101010101" pitchFamily="2" charset="-122"/>
              </a:rPr>
              <a:t>2</a:t>
            </a:r>
            <a:r>
              <a:rPr lang="en-US" altLang="zh-CN" baseline="50000" dirty="0" smtClean="0">
                <a:effectLst>
                  <a:outerShdw blurRad="38100" dist="38100" dir="2700000" algn="tl">
                    <a:srgbClr val="C0C0C0"/>
                  </a:outerShdw>
                </a:effectLst>
                <a:latin typeface="华文新魏" panose="02010800040101010101" pitchFamily="2" charset="-122"/>
              </a:rPr>
              <a:t>12</a:t>
            </a:r>
            <a:r>
              <a:rPr lang="en-US" altLang="zh-CN" dirty="0" smtClean="0">
                <a:effectLst>
                  <a:outerShdw blurRad="38100" dist="38100" dir="2700000" algn="tl">
                    <a:srgbClr val="C0C0C0"/>
                  </a:outerShdw>
                </a:effectLst>
                <a:latin typeface="华文新魏" panose="02010800040101010101" pitchFamily="2" charset="-122"/>
              </a:rPr>
              <a:t>-1-8</a:t>
            </a:r>
          </a:p>
          <a:p>
            <a:r>
              <a:rPr lang="en-US" altLang="zh-CN" smtClean="0">
                <a:latin typeface="华文新魏" panose="02010800040101010101" pitchFamily="2" charset="-122"/>
              </a:rPr>
              <a:t>17/128=10001/10000000</a:t>
            </a:r>
            <a:r>
              <a:rPr lang="en-US" altLang="zh-CN">
                <a:latin typeface="华文新魏" panose="02010800040101010101" pitchFamily="2" charset="-122"/>
              </a:rPr>
              <a:t>=0.0010001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smtClean="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98106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pPr eaLnBrk="1" hangingPunct="1"/>
            <a:r>
              <a:rPr lang="en-US" altLang="zh-CN" dirty="0">
                <a:latin typeface="华文新魏" panose="02010800040101010101" pitchFamily="2" charset="-122"/>
              </a:rPr>
              <a:t>1TB=???Byte  </a:t>
            </a:r>
            <a:endParaRPr lang="en-US" altLang="zh-CN" dirty="0" smtClean="0">
              <a:latin typeface="华文新魏" panose="02010800040101010101" pitchFamily="2" charset="-122"/>
            </a:endParaRPr>
          </a:p>
          <a:p>
            <a:pPr eaLnBrk="1" hangingPunct="1"/>
            <a:r>
              <a:rPr lang="en-US" altLang="zh-CN" dirty="0">
                <a:latin typeface="华文新魏" panose="02010800040101010101" pitchFamily="2" charset="-122"/>
              </a:rPr>
              <a:t>1TB drive</a:t>
            </a:r>
            <a:r>
              <a:rPr lang="zh-CN" altLang="en-US" dirty="0">
                <a:latin typeface="华文新魏" panose="02010800040101010101" pitchFamily="2" charset="-122"/>
              </a:rPr>
              <a:t>＝</a:t>
            </a:r>
            <a:r>
              <a:rPr lang="en-US" altLang="zh-CN" dirty="0">
                <a:latin typeface="华文新魏" panose="02010800040101010101" pitchFamily="2" charset="-122"/>
              </a:rPr>
              <a:t>1 x 10</a:t>
            </a:r>
            <a:r>
              <a:rPr lang="en-US" altLang="zh-CN" baseline="50000" dirty="0">
                <a:latin typeface="华文新魏" panose="02010800040101010101" pitchFamily="2" charset="-122"/>
              </a:rPr>
              <a:t>12</a:t>
            </a:r>
            <a:r>
              <a:rPr lang="en-US" altLang="zh-CN" dirty="0">
                <a:latin typeface="华文新魏" panose="02010800040101010101" pitchFamily="2" charset="-122"/>
              </a:rPr>
              <a:t> </a:t>
            </a:r>
            <a:r>
              <a:rPr lang="zh-CN" altLang="en-US" dirty="0">
                <a:latin typeface="华文新魏" panose="02010800040101010101" pitchFamily="2" charset="-122"/>
              </a:rPr>
              <a:t>＝</a:t>
            </a:r>
            <a:r>
              <a:rPr lang="en-US" altLang="zh-CN" dirty="0">
                <a:latin typeface="华文新魏" panose="02010800040101010101" pitchFamily="2" charset="-122"/>
              </a:rPr>
              <a:t>931 x 2</a:t>
            </a:r>
            <a:r>
              <a:rPr lang="en-US" altLang="zh-CN" baseline="50000" dirty="0">
                <a:latin typeface="华文新魏" panose="02010800040101010101" pitchFamily="2" charset="-122"/>
              </a:rPr>
              <a:t>30</a:t>
            </a:r>
            <a:r>
              <a:rPr lang="en-US" altLang="zh-CN" dirty="0">
                <a:latin typeface="华文新魏" panose="02010800040101010101" pitchFamily="2" charset="-122"/>
              </a:rPr>
              <a:t>  bytes</a:t>
            </a:r>
            <a:endParaRPr lang="en-US" altLang="zh-CN" dirty="0" smtClean="0">
              <a:latin typeface="华文新魏" panose="02010800040101010101" pitchFamily="2" charset="-122"/>
            </a:endParaRPr>
          </a:p>
          <a:p>
            <a:pPr eaLnBrk="1" hangingPunct="1"/>
            <a:r>
              <a:rPr lang="en-US" altLang="zh-CN" dirty="0" smtClean="0">
                <a:latin typeface="华文新魏" panose="02010800040101010101" pitchFamily="2" charset="-122"/>
              </a:rPr>
              <a:t>1Mbits/s</a:t>
            </a:r>
            <a:r>
              <a:rPr lang="en-US" altLang="zh-CN" dirty="0">
                <a:latin typeface="华文新魏" panose="02010800040101010101" pitchFamily="2" charset="-122"/>
              </a:rPr>
              <a:t>=???</a:t>
            </a:r>
          </a:p>
          <a:p>
            <a:pPr eaLnBrk="1" hangingPunct="1"/>
            <a:r>
              <a:rPr lang="en-US" altLang="zh-CN" dirty="0" smtClean="0">
                <a:latin typeface="华文新魏" panose="02010800040101010101" pitchFamily="2" charset="-122"/>
              </a:rPr>
              <a:t>1 </a:t>
            </a:r>
            <a:r>
              <a:rPr lang="en-US" altLang="zh-CN" dirty="0">
                <a:latin typeface="华文新魏" panose="02010800040101010101" pitchFamily="2" charset="-122"/>
              </a:rPr>
              <a:t>Mbit/s = 10</a:t>
            </a:r>
            <a:r>
              <a:rPr lang="en-US" altLang="zh-CN" baseline="50000" dirty="0">
                <a:latin typeface="华文新魏" panose="02010800040101010101" pitchFamily="2" charset="-122"/>
              </a:rPr>
              <a:t>6</a:t>
            </a:r>
            <a:r>
              <a:rPr lang="en-US" altLang="zh-CN" dirty="0">
                <a:latin typeface="华文新魏" panose="02010800040101010101" pitchFamily="2" charset="-122"/>
              </a:rPr>
              <a:t> bps</a:t>
            </a:r>
          </a:p>
          <a:p>
            <a:pPr eaLnBrk="1" hangingPunct="1"/>
            <a:r>
              <a:rPr lang="zh-CN" altLang="en-US" dirty="0">
                <a:latin typeface="华文新魏" panose="02010800040101010101" pitchFamily="2" charset="-122"/>
              </a:rPr>
              <a:t>硬盘厂商及通讯行业是计算机行业唯一使用</a:t>
            </a:r>
            <a:r>
              <a:rPr lang="en-US" altLang="zh-CN" dirty="0">
                <a:latin typeface="华文新魏" panose="02010800040101010101" pitchFamily="2" charset="-122"/>
              </a:rPr>
              <a:t>SI</a:t>
            </a:r>
            <a:r>
              <a:rPr lang="zh-CN" altLang="en-US" dirty="0">
                <a:latin typeface="华文新魏" panose="02010800040101010101" pitchFamily="2" charset="-122"/>
              </a:rPr>
              <a:t>因子的</a:t>
            </a: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28</a:t>
            </a:fld>
            <a:r>
              <a:rPr lang="en-US" altLang="zh-CN" sz="1400" smtClean="0">
                <a:solidFill>
                  <a:srgbClr val="0D7157"/>
                </a:solidFill>
              </a:rPr>
              <a:t>- </a:t>
            </a:r>
            <a:endParaRPr lang="en-US" altLang="zh-CN" sz="1400" dirty="0">
              <a:solidFill>
                <a:srgbClr val="0D7157"/>
              </a:solidFill>
            </a:endParaRPr>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580480" y="3665688"/>
            <a:ext cx="7848600" cy="2525712"/>
          </a:xfrm>
          <a:prstGeom prst="rect">
            <a:avLst/>
          </a:prstGeom>
          <a:noFill/>
          <a:ln w="9525">
            <a:noFill/>
            <a:miter lim="800000"/>
            <a:headEnd/>
            <a:tailEnd/>
          </a:ln>
        </p:spPr>
      </p:pic>
    </p:spTree>
    <p:extLst>
      <p:ext uri="{BB962C8B-B14F-4D97-AF65-F5344CB8AC3E}">
        <p14:creationId xmlns:p14="http://schemas.microsoft.com/office/powerpoint/2010/main" val="13446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1999 New IEC Standard </a:t>
            </a:r>
            <a:r>
              <a:rPr lang="en-US" altLang="zh-CN" dirty="0" smtClean="0"/>
              <a:t>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a:t>
            </a:r>
            <a:r>
              <a:rPr lang="zh-CN" altLang="en-US" dirty="0"/>
              <a:t>仅指</a:t>
            </a:r>
            <a:r>
              <a:rPr lang="en-US" altLang="zh-CN" dirty="0"/>
              <a:t>10</a:t>
            </a:r>
            <a:r>
              <a:rPr lang="zh-CN" altLang="en-US" dirty="0"/>
              <a:t>进制</a:t>
            </a:r>
          </a:p>
          <a:p>
            <a:r>
              <a:rPr lang="en-US" altLang="zh-CN" dirty="0"/>
              <a:t>2</a:t>
            </a:r>
            <a:r>
              <a:rPr lang="en-US" altLang="zh-CN" baseline="30000" dirty="0"/>
              <a:t>34</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29</a:t>
            </a:fld>
            <a:r>
              <a:rPr lang="en-US" altLang="zh-CN" sz="1400" smtClean="0">
                <a:solidFill>
                  <a:srgbClr val="0D7157"/>
                </a:solidFill>
              </a:rPr>
              <a:t>- </a:t>
            </a:r>
            <a:endParaRPr lang="en-US" altLang="zh-CN" sz="1400" dirty="0">
              <a:solidFill>
                <a:srgbClr val="0D7157"/>
              </a:solidFill>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40968"/>
            <a:ext cx="4724400" cy="2560638"/>
          </a:xfrm>
          <a:prstGeom prst="rect">
            <a:avLst/>
          </a:prstGeom>
          <a:noFill/>
          <a:ln w="9525">
            <a:noFill/>
            <a:miter lim="800000"/>
            <a:headEnd/>
            <a:tailEnd/>
          </a:ln>
        </p:spPr>
      </p:pic>
      <p:grpSp>
        <p:nvGrpSpPr>
          <p:cNvPr id="6" name="Group 70"/>
          <p:cNvGrpSpPr>
            <a:grpSpLocks/>
          </p:cNvGrpSpPr>
          <p:nvPr/>
        </p:nvGrpSpPr>
        <p:grpSpPr bwMode="auto">
          <a:xfrm>
            <a:off x="6254552" y="2912368"/>
            <a:ext cx="2133600" cy="2971800"/>
            <a:chOff x="0" y="0"/>
            <a:chExt cx="1344" cy="1872"/>
          </a:xfrm>
        </p:grpSpPr>
        <p:sp>
          <p:nvSpPr>
            <p:cNvPr id="7" name="Freeform 69"/>
            <p:cNvSpPr>
              <a:spLocks/>
            </p:cNvSpPr>
            <p:nvPr/>
          </p:nvSpPr>
          <p:spPr bwMode="auto">
            <a:xfrm>
              <a:off x="192" y="0"/>
              <a:ext cx="480" cy="624"/>
            </a:xfrm>
            <a:custGeom>
              <a:avLst/>
              <a:gdLst>
                <a:gd name="T0" fmla="*/ 2 w 1882"/>
                <a:gd name="T1" fmla="*/ 3 h 1992"/>
                <a:gd name="T2" fmla="*/ 3 w 1882"/>
                <a:gd name="T3" fmla="*/ 3 h 1992"/>
                <a:gd name="T4" fmla="*/ 4 w 1882"/>
                <a:gd name="T5" fmla="*/ 3 h 1992"/>
                <a:gd name="T6" fmla="*/ 4 w 1882"/>
                <a:gd name="T7" fmla="*/ 3 h 1992"/>
                <a:gd name="T8" fmla="*/ 5 w 1882"/>
                <a:gd name="T9" fmla="*/ 3 h 1992"/>
                <a:gd name="T10" fmla="*/ 5 w 1882"/>
                <a:gd name="T11" fmla="*/ 3 h 1992"/>
                <a:gd name="T12" fmla="*/ 5 w 1882"/>
                <a:gd name="T13" fmla="*/ 3 h 1992"/>
                <a:gd name="T14" fmla="*/ 5 w 1882"/>
                <a:gd name="T15" fmla="*/ 3 h 1992"/>
                <a:gd name="T16" fmla="*/ 6 w 1882"/>
                <a:gd name="T17" fmla="*/ 4 h 1992"/>
                <a:gd name="T18" fmla="*/ 6 w 1882"/>
                <a:gd name="T19" fmla="*/ 4 h 1992"/>
                <a:gd name="T20" fmla="*/ 6 w 1882"/>
                <a:gd name="T21" fmla="*/ 4 h 1992"/>
                <a:gd name="T22" fmla="*/ 7 w 1882"/>
                <a:gd name="T23" fmla="*/ 5 h 1992"/>
                <a:gd name="T24" fmla="*/ 7 w 1882"/>
                <a:gd name="T25" fmla="*/ 6 h 1992"/>
                <a:gd name="T26" fmla="*/ 7 w 1882"/>
                <a:gd name="T27" fmla="*/ 6 h 1992"/>
                <a:gd name="T28" fmla="*/ 7 w 1882"/>
                <a:gd name="T29" fmla="*/ 7 h 1992"/>
                <a:gd name="T30" fmla="*/ 7 w 1882"/>
                <a:gd name="T31" fmla="*/ 7 h 1992"/>
                <a:gd name="T32" fmla="*/ 8 w 1882"/>
                <a:gd name="T33" fmla="*/ 8 h 1992"/>
                <a:gd name="T34" fmla="*/ 8 w 1882"/>
                <a:gd name="T35" fmla="*/ 8 h 1992"/>
                <a:gd name="T36" fmla="*/ 8 w 1882"/>
                <a:gd name="T37" fmla="*/ 9 h 1992"/>
                <a:gd name="T38" fmla="*/ 8 w 1882"/>
                <a:gd name="T39" fmla="*/ 9 h 1992"/>
                <a:gd name="T40" fmla="*/ 8 w 1882"/>
                <a:gd name="T41" fmla="*/ 10 h 1992"/>
                <a:gd name="T42" fmla="*/ 8 w 1882"/>
                <a:gd name="T43" fmla="*/ 11 h 1992"/>
                <a:gd name="T44" fmla="*/ 8 w 1882"/>
                <a:gd name="T45" fmla="*/ 19 h 1992"/>
                <a:gd name="T46" fmla="*/ 6 w 1882"/>
                <a:gd name="T47" fmla="*/ 19 h 1992"/>
                <a:gd name="T48" fmla="*/ 6 w 1882"/>
                <a:gd name="T49" fmla="*/ 11 h 1992"/>
                <a:gd name="T50" fmla="*/ 6 w 1882"/>
                <a:gd name="T51" fmla="*/ 11 h 1992"/>
                <a:gd name="T52" fmla="*/ 5 w 1882"/>
                <a:gd name="T53" fmla="*/ 10 h 1992"/>
                <a:gd name="T54" fmla="*/ 5 w 1882"/>
                <a:gd name="T55" fmla="*/ 9 h 1992"/>
                <a:gd name="T56" fmla="*/ 5 w 1882"/>
                <a:gd name="T57" fmla="*/ 9 h 1992"/>
                <a:gd name="T58" fmla="*/ 5 w 1882"/>
                <a:gd name="T59" fmla="*/ 9 h 1992"/>
                <a:gd name="T60" fmla="*/ 4 w 1882"/>
                <a:gd name="T61" fmla="*/ 8 h 1992"/>
                <a:gd name="T62" fmla="*/ 4 w 1882"/>
                <a:gd name="T63" fmla="*/ 8 h 1992"/>
                <a:gd name="T64" fmla="*/ 4 w 1882"/>
                <a:gd name="T65" fmla="*/ 8 h 1992"/>
                <a:gd name="T66" fmla="*/ 3 w 1882"/>
                <a:gd name="T67" fmla="*/ 8 h 1992"/>
                <a:gd name="T68" fmla="*/ 2 w 1882"/>
                <a:gd name="T69" fmla="*/ 8 h 1992"/>
                <a:gd name="T70" fmla="*/ 2 w 1882"/>
                <a:gd name="T71" fmla="*/ 11 h 1992"/>
                <a:gd name="T72" fmla="*/ 0 w 1882"/>
                <a:gd name="T73" fmla="*/ 5 h 1992"/>
                <a:gd name="T74" fmla="*/ 2 w 1882"/>
                <a:gd name="T75" fmla="*/ 0 h 1992"/>
                <a:gd name="T76" fmla="*/ 2 w 1882"/>
                <a:gd name="T77" fmla="*/ 3 h 19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2"/>
                <a:gd name="T118" fmla="*/ 0 h 1992"/>
                <a:gd name="T119" fmla="*/ 1882 w 1882"/>
                <a:gd name="T120" fmla="*/ 1992 h 19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2" h="1992">
                  <a:moveTo>
                    <a:pt x="562" y="268"/>
                  </a:moveTo>
                  <a:lnTo>
                    <a:pt x="797" y="268"/>
                  </a:lnTo>
                  <a:lnTo>
                    <a:pt x="886" y="271"/>
                  </a:lnTo>
                  <a:lnTo>
                    <a:pt x="973" y="279"/>
                  </a:lnTo>
                  <a:lnTo>
                    <a:pt x="1058" y="293"/>
                  </a:lnTo>
                  <a:lnTo>
                    <a:pt x="1140" y="312"/>
                  </a:lnTo>
                  <a:lnTo>
                    <a:pt x="1220" y="336"/>
                  </a:lnTo>
                  <a:lnTo>
                    <a:pt x="1296" y="364"/>
                  </a:lnTo>
                  <a:lnTo>
                    <a:pt x="1369" y="397"/>
                  </a:lnTo>
                  <a:lnTo>
                    <a:pt x="1438" y="433"/>
                  </a:lnTo>
                  <a:lnTo>
                    <a:pt x="1503" y="474"/>
                  </a:lnTo>
                  <a:lnTo>
                    <a:pt x="1564" y="519"/>
                  </a:lnTo>
                  <a:lnTo>
                    <a:pt x="1621" y="567"/>
                  </a:lnTo>
                  <a:lnTo>
                    <a:pt x="1673" y="619"/>
                  </a:lnTo>
                  <a:lnTo>
                    <a:pt x="1720" y="673"/>
                  </a:lnTo>
                  <a:lnTo>
                    <a:pt x="1761" y="731"/>
                  </a:lnTo>
                  <a:lnTo>
                    <a:pt x="1797" y="791"/>
                  </a:lnTo>
                  <a:lnTo>
                    <a:pt x="1827" y="853"/>
                  </a:lnTo>
                  <a:lnTo>
                    <a:pt x="1850" y="918"/>
                  </a:lnTo>
                  <a:lnTo>
                    <a:pt x="1868" y="984"/>
                  </a:lnTo>
                  <a:lnTo>
                    <a:pt x="1878" y="1053"/>
                  </a:lnTo>
                  <a:lnTo>
                    <a:pt x="1882" y="1123"/>
                  </a:lnTo>
                  <a:lnTo>
                    <a:pt x="1882" y="1991"/>
                  </a:lnTo>
                  <a:lnTo>
                    <a:pt x="1315" y="1991"/>
                  </a:lnTo>
                  <a:lnTo>
                    <a:pt x="1315" y="1123"/>
                  </a:lnTo>
                  <a:lnTo>
                    <a:pt x="1314" y="1101"/>
                  </a:lnTo>
                  <a:lnTo>
                    <a:pt x="1289" y="1038"/>
                  </a:lnTo>
                  <a:lnTo>
                    <a:pt x="1238" y="981"/>
                  </a:lnTo>
                  <a:lnTo>
                    <a:pt x="1164" y="932"/>
                  </a:lnTo>
                  <a:lnTo>
                    <a:pt x="1104" y="906"/>
                  </a:lnTo>
                  <a:lnTo>
                    <a:pt x="1036" y="884"/>
                  </a:lnTo>
                  <a:lnTo>
                    <a:pt x="962" y="867"/>
                  </a:lnTo>
                  <a:lnTo>
                    <a:pt x="882" y="857"/>
                  </a:lnTo>
                  <a:lnTo>
                    <a:pt x="797" y="854"/>
                  </a:lnTo>
                  <a:lnTo>
                    <a:pt x="562" y="854"/>
                  </a:lnTo>
                  <a:lnTo>
                    <a:pt x="562" y="1123"/>
                  </a:lnTo>
                  <a:lnTo>
                    <a:pt x="0" y="561"/>
                  </a:lnTo>
                  <a:lnTo>
                    <a:pt x="562" y="0"/>
                  </a:lnTo>
                  <a:lnTo>
                    <a:pt x="562" y="268"/>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68"/>
            <p:cNvGrpSpPr>
              <a:grpSpLocks/>
            </p:cNvGrpSpPr>
            <p:nvPr/>
          </p:nvGrpSpPr>
          <p:grpSpPr bwMode="auto">
            <a:xfrm>
              <a:off x="0" y="594"/>
              <a:ext cx="1344" cy="1278"/>
              <a:chOff x="0" y="0"/>
              <a:chExt cx="1488" cy="1564"/>
            </a:xfrm>
          </p:grpSpPr>
          <p:grpSp>
            <p:nvGrpSpPr>
              <p:cNvPr id="9" name="Group 66"/>
              <p:cNvGrpSpPr>
                <a:grpSpLocks/>
              </p:cNvGrpSpPr>
              <p:nvPr/>
            </p:nvGrpSpPr>
            <p:grpSpPr bwMode="auto">
              <a:xfrm>
                <a:off x="0" y="0"/>
                <a:ext cx="1374" cy="1248"/>
                <a:chOff x="0" y="0"/>
                <a:chExt cx="1566" cy="1460"/>
              </a:xfrm>
            </p:grpSpPr>
            <p:sp>
              <p:nvSpPr>
                <p:cNvPr id="11" name="Freeform 11"/>
                <p:cNvSpPr>
                  <a:spLocks/>
                </p:cNvSpPr>
                <p:nvPr/>
              </p:nvSpPr>
              <p:spPr bwMode="auto">
                <a:xfrm>
                  <a:off x="0" y="0"/>
                  <a:ext cx="1566" cy="1460"/>
                </a:xfrm>
                <a:custGeom>
                  <a:avLst/>
                  <a:gdLst>
                    <a:gd name="T0" fmla="*/ 61 w 3915"/>
                    <a:gd name="T1" fmla="*/ 3 h 3648"/>
                    <a:gd name="T2" fmla="*/ 67 w 3915"/>
                    <a:gd name="T3" fmla="*/ 4 h 3648"/>
                    <a:gd name="T4" fmla="*/ 74 w 3915"/>
                    <a:gd name="T5" fmla="*/ 10 h 3648"/>
                    <a:gd name="T6" fmla="*/ 76 w 3915"/>
                    <a:gd name="T7" fmla="*/ 15 h 3648"/>
                    <a:gd name="T8" fmla="*/ 80 w 3915"/>
                    <a:gd name="T9" fmla="*/ 28 h 3648"/>
                    <a:gd name="T10" fmla="*/ 79 w 3915"/>
                    <a:gd name="T11" fmla="*/ 36 h 3648"/>
                    <a:gd name="T12" fmla="*/ 79 w 3915"/>
                    <a:gd name="T13" fmla="*/ 39 h 3648"/>
                    <a:gd name="T14" fmla="*/ 80 w 3915"/>
                    <a:gd name="T15" fmla="*/ 40 h 3648"/>
                    <a:gd name="T16" fmla="*/ 80 w 3915"/>
                    <a:gd name="T17" fmla="*/ 47 h 3648"/>
                    <a:gd name="T18" fmla="*/ 79 w 3915"/>
                    <a:gd name="T19" fmla="*/ 52 h 3648"/>
                    <a:gd name="T20" fmla="*/ 75 w 3915"/>
                    <a:gd name="T21" fmla="*/ 56 h 3648"/>
                    <a:gd name="T22" fmla="*/ 70 w 3915"/>
                    <a:gd name="T23" fmla="*/ 62 h 3648"/>
                    <a:gd name="T24" fmla="*/ 69 w 3915"/>
                    <a:gd name="T25" fmla="*/ 62 h 3648"/>
                    <a:gd name="T26" fmla="*/ 70 w 3915"/>
                    <a:gd name="T27" fmla="*/ 66 h 3648"/>
                    <a:gd name="T28" fmla="*/ 70 w 3915"/>
                    <a:gd name="T29" fmla="*/ 68 h 3648"/>
                    <a:gd name="T30" fmla="*/ 74 w 3915"/>
                    <a:gd name="T31" fmla="*/ 74 h 3648"/>
                    <a:gd name="T32" fmla="*/ 76 w 3915"/>
                    <a:gd name="T33" fmla="*/ 80 h 3648"/>
                    <a:gd name="T34" fmla="*/ 79 w 3915"/>
                    <a:gd name="T35" fmla="*/ 82 h 3648"/>
                    <a:gd name="T36" fmla="*/ 89 w 3915"/>
                    <a:gd name="T37" fmla="*/ 86 h 3648"/>
                    <a:gd name="T38" fmla="*/ 97 w 3915"/>
                    <a:gd name="T39" fmla="*/ 89 h 3648"/>
                    <a:gd name="T40" fmla="*/ 100 w 3915"/>
                    <a:gd name="T41" fmla="*/ 92 h 3648"/>
                    <a:gd name="T42" fmla="*/ 100 w 3915"/>
                    <a:gd name="T43" fmla="*/ 94 h 3648"/>
                    <a:gd name="T44" fmla="*/ 0 w 3915"/>
                    <a:gd name="T45" fmla="*/ 94 h 3648"/>
                    <a:gd name="T46" fmla="*/ 0 w 3915"/>
                    <a:gd name="T47" fmla="*/ 91 h 3648"/>
                    <a:gd name="T48" fmla="*/ 11 w 3915"/>
                    <a:gd name="T49" fmla="*/ 84 h 3648"/>
                    <a:gd name="T50" fmla="*/ 20 w 3915"/>
                    <a:gd name="T51" fmla="*/ 80 h 3648"/>
                    <a:gd name="T52" fmla="*/ 26 w 3915"/>
                    <a:gd name="T53" fmla="*/ 73 h 3648"/>
                    <a:gd name="T54" fmla="*/ 28 w 3915"/>
                    <a:gd name="T55" fmla="*/ 70 h 3648"/>
                    <a:gd name="T56" fmla="*/ 29 w 3915"/>
                    <a:gd name="T57" fmla="*/ 65 h 3648"/>
                    <a:gd name="T58" fmla="*/ 31 w 3915"/>
                    <a:gd name="T59" fmla="*/ 64 h 3648"/>
                    <a:gd name="T60" fmla="*/ 31 w 3915"/>
                    <a:gd name="T61" fmla="*/ 62 h 3648"/>
                    <a:gd name="T62" fmla="*/ 28 w 3915"/>
                    <a:gd name="T63" fmla="*/ 60 h 3648"/>
                    <a:gd name="T64" fmla="*/ 24 w 3915"/>
                    <a:gd name="T65" fmla="*/ 54 h 3648"/>
                    <a:gd name="T66" fmla="*/ 21 w 3915"/>
                    <a:gd name="T67" fmla="*/ 52 h 3648"/>
                    <a:gd name="T68" fmla="*/ 20 w 3915"/>
                    <a:gd name="T69" fmla="*/ 46 h 3648"/>
                    <a:gd name="T70" fmla="*/ 21 w 3915"/>
                    <a:gd name="T71" fmla="*/ 41 h 3648"/>
                    <a:gd name="T72" fmla="*/ 22 w 3915"/>
                    <a:gd name="T73" fmla="*/ 39 h 3648"/>
                    <a:gd name="T74" fmla="*/ 20 w 3915"/>
                    <a:gd name="T75" fmla="*/ 30 h 3648"/>
                    <a:gd name="T76" fmla="*/ 20 w 3915"/>
                    <a:gd name="T77" fmla="*/ 23 h 3648"/>
                    <a:gd name="T78" fmla="*/ 22 w 3915"/>
                    <a:gd name="T79" fmla="*/ 18 h 3648"/>
                    <a:gd name="T80" fmla="*/ 23 w 3915"/>
                    <a:gd name="T81" fmla="*/ 16 h 3648"/>
                    <a:gd name="T82" fmla="*/ 23 w 3915"/>
                    <a:gd name="T83" fmla="*/ 15 h 3648"/>
                    <a:gd name="T84" fmla="*/ 25 w 3915"/>
                    <a:gd name="T85" fmla="*/ 9 h 3648"/>
                    <a:gd name="T86" fmla="*/ 29 w 3915"/>
                    <a:gd name="T87" fmla="*/ 6 h 3648"/>
                    <a:gd name="T88" fmla="*/ 35 w 3915"/>
                    <a:gd name="T89" fmla="*/ 4 h 3648"/>
                    <a:gd name="T90" fmla="*/ 39 w 3915"/>
                    <a:gd name="T91" fmla="*/ 0 h 3648"/>
                    <a:gd name="T92" fmla="*/ 48 w 3915"/>
                    <a:gd name="T93" fmla="*/ 0 h 3648"/>
                    <a:gd name="T94" fmla="*/ 55 w 3915"/>
                    <a:gd name="T95" fmla="*/ 1 h 3648"/>
                    <a:gd name="T96" fmla="*/ 56 w 3915"/>
                    <a:gd name="T97" fmla="*/ 0 h 3648"/>
                    <a:gd name="T98" fmla="*/ 61 w 3915"/>
                    <a:gd name="T99" fmla="*/ 3 h 36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15"/>
                    <a:gd name="T151" fmla="*/ 0 h 3648"/>
                    <a:gd name="T152" fmla="*/ 3915 w 3915"/>
                    <a:gd name="T153" fmla="*/ 3648 h 36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15" h="3648">
                      <a:moveTo>
                        <a:pt x="2376" y="116"/>
                      </a:moveTo>
                      <a:lnTo>
                        <a:pt x="2608" y="178"/>
                      </a:lnTo>
                      <a:lnTo>
                        <a:pt x="2914" y="375"/>
                      </a:lnTo>
                      <a:lnTo>
                        <a:pt x="2985" y="599"/>
                      </a:lnTo>
                      <a:lnTo>
                        <a:pt x="3128" y="1082"/>
                      </a:lnTo>
                      <a:lnTo>
                        <a:pt x="3074" y="1403"/>
                      </a:lnTo>
                      <a:lnTo>
                        <a:pt x="3074" y="1529"/>
                      </a:lnTo>
                      <a:lnTo>
                        <a:pt x="3118" y="1565"/>
                      </a:lnTo>
                      <a:lnTo>
                        <a:pt x="3146" y="1832"/>
                      </a:lnTo>
                      <a:lnTo>
                        <a:pt x="3084" y="2019"/>
                      </a:lnTo>
                      <a:lnTo>
                        <a:pt x="2923" y="2172"/>
                      </a:lnTo>
                      <a:lnTo>
                        <a:pt x="2753" y="2404"/>
                      </a:lnTo>
                      <a:lnTo>
                        <a:pt x="2699" y="2404"/>
                      </a:lnTo>
                      <a:lnTo>
                        <a:pt x="2726" y="2564"/>
                      </a:lnTo>
                      <a:lnTo>
                        <a:pt x="2726" y="2645"/>
                      </a:lnTo>
                      <a:lnTo>
                        <a:pt x="2869" y="2877"/>
                      </a:lnTo>
                      <a:lnTo>
                        <a:pt x="2975" y="3101"/>
                      </a:lnTo>
                      <a:lnTo>
                        <a:pt x="3074" y="3217"/>
                      </a:lnTo>
                      <a:lnTo>
                        <a:pt x="3468" y="3343"/>
                      </a:lnTo>
                      <a:lnTo>
                        <a:pt x="3772" y="3469"/>
                      </a:lnTo>
                      <a:lnTo>
                        <a:pt x="3915" y="3602"/>
                      </a:lnTo>
                      <a:lnTo>
                        <a:pt x="3915" y="3648"/>
                      </a:lnTo>
                      <a:lnTo>
                        <a:pt x="0" y="3648"/>
                      </a:lnTo>
                      <a:lnTo>
                        <a:pt x="0" y="3530"/>
                      </a:lnTo>
                      <a:lnTo>
                        <a:pt x="446" y="3289"/>
                      </a:lnTo>
                      <a:lnTo>
                        <a:pt x="796" y="3111"/>
                      </a:lnTo>
                      <a:lnTo>
                        <a:pt x="1028" y="2833"/>
                      </a:lnTo>
                      <a:lnTo>
                        <a:pt x="1090" y="2727"/>
                      </a:lnTo>
                      <a:lnTo>
                        <a:pt x="1126" y="2547"/>
                      </a:lnTo>
                      <a:lnTo>
                        <a:pt x="1198" y="2512"/>
                      </a:lnTo>
                      <a:lnTo>
                        <a:pt x="1198" y="2404"/>
                      </a:lnTo>
                      <a:lnTo>
                        <a:pt x="1082" y="2323"/>
                      </a:lnTo>
                      <a:lnTo>
                        <a:pt x="956" y="2101"/>
                      </a:lnTo>
                      <a:lnTo>
                        <a:pt x="813" y="2019"/>
                      </a:lnTo>
                      <a:lnTo>
                        <a:pt x="769" y="1788"/>
                      </a:lnTo>
                      <a:lnTo>
                        <a:pt x="804" y="1583"/>
                      </a:lnTo>
                      <a:lnTo>
                        <a:pt x="858" y="1521"/>
                      </a:lnTo>
                      <a:lnTo>
                        <a:pt x="796" y="1189"/>
                      </a:lnTo>
                      <a:lnTo>
                        <a:pt x="786" y="903"/>
                      </a:lnTo>
                      <a:lnTo>
                        <a:pt x="867" y="679"/>
                      </a:lnTo>
                      <a:lnTo>
                        <a:pt x="912" y="607"/>
                      </a:lnTo>
                      <a:lnTo>
                        <a:pt x="885" y="582"/>
                      </a:lnTo>
                      <a:lnTo>
                        <a:pt x="991" y="358"/>
                      </a:lnTo>
                      <a:lnTo>
                        <a:pt x="1136" y="232"/>
                      </a:lnTo>
                      <a:lnTo>
                        <a:pt x="1368" y="134"/>
                      </a:lnTo>
                      <a:lnTo>
                        <a:pt x="1528" y="8"/>
                      </a:lnTo>
                      <a:lnTo>
                        <a:pt x="1886" y="18"/>
                      </a:lnTo>
                      <a:lnTo>
                        <a:pt x="2145" y="35"/>
                      </a:lnTo>
                      <a:lnTo>
                        <a:pt x="2179" y="0"/>
                      </a:lnTo>
                      <a:lnTo>
                        <a:pt x="2376" y="116"/>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p:cNvSpPr>
                  <a:spLocks/>
                </p:cNvSpPr>
                <p:nvPr/>
              </p:nvSpPr>
              <p:spPr bwMode="auto">
                <a:xfrm>
                  <a:off x="337" y="242"/>
                  <a:ext cx="304" cy="735"/>
                </a:xfrm>
                <a:custGeom>
                  <a:avLst/>
                  <a:gdLst>
                    <a:gd name="T0" fmla="*/ 4 w 758"/>
                    <a:gd name="T1" fmla="*/ 2 h 1838"/>
                    <a:gd name="T2" fmla="*/ 3 w 758"/>
                    <a:gd name="T3" fmla="*/ 5 h 1838"/>
                    <a:gd name="T4" fmla="*/ 3 w 758"/>
                    <a:gd name="T5" fmla="*/ 8 h 1838"/>
                    <a:gd name="T6" fmla="*/ 2 w 758"/>
                    <a:gd name="T7" fmla="*/ 10 h 1838"/>
                    <a:gd name="T8" fmla="*/ 2 w 758"/>
                    <a:gd name="T9" fmla="*/ 12 h 1838"/>
                    <a:gd name="T10" fmla="*/ 2 w 758"/>
                    <a:gd name="T11" fmla="*/ 15 h 1838"/>
                    <a:gd name="T12" fmla="*/ 2 w 758"/>
                    <a:gd name="T13" fmla="*/ 17 h 1838"/>
                    <a:gd name="T14" fmla="*/ 2 w 758"/>
                    <a:gd name="T15" fmla="*/ 19 h 1838"/>
                    <a:gd name="T16" fmla="*/ 2 w 758"/>
                    <a:gd name="T17" fmla="*/ 20 h 1838"/>
                    <a:gd name="T18" fmla="*/ 3 w 758"/>
                    <a:gd name="T19" fmla="*/ 22 h 1838"/>
                    <a:gd name="T20" fmla="*/ 4 w 758"/>
                    <a:gd name="T21" fmla="*/ 23 h 1838"/>
                    <a:gd name="T22" fmla="*/ 4 w 758"/>
                    <a:gd name="T23" fmla="*/ 26 h 1838"/>
                    <a:gd name="T24" fmla="*/ 5 w 758"/>
                    <a:gd name="T25" fmla="*/ 28 h 1838"/>
                    <a:gd name="T26" fmla="*/ 6 w 758"/>
                    <a:gd name="T27" fmla="*/ 30 h 1838"/>
                    <a:gd name="T28" fmla="*/ 6 w 758"/>
                    <a:gd name="T29" fmla="*/ 31 h 1838"/>
                    <a:gd name="T30" fmla="*/ 6 w 758"/>
                    <a:gd name="T31" fmla="*/ 31 h 1838"/>
                    <a:gd name="T32" fmla="*/ 8 w 758"/>
                    <a:gd name="T33" fmla="*/ 38 h 1838"/>
                    <a:gd name="T34" fmla="*/ 13 w 758"/>
                    <a:gd name="T35" fmla="*/ 44 h 1838"/>
                    <a:gd name="T36" fmla="*/ 15 w 758"/>
                    <a:gd name="T37" fmla="*/ 44 h 1838"/>
                    <a:gd name="T38" fmla="*/ 18 w 758"/>
                    <a:gd name="T39" fmla="*/ 44 h 1838"/>
                    <a:gd name="T40" fmla="*/ 20 w 758"/>
                    <a:gd name="T41" fmla="*/ 47 h 1838"/>
                    <a:gd name="T42" fmla="*/ 16 w 758"/>
                    <a:gd name="T43" fmla="*/ 46 h 1838"/>
                    <a:gd name="T44" fmla="*/ 16 w 758"/>
                    <a:gd name="T45" fmla="*/ 47 h 1838"/>
                    <a:gd name="T46" fmla="*/ 13 w 758"/>
                    <a:gd name="T47" fmla="*/ 45 h 1838"/>
                    <a:gd name="T48" fmla="*/ 10 w 758"/>
                    <a:gd name="T49" fmla="*/ 43 h 1838"/>
                    <a:gd name="T50" fmla="*/ 5 w 758"/>
                    <a:gd name="T51" fmla="*/ 34 h 1838"/>
                    <a:gd name="T52" fmla="*/ 3 w 758"/>
                    <a:gd name="T53" fmla="*/ 28 h 1838"/>
                    <a:gd name="T54" fmla="*/ 1 w 758"/>
                    <a:gd name="T55" fmla="*/ 19 h 1838"/>
                    <a:gd name="T56" fmla="*/ 0 w 758"/>
                    <a:gd name="T57" fmla="*/ 12 h 1838"/>
                    <a:gd name="T58" fmla="*/ 1 w 758"/>
                    <a:gd name="T59" fmla="*/ 5 h 1838"/>
                    <a:gd name="T60" fmla="*/ 4 w 758"/>
                    <a:gd name="T61" fmla="*/ 0 h 1838"/>
                    <a:gd name="T62" fmla="*/ 4 w 758"/>
                    <a:gd name="T63" fmla="*/ 2 h 18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8"/>
                    <a:gd name="T97" fmla="*/ 0 h 1838"/>
                    <a:gd name="T98" fmla="*/ 758 w 758"/>
                    <a:gd name="T99" fmla="*/ 1838 h 18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8" h="1838">
                      <a:moveTo>
                        <a:pt x="135" y="58"/>
                      </a:moveTo>
                      <a:lnTo>
                        <a:pt x="120" y="188"/>
                      </a:lnTo>
                      <a:lnTo>
                        <a:pt x="104" y="329"/>
                      </a:lnTo>
                      <a:lnTo>
                        <a:pt x="95" y="416"/>
                      </a:lnTo>
                      <a:lnTo>
                        <a:pt x="87" y="481"/>
                      </a:lnTo>
                      <a:lnTo>
                        <a:pt x="81" y="576"/>
                      </a:lnTo>
                      <a:lnTo>
                        <a:pt x="79" y="673"/>
                      </a:lnTo>
                      <a:lnTo>
                        <a:pt x="87" y="738"/>
                      </a:lnTo>
                      <a:lnTo>
                        <a:pt x="99" y="775"/>
                      </a:lnTo>
                      <a:lnTo>
                        <a:pt x="118" y="837"/>
                      </a:lnTo>
                      <a:lnTo>
                        <a:pt x="141" y="916"/>
                      </a:lnTo>
                      <a:lnTo>
                        <a:pt x="166" y="1003"/>
                      </a:lnTo>
                      <a:lnTo>
                        <a:pt x="189" y="1086"/>
                      </a:lnTo>
                      <a:lnTo>
                        <a:pt x="209" y="1158"/>
                      </a:lnTo>
                      <a:lnTo>
                        <a:pt x="222" y="1208"/>
                      </a:lnTo>
                      <a:lnTo>
                        <a:pt x="228" y="1227"/>
                      </a:lnTo>
                      <a:lnTo>
                        <a:pt x="323" y="1469"/>
                      </a:lnTo>
                      <a:lnTo>
                        <a:pt x="510" y="1716"/>
                      </a:lnTo>
                      <a:lnTo>
                        <a:pt x="584" y="1722"/>
                      </a:lnTo>
                      <a:lnTo>
                        <a:pt x="705" y="1716"/>
                      </a:lnTo>
                      <a:lnTo>
                        <a:pt x="758" y="1838"/>
                      </a:lnTo>
                      <a:lnTo>
                        <a:pt x="638" y="1776"/>
                      </a:lnTo>
                      <a:lnTo>
                        <a:pt x="630" y="1830"/>
                      </a:lnTo>
                      <a:lnTo>
                        <a:pt x="504" y="1762"/>
                      </a:lnTo>
                      <a:lnTo>
                        <a:pt x="389" y="1670"/>
                      </a:lnTo>
                      <a:lnTo>
                        <a:pt x="182" y="1320"/>
                      </a:lnTo>
                      <a:lnTo>
                        <a:pt x="108" y="1074"/>
                      </a:lnTo>
                      <a:lnTo>
                        <a:pt x="46" y="758"/>
                      </a:lnTo>
                      <a:lnTo>
                        <a:pt x="0" y="483"/>
                      </a:lnTo>
                      <a:lnTo>
                        <a:pt x="46" y="188"/>
                      </a:lnTo>
                      <a:lnTo>
                        <a:pt x="141" y="0"/>
                      </a:lnTo>
                      <a:lnTo>
                        <a:pt x="13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3"/>
                <p:cNvSpPr>
                  <a:spLocks/>
                </p:cNvSpPr>
                <p:nvPr/>
              </p:nvSpPr>
              <p:spPr bwMode="auto">
                <a:xfrm>
                  <a:off x="643" y="941"/>
                  <a:ext cx="306" cy="65"/>
                </a:xfrm>
                <a:custGeom>
                  <a:avLst/>
                  <a:gdLst>
                    <a:gd name="T0" fmla="*/ 17 w 764"/>
                    <a:gd name="T1" fmla="*/ 3 h 162"/>
                    <a:gd name="T2" fmla="*/ 13 w 764"/>
                    <a:gd name="T3" fmla="*/ 3 h 162"/>
                    <a:gd name="T4" fmla="*/ 10 w 764"/>
                    <a:gd name="T5" fmla="*/ 3 h 162"/>
                    <a:gd name="T6" fmla="*/ 8 w 764"/>
                    <a:gd name="T7" fmla="*/ 4 h 162"/>
                    <a:gd name="T8" fmla="*/ 6 w 764"/>
                    <a:gd name="T9" fmla="*/ 4 h 162"/>
                    <a:gd name="T10" fmla="*/ 4 w 764"/>
                    <a:gd name="T11" fmla="*/ 4 h 162"/>
                    <a:gd name="T12" fmla="*/ 2 w 764"/>
                    <a:gd name="T13" fmla="*/ 2 h 162"/>
                    <a:gd name="T14" fmla="*/ 0 w 764"/>
                    <a:gd name="T15" fmla="*/ 0 h 162"/>
                    <a:gd name="T16" fmla="*/ 3 w 764"/>
                    <a:gd name="T17" fmla="*/ 2 h 162"/>
                    <a:gd name="T18" fmla="*/ 2 w 764"/>
                    <a:gd name="T19" fmla="*/ 0 h 162"/>
                    <a:gd name="T20" fmla="*/ 6 w 764"/>
                    <a:gd name="T21" fmla="*/ 2 h 162"/>
                    <a:gd name="T22" fmla="*/ 9 w 764"/>
                    <a:gd name="T23" fmla="*/ 2 h 162"/>
                    <a:gd name="T24" fmla="*/ 9 w 764"/>
                    <a:gd name="T25" fmla="*/ 2 h 162"/>
                    <a:gd name="T26" fmla="*/ 10 w 764"/>
                    <a:gd name="T27" fmla="*/ 2 h 162"/>
                    <a:gd name="T28" fmla="*/ 10 w 764"/>
                    <a:gd name="T29" fmla="*/ 2 h 162"/>
                    <a:gd name="T30" fmla="*/ 11 w 764"/>
                    <a:gd name="T31" fmla="*/ 2 h 162"/>
                    <a:gd name="T32" fmla="*/ 12 w 764"/>
                    <a:gd name="T33" fmla="*/ 2 h 162"/>
                    <a:gd name="T34" fmla="*/ 13 w 764"/>
                    <a:gd name="T35" fmla="*/ 2 h 162"/>
                    <a:gd name="T36" fmla="*/ 14 w 764"/>
                    <a:gd name="T37" fmla="*/ 2 h 162"/>
                    <a:gd name="T38" fmla="*/ 14 w 764"/>
                    <a:gd name="T39" fmla="*/ 2 h 162"/>
                    <a:gd name="T40" fmla="*/ 14 w 764"/>
                    <a:gd name="T41" fmla="*/ 2 h 162"/>
                    <a:gd name="T42" fmla="*/ 15 w 764"/>
                    <a:gd name="T43" fmla="*/ 2 h 162"/>
                    <a:gd name="T44" fmla="*/ 15 w 764"/>
                    <a:gd name="T45" fmla="*/ 2 h 162"/>
                    <a:gd name="T46" fmla="*/ 16 w 764"/>
                    <a:gd name="T47" fmla="*/ 2 h 162"/>
                    <a:gd name="T48" fmla="*/ 16 w 764"/>
                    <a:gd name="T49" fmla="*/ 2 h 162"/>
                    <a:gd name="T50" fmla="*/ 17 w 764"/>
                    <a:gd name="T51" fmla="*/ 2 h 162"/>
                    <a:gd name="T52" fmla="*/ 17 w 764"/>
                    <a:gd name="T53" fmla="*/ 2 h 162"/>
                    <a:gd name="T54" fmla="*/ 20 w 764"/>
                    <a:gd name="T55" fmla="*/ 0 h 162"/>
                    <a:gd name="T56" fmla="*/ 17 w 764"/>
                    <a:gd name="T57" fmla="*/ 3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4"/>
                    <a:gd name="T88" fmla="*/ 0 h 162"/>
                    <a:gd name="T89" fmla="*/ 764 w 764"/>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4" h="162">
                      <a:moveTo>
                        <a:pt x="669" y="108"/>
                      </a:moveTo>
                      <a:lnTo>
                        <a:pt x="514" y="127"/>
                      </a:lnTo>
                      <a:lnTo>
                        <a:pt x="408" y="127"/>
                      </a:lnTo>
                      <a:lnTo>
                        <a:pt x="323" y="162"/>
                      </a:lnTo>
                      <a:lnTo>
                        <a:pt x="234" y="149"/>
                      </a:lnTo>
                      <a:lnTo>
                        <a:pt x="168" y="154"/>
                      </a:lnTo>
                      <a:lnTo>
                        <a:pt x="60" y="94"/>
                      </a:lnTo>
                      <a:lnTo>
                        <a:pt x="0" y="8"/>
                      </a:lnTo>
                      <a:lnTo>
                        <a:pt x="114" y="75"/>
                      </a:lnTo>
                      <a:lnTo>
                        <a:pt x="87" y="21"/>
                      </a:lnTo>
                      <a:lnTo>
                        <a:pt x="255" y="100"/>
                      </a:lnTo>
                      <a:lnTo>
                        <a:pt x="342" y="81"/>
                      </a:lnTo>
                      <a:lnTo>
                        <a:pt x="350" y="81"/>
                      </a:lnTo>
                      <a:lnTo>
                        <a:pt x="369" y="83"/>
                      </a:lnTo>
                      <a:lnTo>
                        <a:pt x="398" y="83"/>
                      </a:lnTo>
                      <a:lnTo>
                        <a:pt x="431" y="85"/>
                      </a:lnTo>
                      <a:lnTo>
                        <a:pt x="466" y="87"/>
                      </a:lnTo>
                      <a:lnTo>
                        <a:pt x="497" y="87"/>
                      </a:lnTo>
                      <a:lnTo>
                        <a:pt x="522" y="89"/>
                      </a:lnTo>
                      <a:lnTo>
                        <a:pt x="545" y="89"/>
                      </a:lnTo>
                      <a:lnTo>
                        <a:pt x="561" y="87"/>
                      </a:lnTo>
                      <a:lnTo>
                        <a:pt x="580" y="87"/>
                      </a:lnTo>
                      <a:lnTo>
                        <a:pt x="599" y="85"/>
                      </a:lnTo>
                      <a:lnTo>
                        <a:pt x="619" y="83"/>
                      </a:lnTo>
                      <a:lnTo>
                        <a:pt x="634" y="83"/>
                      </a:lnTo>
                      <a:lnTo>
                        <a:pt x="646" y="81"/>
                      </a:lnTo>
                      <a:lnTo>
                        <a:pt x="650" y="81"/>
                      </a:lnTo>
                      <a:lnTo>
                        <a:pt x="764" y="0"/>
                      </a:lnTo>
                      <a:lnTo>
                        <a:pt x="669"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4"/>
                <p:cNvSpPr>
                  <a:spLocks/>
                </p:cNvSpPr>
                <p:nvPr/>
              </p:nvSpPr>
              <p:spPr bwMode="auto">
                <a:xfrm>
                  <a:off x="946" y="172"/>
                  <a:ext cx="258" cy="785"/>
                </a:xfrm>
                <a:custGeom>
                  <a:avLst/>
                  <a:gdLst>
                    <a:gd name="T0" fmla="*/ 12 w 645"/>
                    <a:gd name="T1" fmla="*/ 2 h 1963"/>
                    <a:gd name="T2" fmla="*/ 16 w 645"/>
                    <a:gd name="T3" fmla="*/ 8 h 1963"/>
                    <a:gd name="T4" fmla="*/ 16 w 645"/>
                    <a:gd name="T5" fmla="*/ 15 h 1963"/>
                    <a:gd name="T6" fmla="*/ 16 w 645"/>
                    <a:gd name="T7" fmla="*/ 17 h 1963"/>
                    <a:gd name="T8" fmla="*/ 16 w 645"/>
                    <a:gd name="T9" fmla="*/ 20 h 1963"/>
                    <a:gd name="T10" fmla="*/ 16 w 645"/>
                    <a:gd name="T11" fmla="*/ 24 h 1963"/>
                    <a:gd name="T12" fmla="*/ 16 w 645"/>
                    <a:gd name="T13" fmla="*/ 26 h 1963"/>
                    <a:gd name="T14" fmla="*/ 16 w 645"/>
                    <a:gd name="T15" fmla="*/ 27 h 1963"/>
                    <a:gd name="T16" fmla="*/ 16 w 645"/>
                    <a:gd name="T17" fmla="*/ 28 h 1963"/>
                    <a:gd name="T18" fmla="*/ 16 w 645"/>
                    <a:gd name="T19" fmla="*/ 29 h 1963"/>
                    <a:gd name="T20" fmla="*/ 15 w 645"/>
                    <a:gd name="T21" fmla="*/ 30 h 1963"/>
                    <a:gd name="T22" fmla="*/ 15 w 645"/>
                    <a:gd name="T23" fmla="*/ 32 h 1963"/>
                    <a:gd name="T24" fmla="*/ 15 w 645"/>
                    <a:gd name="T25" fmla="*/ 33 h 1963"/>
                    <a:gd name="T26" fmla="*/ 15 w 645"/>
                    <a:gd name="T27" fmla="*/ 33 h 1963"/>
                    <a:gd name="T28" fmla="*/ 14 w 645"/>
                    <a:gd name="T29" fmla="*/ 34 h 1963"/>
                    <a:gd name="T30" fmla="*/ 14 w 645"/>
                    <a:gd name="T31" fmla="*/ 33 h 1963"/>
                    <a:gd name="T32" fmla="*/ 13 w 645"/>
                    <a:gd name="T33" fmla="*/ 39 h 1963"/>
                    <a:gd name="T34" fmla="*/ 9 w 645"/>
                    <a:gd name="T35" fmla="*/ 45 h 1963"/>
                    <a:gd name="T36" fmla="*/ 6 w 645"/>
                    <a:gd name="T37" fmla="*/ 46 h 1963"/>
                    <a:gd name="T38" fmla="*/ 2 w 645"/>
                    <a:gd name="T39" fmla="*/ 50 h 1963"/>
                    <a:gd name="T40" fmla="*/ 0 w 645"/>
                    <a:gd name="T41" fmla="*/ 50 h 1963"/>
                    <a:gd name="T42" fmla="*/ 3 w 645"/>
                    <a:gd name="T43" fmla="*/ 47 h 1963"/>
                    <a:gd name="T44" fmla="*/ 3 w 645"/>
                    <a:gd name="T45" fmla="*/ 48 h 1963"/>
                    <a:gd name="T46" fmla="*/ 6 w 645"/>
                    <a:gd name="T47" fmla="*/ 44 h 1963"/>
                    <a:gd name="T48" fmla="*/ 9 w 645"/>
                    <a:gd name="T49" fmla="*/ 44 h 1963"/>
                    <a:gd name="T50" fmla="*/ 11 w 645"/>
                    <a:gd name="T51" fmla="*/ 39 h 1963"/>
                    <a:gd name="T52" fmla="*/ 12 w 645"/>
                    <a:gd name="T53" fmla="*/ 35 h 1963"/>
                    <a:gd name="T54" fmla="*/ 14 w 645"/>
                    <a:gd name="T55" fmla="*/ 30 h 1963"/>
                    <a:gd name="T56" fmla="*/ 14 w 645"/>
                    <a:gd name="T57" fmla="*/ 30 h 1963"/>
                    <a:gd name="T58" fmla="*/ 14 w 645"/>
                    <a:gd name="T59" fmla="*/ 26 h 1963"/>
                    <a:gd name="T60" fmla="*/ 14 w 645"/>
                    <a:gd name="T61" fmla="*/ 16 h 1963"/>
                    <a:gd name="T62" fmla="*/ 14 w 645"/>
                    <a:gd name="T63" fmla="*/ 9 h 1963"/>
                    <a:gd name="T64" fmla="*/ 12 w 645"/>
                    <a:gd name="T65" fmla="*/ 5 h 1963"/>
                    <a:gd name="T66" fmla="*/ 9 w 645"/>
                    <a:gd name="T67" fmla="*/ 0 h 1963"/>
                    <a:gd name="T68" fmla="*/ 12 w 645"/>
                    <a:gd name="T69" fmla="*/ 2 h 19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5"/>
                    <a:gd name="T106" fmla="*/ 0 h 1963"/>
                    <a:gd name="T107" fmla="*/ 645 w 645"/>
                    <a:gd name="T108" fmla="*/ 1963 h 19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5" h="1963">
                      <a:moveTo>
                        <a:pt x="464" y="79"/>
                      </a:moveTo>
                      <a:lnTo>
                        <a:pt x="610" y="329"/>
                      </a:lnTo>
                      <a:lnTo>
                        <a:pt x="645" y="590"/>
                      </a:lnTo>
                      <a:lnTo>
                        <a:pt x="643" y="651"/>
                      </a:lnTo>
                      <a:lnTo>
                        <a:pt x="641" y="792"/>
                      </a:lnTo>
                      <a:lnTo>
                        <a:pt x="636" y="941"/>
                      </a:lnTo>
                      <a:lnTo>
                        <a:pt x="632" y="1026"/>
                      </a:lnTo>
                      <a:lnTo>
                        <a:pt x="626" y="1049"/>
                      </a:lnTo>
                      <a:lnTo>
                        <a:pt x="618" y="1088"/>
                      </a:lnTo>
                      <a:lnTo>
                        <a:pt x="609" y="1134"/>
                      </a:lnTo>
                      <a:lnTo>
                        <a:pt x="599" y="1185"/>
                      </a:lnTo>
                      <a:lnTo>
                        <a:pt x="587" y="1233"/>
                      </a:lnTo>
                      <a:lnTo>
                        <a:pt x="578" y="1274"/>
                      </a:lnTo>
                      <a:lnTo>
                        <a:pt x="572" y="1303"/>
                      </a:lnTo>
                      <a:lnTo>
                        <a:pt x="570" y="1312"/>
                      </a:lnTo>
                      <a:lnTo>
                        <a:pt x="558" y="1293"/>
                      </a:lnTo>
                      <a:lnTo>
                        <a:pt x="518" y="1515"/>
                      </a:lnTo>
                      <a:lnTo>
                        <a:pt x="350" y="1743"/>
                      </a:lnTo>
                      <a:lnTo>
                        <a:pt x="249" y="1795"/>
                      </a:lnTo>
                      <a:lnTo>
                        <a:pt x="100" y="1950"/>
                      </a:lnTo>
                      <a:lnTo>
                        <a:pt x="0" y="1963"/>
                      </a:lnTo>
                      <a:lnTo>
                        <a:pt x="108" y="1822"/>
                      </a:lnTo>
                      <a:lnTo>
                        <a:pt x="122" y="1857"/>
                      </a:lnTo>
                      <a:lnTo>
                        <a:pt x="241" y="1708"/>
                      </a:lnTo>
                      <a:lnTo>
                        <a:pt x="342" y="1730"/>
                      </a:lnTo>
                      <a:lnTo>
                        <a:pt x="442" y="1534"/>
                      </a:lnTo>
                      <a:lnTo>
                        <a:pt x="483" y="1380"/>
                      </a:lnTo>
                      <a:lnTo>
                        <a:pt x="524" y="1154"/>
                      </a:lnTo>
                      <a:lnTo>
                        <a:pt x="545" y="1173"/>
                      </a:lnTo>
                      <a:lnTo>
                        <a:pt x="564" y="999"/>
                      </a:lnTo>
                      <a:lnTo>
                        <a:pt x="570" y="624"/>
                      </a:lnTo>
                      <a:lnTo>
                        <a:pt x="551" y="356"/>
                      </a:lnTo>
                      <a:lnTo>
                        <a:pt x="477" y="182"/>
                      </a:lnTo>
                      <a:lnTo>
                        <a:pt x="350" y="0"/>
                      </a:lnTo>
                      <a:lnTo>
                        <a:pt x="46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
                <p:cNvSpPr>
                  <a:spLocks/>
                </p:cNvSpPr>
                <p:nvPr/>
              </p:nvSpPr>
              <p:spPr bwMode="auto">
                <a:xfrm>
                  <a:off x="1024" y="863"/>
                  <a:ext cx="38" cy="161"/>
                </a:xfrm>
                <a:custGeom>
                  <a:avLst/>
                  <a:gdLst>
                    <a:gd name="T0" fmla="*/ 1 w 95"/>
                    <a:gd name="T1" fmla="*/ 4 h 403"/>
                    <a:gd name="T2" fmla="*/ 1 w 95"/>
                    <a:gd name="T3" fmla="*/ 10 h 403"/>
                    <a:gd name="T4" fmla="*/ 0 w 95"/>
                    <a:gd name="T5" fmla="*/ 10 h 403"/>
                    <a:gd name="T6" fmla="*/ 0 w 95"/>
                    <a:gd name="T7" fmla="*/ 3 h 403"/>
                    <a:gd name="T8" fmla="*/ 2 w 95"/>
                    <a:gd name="T9" fmla="*/ 0 h 403"/>
                    <a:gd name="T10" fmla="*/ 1 w 95"/>
                    <a:gd name="T11" fmla="*/ 4 h 403"/>
                    <a:gd name="T12" fmla="*/ 0 60000 65536"/>
                    <a:gd name="T13" fmla="*/ 0 60000 65536"/>
                    <a:gd name="T14" fmla="*/ 0 60000 65536"/>
                    <a:gd name="T15" fmla="*/ 0 60000 65536"/>
                    <a:gd name="T16" fmla="*/ 0 60000 65536"/>
                    <a:gd name="T17" fmla="*/ 0 60000 65536"/>
                    <a:gd name="T18" fmla="*/ 0 w 95"/>
                    <a:gd name="T19" fmla="*/ 0 h 403"/>
                    <a:gd name="T20" fmla="*/ 95 w 95"/>
                    <a:gd name="T21" fmla="*/ 403 h 403"/>
                  </a:gdLst>
                  <a:ahLst/>
                  <a:cxnLst>
                    <a:cxn ang="T12">
                      <a:pos x="T0" y="T1"/>
                    </a:cxn>
                    <a:cxn ang="T13">
                      <a:pos x="T2" y="T3"/>
                    </a:cxn>
                    <a:cxn ang="T14">
                      <a:pos x="T4" y="T5"/>
                    </a:cxn>
                    <a:cxn ang="T15">
                      <a:pos x="T6" y="T7"/>
                    </a:cxn>
                    <a:cxn ang="T16">
                      <a:pos x="T8" y="T9"/>
                    </a:cxn>
                    <a:cxn ang="T17">
                      <a:pos x="T10" y="T11"/>
                    </a:cxn>
                  </a:cxnLst>
                  <a:rect l="T18" t="T19" r="T20" b="T21"/>
                  <a:pathLst>
                    <a:path w="95" h="403">
                      <a:moveTo>
                        <a:pt x="46" y="146"/>
                      </a:moveTo>
                      <a:lnTo>
                        <a:pt x="27" y="403"/>
                      </a:lnTo>
                      <a:lnTo>
                        <a:pt x="0" y="376"/>
                      </a:lnTo>
                      <a:lnTo>
                        <a:pt x="6" y="123"/>
                      </a:lnTo>
                      <a:lnTo>
                        <a:pt x="95" y="0"/>
                      </a:lnTo>
                      <a:lnTo>
                        <a:pt x="46"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6"/>
                <p:cNvSpPr>
                  <a:spLocks/>
                </p:cNvSpPr>
                <p:nvPr/>
              </p:nvSpPr>
              <p:spPr bwMode="auto">
                <a:xfrm>
                  <a:off x="477" y="860"/>
                  <a:ext cx="51" cy="172"/>
                </a:xfrm>
                <a:custGeom>
                  <a:avLst/>
                  <a:gdLst>
                    <a:gd name="T0" fmla="*/ 2 w 127"/>
                    <a:gd name="T1" fmla="*/ 2 h 431"/>
                    <a:gd name="T2" fmla="*/ 3 w 127"/>
                    <a:gd name="T3" fmla="*/ 5 h 431"/>
                    <a:gd name="T4" fmla="*/ 2 w 127"/>
                    <a:gd name="T5" fmla="*/ 11 h 431"/>
                    <a:gd name="T6" fmla="*/ 2 w 127"/>
                    <a:gd name="T7" fmla="*/ 5 h 431"/>
                    <a:gd name="T8" fmla="*/ 0 w 127"/>
                    <a:gd name="T9" fmla="*/ 0 h 431"/>
                    <a:gd name="T10" fmla="*/ 2 w 127"/>
                    <a:gd name="T11" fmla="*/ 2 h 431"/>
                    <a:gd name="T12" fmla="*/ 0 60000 65536"/>
                    <a:gd name="T13" fmla="*/ 0 60000 65536"/>
                    <a:gd name="T14" fmla="*/ 0 60000 65536"/>
                    <a:gd name="T15" fmla="*/ 0 60000 65536"/>
                    <a:gd name="T16" fmla="*/ 0 60000 65536"/>
                    <a:gd name="T17" fmla="*/ 0 60000 65536"/>
                    <a:gd name="T18" fmla="*/ 0 w 127"/>
                    <a:gd name="T19" fmla="*/ 0 h 431"/>
                    <a:gd name="T20" fmla="*/ 127 w 127"/>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127" h="431">
                      <a:moveTo>
                        <a:pt x="66" y="58"/>
                      </a:moveTo>
                      <a:lnTo>
                        <a:pt x="127" y="201"/>
                      </a:lnTo>
                      <a:lnTo>
                        <a:pt x="87" y="431"/>
                      </a:lnTo>
                      <a:lnTo>
                        <a:pt x="79" y="187"/>
                      </a:lnTo>
                      <a:lnTo>
                        <a:pt x="0" y="0"/>
                      </a:lnTo>
                      <a:lnTo>
                        <a:pt x="6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7"/>
                <p:cNvSpPr>
                  <a:spLocks/>
                </p:cNvSpPr>
                <p:nvPr/>
              </p:nvSpPr>
              <p:spPr bwMode="auto">
                <a:xfrm>
                  <a:off x="343" y="647"/>
                  <a:ext cx="153" cy="281"/>
                </a:xfrm>
                <a:custGeom>
                  <a:avLst/>
                  <a:gdLst>
                    <a:gd name="T0" fmla="*/ 3 w 382"/>
                    <a:gd name="T1" fmla="*/ 0 h 703"/>
                    <a:gd name="T2" fmla="*/ 3 w 382"/>
                    <a:gd name="T3" fmla="*/ 2 h 703"/>
                    <a:gd name="T4" fmla="*/ 2 w 382"/>
                    <a:gd name="T5" fmla="*/ 2 h 703"/>
                    <a:gd name="T6" fmla="*/ 1 w 382"/>
                    <a:gd name="T7" fmla="*/ 4 h 703"/>
                    <a:gd name="T8" fmla="*/ 3 w 382"/>
                    <a:gd name="T9" fmla="*/ 8 h 703"/>
                    <a:gd name="T10" fmla="*/ 6 w 382"/>
                    <a:gd name="T11" fmla="*/ 11 h 703"/>
                    <a:gd name="T12" fmla="*/ 7 w 382"/>
                    <a:gd name="T13" fmla="*/ 14 h 703"/>
                    <a:gd name="T14" fmla="*/ 8 w 382"/>
                    <a:gd name="T15" fmla="*/ 16 h 703"/>
                    <a:gd name="T16" fmla="*/ 10 w 382"/>
                    <a:gd name="T17" fmla="*/ 16 h 703"/>
                    <a:gd name="T18" fmla="*/ 9 w 382"/>
                    <a:gd name="T19" fmla="*/ 18 h 703"/>
                    <a:gd name="T20" fmla="*/ 7 w 382"/>
                    <a:gd name="T21" fmla="*/ 17 h 703"/>
                    <a:gd name="T22" fmla="*/ 7 w 382"/>
                    <a:gd name="T23" fmla="*/ 17 h 703"/>
                    <a:gd name="T24" fmla="*/ 7 w 382"/>
                    <a:gd name="T25" fmla="*/ 17 h 703"/>
                    <a:gd name="T26" fmla="*/ 7 w 382"/>
                    <a:gd name="T27" fmla="*/ 16 h 703"/>
                    <a:gd name="T28" fmla="*/ 6 w 382"/>
                    <a:gd name="T29" fmla="*/ 16 h 703"/>
                    <a:gd name="T30" fmla="*/ 6 w 382"/>
                    <a:gd name="T31" fmla="*/ 15 h 703"/>
                    <a:gd name="T32" fmla="*/ 6 w 382"/>
                    <a:gd name="T33" fmla="*/ 15 h 703"/>
                    <a:gd name="T34" fmla="*/ 6 w 382"/>
                    <a:gd name="T35" fmla="*/ 14 h 703"/>
                    <a:gd name="T36" fmla="*/ 6 w 382"/>
                    <a:gd name="T37" fmla="*/ 14 h 703"/>
                    <a:gd name="T38" fmla="*/ 6 w 382"/>
                    <a:gd name="T39" fmla="*/ 13 h 703"/>
                    <a:gd name="T40" fmla="*/ 5 w 382"/>
                    <a:gd name="T41" fmla="*/ 12 h 703"/>
                    <a:gd name="T42" fmla="*/ 5 w 382"/>
                    <a:gd name="T43" fmla="*/ 12 h 703"/>
                    <a:gd name="T44" fmla="*/ 4 w 382"/>
                    <a:gd name="T45" fmla="*/ 12 h 703"/>
                    <a:gd name="T46" fmla="*/ 4 w 382"/>
                    <a:gd name="T47" fmla="*/ 11 h 703"/>
                    <a:gd name="T48" fmla="*/ 3 w 382"/>
                    <a:gd name="T49" fmla="*/ 11 h 703"/>
                    <a:gd name="T50" fmla="*/ 3 w 382"/>
                    <a:gd name="T51" fmla="*/ 10 h 703"/>
                    <a:gd name="T52" fmla="*/ 2 w 382"/>
                    <a:gd name="T53" fmla="*/ 10 h 703"/>
                    <a:gd name="T54" fmla="*/ 2 w 382"/>
                    <a:gd name="T55" fmla="*/ 10 h 703"/>
                    <a:gd name="T56" fmla="*/ 2 w 382"/>
                    <a:gd name="T57" fmla="*/ 9 h 703"/>
                    <a:gd name="T58" fmla="*/ 2 w 382"/>
                    <a:gd name="T59" fmla="*/ 9 h 703"/>
                    <a:gd name="T60" fmla="*/ 1 w 382"/>
                    <a:gd name="T61" fmla="*/ 8 h 703"/>
                    <a:gd name="T62" fmla="*/ 1 w 382"/>
                    <a:gd name="T63" fmla="*/ 7 h 703"/>
                    <a:gd name="T64" fmla="*/ 0 w 382"/>
                    <a:gd name="T65" fmla="*/ 7 h 703"/>
                    <a:gd name="T66" fmla="*/ 0 w 382"/>
                    <a:gd name="T67" fmla="*/ 6 h 703"/>
                    <a:gd name="T68" fmla="*/ 0 w 382"/>
                    <a:gd name="T69" fmla="*/ 6 h 703"/>
                    <a:gd name="T70" fmla="*/ 0 w 382"/>
                    <a:gd name="T71" fmla="*/ 0 h 703"/>
                    <a:gd name="T72" fmla="*/ 3 w 382"/>
                    <a:gd name="T73" fmla="*/ 0 h 703"/>
                    <a:gd name="T74" fmla="*/ 3 w 382"/>
                    <a:gd name="T75" fmla="*/ 0 h 7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2"/>
                    <a:gd name="T115" fmla="*/ 0 h 703"/>
                    <a:gd name="T116" fmla="*/ 382 w 382"/>
                    <a:gd name="T117" fmla="*/ 703 h 7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2" h="703">
                      <a:moveTo>
                        <a:pt x="121" y="21"/>
                      </a:moveTo>
                      <a:lnTo>
                        <a:pt x="133" y="54"/>
                      </a:lnTo>
                      <a:lnTo>
                        <a:pt x="67" y="81"/>
                      </a:lnTo>
                      <a:lnTo>
                        <a:pt x="46" y="160"/>
                      </a:lnTo>
                      <a:lnTo>
                        <a:pt x="114" y="293"/>
                      </a:lnTo>
                      <a:lnTo>
                        <a:pt x="249" y="442"/>
                      </a:lnTo>
                      <a:lnTo>
                        <a:pt x="288" y="562"/>
                      </a:lnTo>
                      <a:lnTo>
                        <a:pt x="328" y="643"/>
                      </a:lnTo>
                      <a:lnTo>
                        <a:pt x="382" y="630"/>
                      </a:lnTo>
                      <a:lnTo>
                        <a:pt x="355" y="703"/>
                      </a:lnTo>
                      <a:lnTo>
                        <a:pt x="282" y="662"/>
                      </a:lnTo>
                      <a:lnTo>
                        <a:pt x="280" y="659"/>
                      </a:lnTo>
                      <a:lnTo>
                        <a:pt x="274" y="651"/>
                      </a:lnTo>
                      <a:lnTo>
                        <a:pt x="266" y="635"/>
                      </a:lnTo>
                      <a:lnTo>
                        <a:pt x="257" y="618"/>
                      </a:lnTo>
                      <a:lnTo>
                        <a:pt x="247" y="597"/>
                      </a:lnTo>
                      <a:lnTo>
                        <a:pt x="237" y="575"/>
                      </a:lnTo>
                      <a:lnTo>
                        <a:pt x="228" y="552"/>
                      </a:lnTo>
                      <a:lnTo>
                        <a:pt x="222" y="529"/>
                      </a:lnTo>
                      <a:lnTo>
                        <a:pt x="214" y="508"/>
                      </a:lnTo>
                      <a:lnTo>
                        <a:pt x="201" y="487"/>
                      </a:lnTo>
                      <a:lnTo>
                        <a:pt x="183" y="469"/>
                      </a:lnTo>
                      <a:lnTo>
                        <a:pt x="164" y="452"/>
                      </a:lnTo>
                      <a:lnTo>
                        <a:pt x="145" y="436"/>
                      </a:lnTo>
                      <a:lnTo>
                        <a:pt x="127" y="421"/>
                      </a:lnTo>
                      <a:lnTo>
                        <a:pt x="112" y="407"/>
                      </a:lnTo>
                      <a:lnTo>
                        <a:pt x="100" y="394"/>
                      </a:lnTo>
                      <a:lnTo>
                        <a:pt x="90" y="378"/>
                      </a:lnTo>
                      <a:lnTo>
                        <a:pt x="77" y="357"/>
                      </a:lnTo>
                      <a:lnTo>
                        <a:pt x="60" y="334"/>
                      </a:lnTo>
                      <a:lnTo>
                        <a:pt x="42" y="311"/>
                      </a:lnTo>
                      <a:lnTo>
                        <a:pt x="27" y="289"/>
                      </a:lnTo>
                      <a:lnTo>
                        <a:pt x="13" y="270"/>
                      </a:lnTo>
                      <a:lnTo>
                        <a:pt x="4" y="257"/>
                      </a:lnTo>
                      <a:lnTo>
                        <a:pt x="0" y="253"/>
                      </a:lnTo>
                      <a:lnTo>
                        <a:pt x="19" y="0"/>
                      </a:lnTo>
                      <a:lnTo>
                        <a:pt x="114" y="0"/>
                      </a:lnTo>
                      <a:lnTo>
                        <a:pt x="12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8"/>
                <p:cNvSpPr>
                  <a:spLocks/>
                </p:cNvSpPr>
                <p:nvPr/>
              </p:nvSpPr>
              <p:spPr bwMode="auto">
                <a:xfrm>
                  <a:off x="1053" y="647"/>
                  <a:ext cx="166" cy="270"/>
                </a:xfrm>
                <a:custGeom>
                  <a:avLst/>
                  <a:gdLst>
                    <a:gd name="T0" fmla="*/ 10 w 416"/>
                    <a:gd name="T1" fmla="*/ 6 h 676"/>
                    <a:gd name="T2" fmla="*/ 10 w 416"/>
                    <a:gd name="T3" fmla="*/ 6 h 676"/>
                    <a:gd name="T4" fmla="*/ 10 w 416"/>
                    <a:gd name="T5" fmla="*/ 7 h 676"/>
                    <a:gd name="T6" fmla="*/ 10 w 416"/>
                    <a:gd name="T7" fmla="*/ 7 h 676"/>
                    <a:gd name="T8" fmla="*/ 10 w 416"/>
                    <a:gd name="T9" fmla="*/ 8 h 676"/>
                    <a:gd name="T10" fmla="*/ 9 w 416"/>
                    <a:gd name="T11" fmla="*/ 8 h 676"/>
                    <a:gd name="T12" fmla="*/ 9 w 416"/>
                    <a:gd name="T13" fmla="*/ 9 h 676"/>
                    <a:gd name="T14" fmla="*/ 8 w 416"/>
                    <a:gd name="T15" fmla="*/ 10 h 676"/>
                    <a:gd name="T16" fmla="*/ 8 w 416"/>
                    <a:gd name="T17" fmla="*/ 10 h 676"/>
                    <a:gd name="T18" fmla="*/ 8 w 416"/>
                    <a:gd name="T19" fmla="*/ 10 h 676"/>
                    <a:gd name="T20" fmla="*/ 7 w 416"/>
                    <a:gd name="T21" fmla="*/ 11 h 676"/>
                    <a:gd name="T22" fmla="*/ 7 w 416"/>
                    <a:gd name="T23" fmla="*/ 11 h 676"/>
                    <a:gd name="T24" fmla="*/ 6 w 416"/>
                    <a:gd name="T25" fmla="*/ 12 h 676"/>
                    <a:gd name="T26" fmla="*/ 5 w 416"/>
                    <a:gd name="T27" fmla="*/ 14 h 676"/>
                    <a:gd name="T28" fmla="*/ 5 w 416"/>
                    <a:gd name="T29" fmla="*/ 15 h 676"/>
                    <a:gd name="T30" fmla="*/ 4 w 416"/>
                    <a:gd name="T31" fmla="*/ 15 h 676"/>
                    <a:gd name="T32" fmla="*/ 4 w 416"/>
                    <a:gd name="T33" fmla="*/ 16 h 676"/>
                    <a:gd name="T34" fmla="*/ 4 w 416"/>
                    <a:gd name="T35" fmla="*/ 16 h 676"/>
                    <a:gd name="T36" fmla="*/ 4 w 416"/>
                    <a:gd name="T37" fmla="*/ 17 h 676"/>
                    <a:gd name="T38" fmla="*/ 4 w 416"/>
                    <a:gd name="T39" fmla="*/ 17 h 676"/>
                    <a:gd name="T40" fmla="*/ 4 w 416"/>
                    <a:gd name="T41" fmla="*/ 17 h 676"/>
                    <a:gd name="T42" fmla="*/ 1 w 416"/>
                    <a:gd name="T43" fmla="*/ 17 h 676"/>
                    <a:gd name="T44" fmla="*/ 0 w 416"/>
                    <a:gd name="T45" fmla="*/ 16 h 676"/>
                    <a:gd name="T46" fmla="*/ 2 w 416"/>
                    <a:gd name="T47" fmla="*/ 16 h 676"/>
                    <a:gd name="T48" fmla="*/ 3 w 416"/>
                    <a:gd name="T49" fmla="*/ 14 h 676"/>
                    <a:gd name="T50" fmla="*/ 4 w 416"/>
                    <a:gd name="T51" fmla="*/ 11 h 676"/>
                    <a:gd name="T52" fmla="*/ 8 w 416"/>
                    <a:gd name="T53" fmla="*/ 8 h 676"/>
                    <a:gd name="T54" fmla="*/ 10 w 416"/>
                    <a:gd name="T55" fmla="*/ 4 h 676"/>
                    <a:gd name="T56" fmla="*/ 9 w 416"/>
                    <a:gd name="T57" fmla="*/ 2 h 676"/>
                    <a:gd name="T58" fmla="*/ 7 w 416"/>
                    <a:gd name="T59" fmla="*/ 2 h 676"/>
                    <a:gd name="T60" fmla="*/ 8 w 416"/>
                    <a:gd name="T61" fmla="*/ 0 h 676"/>
                    <a:gd name="T62" fmla="*/ 8 w 416"/>
                    <a:gd name="T63" fmla="*/ 0 h 676"/>
                    <a:gd name="T64" fmla="*/ 10 w 416"/>
                    <a:gd name="T65" fmla="*/ 0 h 676"/>
                    <a:gd name="T66" fmla="*/ 10 w 416"/>
                    <a:gd name="T67" fmla="*/ 6 h 6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6"/>
                    <a:gd name="T103" fmla="*/ 0 h 676"/>
                    <a:gd name="T104" fmla="*/ 416 w 416"/>
                    <a:gd name="T105" fmla="*/ 676 h 6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6" h="676">
                      <a:moveTo>
                        <a:pt x="416" y="253"/>
                      </a:moveTo>
                      <a:lnTo>
                        <a:pt x="412" y="257"/>
                      </a:lnTo>
                      <a:lnTo>
                        <a:pt x="402" y="270"/>
                      </a:lnTo>
                      <a:lnTo>
                        <a:pt x="389" y="289"/>
                      </a:lnTo>
                      <a:lnTo>
                        <a:pt x="373" y="311"/>
                      </a:lnTo>
                      <a:lnTo>
                        <a:pt x="356" y="334"/>
                      </a:lnTo>
                      <a:lnTo>
                        <a:pt x="341" y="357"/>
                      </a:lnTo>
                      <a:lnTo>
                        <a:pt x="325" y="378"/>
                      </a:lnTo>
                      <a:lnTo>
                        <a:pt x="315" y="394"/>
                      </a:lnTo>
                      <a:lnTo>
                        <a:pt x="306" y="407"/>
                      </a:lnTo>
                      <a:lnTo>
                        <a:pt x="290" y="421"/>
                      </a:lnTo>
                      <a:lnTo>
                        <a:pt x="273" y="436"/>
                      </a:lnTo>
                      <a:lnTo>
                        <a:pt x="217" y="487"/>
                      </a:lnTo>
                      <a:lnTo>
                        <a:pt x="190" y="552"/>
                      </a:lnTo>
                      <a:lnTo>
                        <a:pt x="180" y="575"/>
                      </a:lnTo>
                      <a:lnTo>
                        <a:pt x="170" y="597"/>
                      </a:lnTo>
                      <a:lnTo>
                        <a:pt x="161" y="618"/>
                      </a:lnTo>
                      <a:lnTo>
                        <a:pt x="151" y="635"/>
                      </a:lnTo>
                      <a:lnTo>
                        <a:pt x="143" y="651"/>
                      </a:lnTo>
                      <a:lnTo>
                        <a:pt x="138" y="659"/>
                      </a:lnTo>
                      <a:lnTo>
                        <a:pt x="136" y="662"/>
                      </a:lnTo>
                      <a:lnTo>
                        <a:pt x="27" y="676"/>
                      </a:lnTo>
                      <a:lnTo>
                        <a:pt x="0" y="608"/>
                      </a:lnTo>
                      <a:lnTo>
                        <a:pt x="87" y="643"/>
                      </a:lnTo>
                      <a:lnTo>
                        <a:pt x="128" y="562"/>
                      </a:lnTo>
                      <a:lnTo>
                        <a:pt x="169" y="442"/>
                      </a:lnTo>
                      <a:lnTo>
                        <a:pt x="302" y="293"/>
                      </a:lnTo>
                      <a:lnTo>
                        <a:pt x="370" y="160"/>
                      </a:lnTo>
                      <a:lnTo>
                        <a:pt x="350" y="81"/>
                      </a:lnTo>
                      <a:lnTo>
                        <a:pt x="283" y="54"/>
                      </a:lnTo>
                      <a:lnTo>
                        <a:pt x="296" y="21"/>
                      </a:lnTo>
                      <a:lnTo>
                        <a:pt x="302" y="0"/>
                      </a:lnTo>
                      <a:lnTo>
                        <a:pt x="397" y="0"/>
                      </a:lnTo>
                      <a:lnTo>
                        <a:pt x="416"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9"/>
                <p:cNvSpPr>
                  <a:spLocks/>
                </p:cNvSpPr>
                <p:nvPr/>
              </p:nvSpPr>
              <p:spPr bwMode="auto">
                <a:xfrm>
                  <a:off x="445" y="702"/>
                  <a:ext cx="59" cy="137"/>
                </a:xfrm>
                <a:custGeom>
                  <a:avLst/>
                  <a:gdLst>
                    <a:gd name="T0" fmla="*/ 0 w 147"/>
                    <a:gd name="T1" fmla="*/ 0 h 342"/>
                    <a:gd name="T2" fmla="*/ 0 w 147"/>
                    <a:gd name="T3" fmla="*/ 1 h 342"/>
                    <a:gd name="T4" fmla="*/ 0 w 147"/>
                    <a:gd name="T5" fmla="*/ 1 h 342"/>
                    <a:gd name="T6" fmla="*/ 1 w 147"/>
                    <a:gd name="T7" fmla="*/ 2 h 342"/>
                    <a:gd name="T8" fmla="*/ 1 w 147"/>
                    <a:gd name="T9" fmla="*/ 3 h 342"/>
                    <a:gd name="T10" fmla="*/ 1 w 147"/>
                    <a:gd name="T11" fmla="*/ 5 h 342"/>
                    <a:gd name="T12" fmla="*/ 2 w 147"/>
                    <a:gd name="T13" fmla="*/ 6 h 342"/>
                    <a:gd name="T14" fmla="*/ 2 w 147"/>
                    <a:gd name="T15" fmla="*/ 7 h 342"/>
                    <a:gd name="T16" fmla="*/ 3 w 147"/>
                    <a:gd name="T17" fmla="*/ 7 h 342"/>
                    <a:gd name="T18" fmla="*/ 3 w 147"/>
                    <a:gd name="T19" fmla="*/ 8 h 342"/>
                    <a:gd name="T20" fmla="*/ 4 w 147"/>
                    <a:gd name="T21" fmla="*/ 8 h 342"/>
                    <a:gd name="T22" fmla="*/ 4 w 147"/>
                    <a:gd name="T23" fmla="*/ 9 h 342"/>
                    <a:gd name="T24" fmla="*/ 4 w 147"/>
                    <a:gd name="T25" fmla="*/ 9 h 342"/>
                    <a:gd name="T26" fmla="*/ 2 w 147"/>
                    <a:gd name="T27" fmla="*/ 7 h 342"/>
                    <a:gd name="T28" fmla="*/ 0 w 147"/>
                    <a:gd name="T29" fmla="*/ 4 h 342"/>
                    <a:gd name="T30" fmla="*/ 0 w 147"/>
                    <a:gd name="T31" fmla="*/ 0 h 342"/>
                    <a:gd name="T32" fmla="*/ 0 w 147"/>
                    <a:gd name="T33" fmla="*/ 0 h 3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
                    <a:gd name="T52" fmla="*/ 0 h 342"/>
                    <a:gd name="T53" fmla="*/ 147 w 147"/>
                    <a:gd name="T54" fmla="*/ 342 h 3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 h="342">
                      <a:moveTo>
                        <a:pt x="2" y="6"/>
                      </a:moveTo>
                      <a:lnTo>
                        <a:pt x="6" y="25"/>
                      </a:lnTo>
                      <a:lnTo>
                        <a:pt x="13" y="52"/>
                      </a:lnTo>
                      <a:lnTo>
                        <a:pt x="23" y="83"/>
                      </a:lnTo>
                      <a:lnTo>
                        <a:pt x="33" y="118"/>
                      </a:lnTo>
                      <a:lnTo>
                        <a:pt x="52" y="179"/>
                      </a:lnTo>
                      <a:lnTo>
                        <a:pt x="83" y="243"/>
                      </a:lnTo>
                      <a:lnTo>
                        <a:pt x="96" y="266"/>
                      </a:lnTo>
                      <a:lnTo>
                        <a:pt x="112" y="290"/>
                      </a:lnTo>
                      <a:lnTo>
                        <a:pt x="125" y="311"/>
                      </a:lnTo>
                      <a:lnTo>
                        <a:pt x="137" y="326"/>
                      </a:lnTo>
                      <a:lnTo>
                        <a:pt x="145" y="338"/>
                      </a:lnTo>
                      <a:lnTo>
                        <a:pt x="147" y="342"/>
                      </a:lnTo>
                      <a:lnTo>
                        <a:pt x="73" y="276"/>
                      </a:lnTo>
                      <a:lnTo>
                        <a:pt x="13" y="168"/>
                      </a:lnTo>
                      <a:lnTo>
                        <a:pt x="0" y="0"/>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0"/>
                <p:cNvSpPr>
                  <a:spLocks/>
                </p:cNvSpPr>
                <p:nvPr/>
              </p:nvSpPr>
              <p:spPr bwMode="auto">
                <a:xfrm>
                  <a:off x="501" y="804"/>
                  <a:ext cx="46" cy="89"/>
                </a:xfrm>
                <a:custGeom>
                  <a:avLst/>
                  <a:gdLst>
                    <a:gd name="T0" fmla="*/ 2 w 114"/>
                    <a:gd name="T1" fmla="*/ 4 h 222"/>
                    <a:gd name="T2" fmla="*/ 3 w 114"/>
                    <a:gd name="T3" fmla="*/ 6 h 222"/>
                    <a:gd name="T4" fmla="*/ 3 w 114"/>
                    <a:gd name="T5" fmla="*/ 6 h 222"/>
                    <a:gd name="T6" fmla="*/ 3 w 114"/>
                    <a:gd name="T7" fmla="*/ 6 h 222"/>
                    <a:gd name="T8" fmla="*/ 2 w 114"/>
                    <a:gd name="T9" fmla="*/ 5 h 222"/>
                    <a:gd name="T10" fmla="*/ 2 w 114"/>
                    <a:gd name="T11" fmla="*/ 5 h 222"/>
                    <a:gd name="T12" fmla="*/ 2 w 114"/>
                    <a:gd name="T13" fmla="*/ 5 h 222"/>
                    <a:gd name="T14" fmla="*/ 2 w 114"/>
                    <a:gd name="T15" fmla="*/ 5 h 222"/>
                    <a:gd name="T16" fmla="*/ 2 w 114"/>
                    <a:gd name="T17" fmla="*/ 4 h 222"/>
                    <a:gd name="T18" fmla="*/ 1 w 114"/>
                    <a:gd name="T19" fmla="*/ 4 h 222"/>
                    <a:gd name="T20" fmla="*/ 1 w 114"/>
                    <a:gd name="T21" fmla="*/ 3 h 222"/>
                    <a:gd name="T22" fmla="*/ 0 w 114"/>
                    <a:gd name="T23" fmla="*/ 2 h 222"/>
                    <a:gd name="T24" fmla="*/ 0 w 114"/>
                    <a:gd name="T25" fmla="*/ 1 h 222"/>
                    <a:gd name="T26" fmla="*/ 0 w 114"/>
                    <a:gd name="T27" fmla="*/ 0 h 222"/>
                    <a:gd name="T28" fmla="*/ 2 w 114"/>
                    <a:gd name="T29" fmla="*/ 4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4"/>
                    <a:gd name="T46" fmla="*/ 0 h 222"/>
                    <a:gd name="T47" fmla="*/ 114 w 114"/>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4" h="222">
                      <a:moveTo>
                        <a:pt x="81" y="141"/>
                      </a:moveTo>
                      <a:lnTo>
                        <a:pt x="114" y="222"/>
                      </a:lnTo>
                      <a:lnTo>
                        <a:pt x="112" y="220"/>
                      </a:lnTo>
                      <a:lnTo>
                        <a:pt x="106" y="216"/>
                      </a:lnTo>
                      <a:lnTo>
                        <a:pt x="96" y="208"/>
                      </a:lnTo>
                      <a:lnTo>
                        <a:pt x="85" y="199"/>
                      </a:lnTo>
                      <a:lnTo>
                        <a:pt x="73" y="189"/>
                      </a:lnTo>
                      <a:lnTo>
                        <a:pt x="62" y="179"/>
                      </a:lnTo>
                      <a:lnTo>
                        <a:pt x="54" y="170"/>
                      </a:lnTo>
                      <a:lnTo>
                        <a:pt x="46" y="162"/>
                      </a:lnTo>
                      <a:lnTo>
                        <a:pt x="33" y="127"/>
                      </a:lnTo>
                      <a:lnTo>
                        <a:pt x="17" y="73"/>
                      </a:lnTo>
                      <a:lnTo>
                        <a:pt x="6" y="23"/>
                      </a:lnTo>
                      <a:lnTo>
                        <a:pt x="0" y="0"/>
                      </a:lnTo>
                      <a:lnTo>
                        <a:pt x="8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7"/>
                <p:cNvSpPr>
                  <a:spLocks/>
                </p:cNvSpPr>
                <p:nvPr/>
              </p:nvSpPr>
              <p:spPr bwMode="auto">
                <a:xfrm>
                  <a:off x="895" y="41"/>
                  <a:ext cx="34" cy="51"/>
                </a:xfrm>
                <a:custGeom>
                  <a:avLst/>
                  <a:gdLst>
                    <a:gd name="T0" fmla="*/ 2 w 87"/>
                    <a:gd name="T1" fmla="*/ 3 h 127"/>
                    <a:gd name="T2" fmla="*/ 0 w 87"/>
                    <a:gd name="T3" fmla="*/ 2 h 127"/>
                    <a:gd name="T4" fmla="*/ 0 w 87"/>
                    <a:gd name="T5" fmla="*/ 0 h 127"/>
                    <a:gd name="T6" fmla="*/ 2 w 87"/>
                    <a:gd name="T7" fmla="*/ 3 h 127"/>
                    <a:gd name="T8" fmla="*/ 0 60000 65536"/>
                    <a:gd name="T9" fmla="*/ 0 60000 65536"/>
                    <a:gd name="T10" fmla="*/ 0 60000 65536"/>
                    <a:gd name="T11" fmla="*/ 0 60000 65536"/>
                    <a:gd name="T12" fmla="*/ 0 w 87"/>
                    <a:gd name="T13" fmla="*/ 0 h 127"/>
                    <a:gd name="T14" fmla="*/ 87 w 87"/>
                    <a:gd name="T15" fmla="*/ 127 h 127"/>
                  </a:gdLst>
                  <a:ahLst/>
                  <a:cxnLst>
                    <a:cxn ang="T8">
                      <a:pos x="T0" y="T1"/>
                    </a:cxn>
                    <a:cxn ang="T9">
                      <a:pos x="T2" y="T3"/>
                    </a:cxn>
                    <a:cxn ang="T10">
                      <a:pos x="T4" y="T5"/>
                    </a:cxn>
                    <a:cxn ang="T11">
                      <a:pos x="T6" y="T7"/>
                    </a:cxn>
                  </a:cxnLst>
                  <a:rect l="T12" t="T13" r="T14" b="T15"/>
                  <a:pathLst>
                    <a:path w="87" h="127">
                      <a:moveTo>
                        <a:pt x="87" y="127"/>
                      </a:moveTo>
                      <a:lnTo>
                        <a:pt x="8" y="87"/>
                      </a:lnTo>
                      <a:lnTo>
                        <a:pt x="0" y="0"/>
                      </a:lnTo>
                      <a:lnTo>
                        <a:pt x="87"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8"/>
                <p:cNvSpPr>
                  <a:spLocks/>
                </p:cNvSpPr>
                <p:nvPr/>
              </p:nvSpPr>
              <p:spPr bwMode="auto">
                <a:xfrm>
                  <a:off x="481" y="998"/>
                  <a:ext cx="580" cy="118"/>
                </a:xfrm>
                <a:custGeom>
                  <a:avLst/>
                  <a:gdLst>
                    <a:gd name="T0" fmla="*/ 22 w 1449"/>
                    <a:gd name="T1" fmla="*/ 0 h 295"/>
                    <a:gd name="T2" fmla="*/ 24 w 1449"/>
                    <a:gd name="T3" fmla="*/ 0 h 295"/>
                    <a:gd name="T4" fmla="*/ 26 w 1449"/>
                    <a:gd name="T5" fmla="*/ 1 h 295"/>
                    <a:gd name="T6" fmla="*/ 28 w 1449"/>
                    <a:gd name="T7" fmla="*/ 1 h 295"/>
                    <a:gd name="T8" fmla="*/ 30 w 1449"/>
                    <a:gd name="T9" fmla="*/ 1 h 295"/>
                    <a:gd name="T10" fmla="*/ 31 w 1449"/>
                    <a:gd name="T11" fmla="*/ 1 h 295"/>
                    <a:gd name="T12" fmla="*/ 32 w 1449"/>
                    <a:gd name="T13" fmla="*/ 2 h 295"/>
                    <a:gd name="T14" fmla="*/ 32 w 1449"/>
                    <a:gd name="T15" fmla="*/ 2 h 295"/>
                    <a:gd name="T16" fmla="*/ 32 w 1449"/>
                    <a:gd name="T17" fmla="*/ 2 h 295"/>
                    <a:gd name="T18" fmla="*/ 37 w 1449"/>
                    <a:gd name="T19" fmla="*/ 7 h 295"/>
                    <a:gd name="T20" fmla="*/ 35 w 1449"/>
                    <a:gd name="T21" fmla="*/ 3 h 295"/>
                    <a:gd name="T22" fmla="*/ 34 w 1449"/>
                    <a:gd name="T23" fmla="*/ 3 h 295"/>
                    <a:gd name="T24" fmla="*/ 31 w 1449"/>
                    <a:gd name="T25" fmla="*/ 2 h 295"/>
                    <a:gd name="T26" fmla="*/ 27 w 1449"/>
                    <a:gd name="T27" fmla="*/ 2 h 295"/>
                    <a:gd name="T28" fmla="*/ 26 w 1449"/>
                    <a:gd name="T29" fmla="*/ 2 h 295"/>
                    <a:gd name="T30" fmla="*/ 23 w 1449"/>
                    <a:gd name="T31" fmla="*/ 2 h 295"/>
                    <a:gd name="T32" fmla="*/ 21 w 1449"/>
                    <a:gd name="T33" fmla="*/ 2 h 295"/>
                    <a:gd name="T34" fmla="*/ 18 w 1449"/>
                    <a:gd name="T35" fmla="*/ 1 h 295"/>
                    <a:gd name="T36" fmla="*/ 15 w 1449"/>
                    <a:gd name="T37" fmla="*/ 1 h 295"/>
                    <a:gd name="T38" fmla="*/ 6 w 1449"/>
                    <a:gd name="T39" fmla="*/ 2 h 295"/>
                    <a:gd name="T40" fmla="*/ 0 w 1449"/>
                    <a:gd name="T41" fmla="*/ 4 h 295"/>
                    <a:gd name="T42" fmla="*/ 0 w 1449"/>
                    <a:gd name="T43" fmla="*/ 8 h 295"/>
                    <a:gd name="T44" fmla="*/ 0 w 1449"/>
                    <a:gd name="T45" fmla="*/ 5 h 295"/>
                    <a:gd name="T46" fmla="*/ 0 w 1449"/>
                    <a:gd name="T47" fmla="*/ 3 h 295"/>
                    <a:gd name="T48" fmla="*/ 1 w 1449"/>
                    <a:gd name="T49" fmla="*/ 2 h 295"/>
                    <a:gd name="T50" fmla="*/ 2 w 1449"/>
                    <a:gd name="T51" fmla="*/ 2 h 295"/>
                    <a:gd name="T52" fmla="*/ 2 w 1449"/>
                    <a:gd name="T53" fmla="*/ 2 h 295"/>
                    <a:gd name="T54" fmla="*/ 2 w 1449"/>
                    <a:gd name="T55" fmla="*/ 2 h 295"/>
                    <a:gd name="T56" fmla="*/ 2 w 1449"/>
                    <a:gd name="T57" fmla="*/ 2 h 295"/>
                    <a:gd name="T58" fmla="*/ 4 w 1449"/>
                    <a:gd name="T59" fmla="*/ 2 h 295"/>
                    <a:gd name="T60" fmla="*/ 6 w 1449"/>
                    <a:gd name="T61" fmla="*/ 1 h 295"/>
                    <a:gd name="T62" fmla="*/ 10 w 1449"/>
                    <a:gd name="T63" fmla="*/ 1 h 295"/>
                    <a:gd name="T64" fmla="*/ 13 w 1449"/>
                    <a:gd name="T65" fmla="*/ 0 h 295"/>
                    <a:gd name="T66" fmla="*/ 16 w 1449"/>
                    <a:gd name="T67" fmla="*/ 0 h 295"/>
                    <a:gd name="T68" fmla="*/ 19 w 1449"/>
                    <a:gd name="T69" fmla="*/ 0 h 2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9"/>
                    <a:gd name="T106" fmla="*/ 0 h 295"/>
                    <a:gd name="T107" fmla="*/ 1449 w 1449"/>
                    <a:gd name="T108" fmla="*/ 295 h 2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9" h="295">
                      <a:moveTo>
                        <a:pt x="813" y="2"/>
                      </a:moveTo>
                      <a:lnTo>
                        <a:pt x="865" y="4"/>
                      </a:lnTo>
                      <a:lnTo>
                        <a:pt x="914" y="8"/>
                      </a:lnTo>
                      <a:lnTo>
                        <a:pt x="958" y="13"/>
                      </a:lnTo>
                      <a:lnTo>
                        <a:pt x="999" y="17"/>
                      </a:lnTo>
                      <a:lnTo>
                        <a:pt x="1037" y="23"/>
                      </a:lnTo>
                      <a:lnTo>
                        <a:pt x="1074" y="27"/>
                      </a:lnTo>
                      <a:lnTo>
                        <a:pt x="1105" y="33"/>
                      </a:lnTo>
                      <a:lnTo>
                        <a:pt x="1134" y="38"/>
                      </a:lnTo>
                      <a:lnTo>
                        <a:pt x="1161" y="42"/>
                      </a:lnTo>
                      <a:lnTo>
                        <a:pt x="1184" y="48"/>
                      </a:lnTo>
                      <a:lnTo>
                        <a:pt x="1203" y="52"/>
                      </a:lnTo>
                      <a:lnTo>
                        <a:pt x="1221" y="56"/>
                      </a:lnTo>
                      <a:lnTo>
                        <a:pt x="1234" y="60"/>
                      </a:lnTo>
                      <a:lnTo>
                        <a:pt x="1246" y="62"/>
                      </a:lnTo>
                      <a:lnTo>
                        <a:pt x="1254" y="64"/>
                      </a:lnTo>
                      <a:lnTo>
                        <a:pt x="1257" y="65"/>
                      </a:lnTo>
                      <a:lnTo>
                        <a:pt x="1259" y="65"/>
                      </a:lnTo>
                      <a:lnTo>
                        <a:pt x="1435" y="87"/>
                      </a:lnTo>
                      <a:lnTo>
                        <a:pt x="1449" y="290"/>
                      </a:lnTo>
                      <a:lnTo>
                        <a:pt x="1383" y="135"/>
                      </a:lnTo>
                      <a:lnTo>
                        <a:pt x="1375" y="133"/>
                      </a:lnTo>
                      <a:lnTo>
                        <a:pt x="1358" y="127"/>
                      </a:lnTo>
                      <a:lnTo>
                        <a:pt x="1327" y="120"/>
                      </a:lnTo>
                      <a:lnTo>
                        <a:pt x="1290" y="110"/>
                      </a:lnTo>
                      <a:lnTo>
                        <a:pt x="1196" y="89"/>
                      </a:lnTo>
                      <a:lnTo>
                        <a:pt x="1091" y="73"/>
                      </a:lnTo>
                      <a:lnTo>
                        <a:pt x="1062" y="71"/>
                      </a:lnTo>
                      <a:lnTo>
                        <a:pt x="1029" y="67"/>
                      </a:lnTo>
                      <a:lnTo>
                        <a:pt x="993" y="65"/>
                      </a:lnTo>
                      <a:lnTo>
                        <a:pt x="952" y="62"/>
                      </a:lnTo>
                      <a:lnTo>
                        <a:pt x="912" y="60"/>
                      </a:lnTo>
                      <a:lnTo>
                        <a:pt x="867" y="56"/>
                      </a:lnTo>
                      <a:lnTo>
                        <a:pt x="825" y="54"/>
                      </a:lnTo>
                      <a:lnTo>
                        <a:pt x="782" y="50"/>
                      </a:lnTo>
                      <a:lnTo>
                        <a:pt x="703" y="46"/>
                      </a:lnTo>
                      <a:lnTo>
                        <a:pt x="637" y="42"/>
                      </a:lnTo>
                      <a:lnTo>
                        <a:pt x="593" y="38"/>
                      </a:lnTo>
                      <a:lnTo>
                        <a:pt x="575" y="38"/>
                      </a:lnTo>
                      <a:lnTo>
                        <a:pt x="239" y="87"/>
                      </a:lnTo>
                      <a:lnTo>
                        <a:pt x="71" y="122"/>
                      </a:lnTo>
                      <a:lnTo>
                        <a:pt x="21" y="170"/>
                      </a:lnTo>
                      <a:lnTo>
                        <a:pt x="71" y="295"/>
                      </a:lnTo>
                      <a:lnTo>
                        <a:pt x="0" y="295"/>
                      </a:lnTo>
                      <a:lnTo>
                        <a:pt x="0" y="266"/>
                      </a:lnTo>
                      <a:lnTo>
                        <a:pt x="1" y="205"/>
                      </a:lnTo>
                      <a:lnTo>
                        <a:pt x="9" y="141"/>
                      </a:lnTo>
                      <a:lnTo>
                        <a:pt x="21" y="108"/>
                      </a:lnTo>
                      <a:lnTo>
                        <a:pt x="29" y="104"/>
                      </a:lnTo>
                      <a:lnTo>
                        <a:pt x="38" y="98"/>
                      </a:lnTo>
                      <a:lnTo>
                        <a:pt x="48" y="94"/>
                      </a:lnTo>
                      <a:lnTo>
                        <a:pt x="58" y="87"/>
                      </a:lnTo>
                      <a:lnTo>
                        <a:pt x="65" y="83"/>
                      </a:lnTo>
                      <a:lnTo>
                        <a:pt x="73" y="77"/>
                      </a:lnTo>
                      <a:lnTo>
                        <a:pt x="77" y="75"/>
                      </a:lnTo>
                      <a:lnTo>
                        <a:pt x="79" y="73"/>
                      </a:lnTo>
                      <a:lnTo>
                        <a:pt x="85" y="71"/>
                      </a:lnTo>
                      <a:lnTo>
                        <a:pt x="102" y="69"/>
                      </a:lnTo>
                      <a:lnTo>
                        <a:pt x="129" y="65"/>
                      </a:lnTo>
                      <a:lnTo>
                        <a:pt x="166" y="60"/>
                      </a:lnTo>
                      <a:lnTo>
                        <a:pt x="208" y="52"/>
                      </a:lnTo>
                      <a:lnTo>
                        <a:pt x="258" y="46"/>
                      </a:lnTo>
                      <a:lnTo>
                        <a:pt x="314" y="38"/>
                      </a:lnTo>
                      <a:lnTo>
                        <a:pt x="374" y="31"/>
                      </a:lnTo>
                      <a:lnTo>
                        <a:pt x="436" y="23"/>
                      </a:lnTo>
                      <a:lnTo>
                        <a:pt x="502" y="17"/>
                      </a:lnTo>
                      <a:lnTo>
                        <a:pt x="568" y="9"/>
                      </a:lnTo>
                      <a:lnTo>
                        <a:pt x="631" y="6"/>
                      </a:lnTo>
                      <a:lnTo>
                        <a:pt x="695" y="2"/>
                      </a:lnTo>
                      <a:lnTo>
                        <a:pt x="757" y="0"/>
                      </a:lnTo>
                      <a:lnTo>
                        <a:pt x="8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9"/>
                <p:cNvSpPr>
                  <a:spLocks/>
                </p:cNvSpPr>
                <p:nvPr/>
              </p:nvSpPr>
              <p:spPr bwMode="auto">
                <a:xfrm>
                  <a:off x="443" y="136"/>
                  <a:ext cx="660" cy="724"/>
                </a:xfrm>
                <a:custGeom>
                  <a:avLst/>
                  <a:gdLst>
                    <a:gd name="T0" fmla="*/ 25 w 1650"/>
                    <a:gd name="T1" fmla="*/ 0 h 1811"/>
                    <a:gd name="T2" fmla="*/ 29 w 1650"/>
                    <a:gd name="T3" fmla="*/ 2 h 1811"/>
                    <a:gd name="T4" fmla="*/ 33 w 1650"/>
                    <a:gd name="T5" fmla="*/ 4 h 1811"/>
                    <a:gd name="T6" fmla="*/ 36 w 1650"/>
                    <a:gd name="T7" fmla="*/ 7 h 1811"/>
                    <a:gd name="T8" fmla="*/ 39 w 1650"/>
                    <a:gd name="T9" fmla="*/ 10 h 1811"/>
                    <a:gd name="T10" fmla="*/ 41 w 1650"/>
                    <a:gd name="T11" fmla="*/ 14 h 1811"/>
                    <a:gd name="T12" fmla="*/ 42 w 1650"/>
                    <a:gd name="T13" fmla="*/ 18 h 1811"/>
                    <a:gd name="T14" fmla="*/ 42 w 1650"/>
                    <a:gd name="T15" fmla="*/ 23 h 1811"/>
                    <a:gd name="T16" fmla="*/ 42 w 1650"/>
                    <a:gd name="T17" fmla="*/ 28 h 1811"/>
                    <a:gd name="T18" fmla="*/ 41 w 1650"/>
                    <a:gd name="T19" fmla="*/ 32 h 1811"/>
                    <a:gd name="T20" fmla="*/ 39 w 1650"/>
                    <a:gd name="T21" fmla="*/ 36 h 1811"/>
                    <a:gd name="T22" fmla="*/ 36 w 1650"/>
                    <a:gd name="T23" fmla="*/ 40 h 1811"/>
                    <a:gd name="T24" fmla="*/ 33 w 1650"/>
                    <a:gd name="T25" fmla="*/ 42 h 1811"/>
                    <a:gd name="T26" fmla="*/ 29 w 1650"/>
                    <a:gd name="T27" fmla="*/ 44 h 1811"/>
                    <a:gd name="T28" fmla="*/ 25 w 1650"/>
                    <a:gd name="T29" fmla="*/ 46 h 1811"/>
                    <a:gd name="T30" fmla="*/ 21 w 1650"/>
                    <a:gd name="T31" fmla="*/ 46 h 1811"/>
                    <a:gd name="T32" fmla="*/ 17 w 1650"/>
                    <a:gd name="T33" fmla="*/ 46 h 1811"/>
                    <a:gd name="T34" fmla="*/ 13 w 1650"/>
                    <a:gd name="T35" fmla="*/ 44 h 1811"/>
                    <a:gd name="T36" fmla="*/ 9 w 1650"/>
                    <a:gd name="T37" fmla="*/ 42 h 1811"/>
                    <a:gd name="T38" fmla="*/ 6 w 1650"/>
                    <a:gd name="T39" fmla="*/ 40 h 1811"/>
                    <a:gd name="T40" fmla="*/ 4 w 1650"/>
                    <a:gd name="T41" fmla="*/ 36 h 1811"/>
                    <a:gd name="T42" fmla="*/ 2 w 1650"/>
                    <a:gd name="T43" fmla="*/ 32 h 1811"/>
                    <a:gd name="T44" fmla="*/ 0 w 1650"/>
                    <a:gd name="T45" fmla="*/ 28 h 1811"/>
                    <a:gd name="T46" fmla="*/ 0 w 1650"/>
                    <a:gd name="T47" fmla="*/ 23 h 1811"/>
                    <a:gd name="T48" fmla="*/ 0 w 1650"/>
                    <a:gd name="T49" fmla="*/ 18 h 1811"/>
                    <a:gd name="T50" fmla="*/ 2 w 1650"/>
                    <a:gd name="T51" fmla="*/ 14 h 1811"/>
                    <a:gd name="T52" fmla="*/ 4 w 1650"/>
                    <a:gd name="T53" fmla="*/ 10 h 1811"/>
                    <a:gd name="T54" fmla="*/ 6 w 1650"/>
                    <a:gd name="T55" fmla="*/ 7 h 1811"/>
                    <a:gd name="T56" fmla="*/ 9 w 1650"/>
                    <a:gd name="T57" fmla="*/ 4 h 1811"/>
                    <a:gd name="T58" fmla="*/ 13 w 1650"/>
                    <a:gd name="T59" fmla="*/ 2 h 1811"/>
                    <a:gd name="T60" fmla="*/ 17 w 1650"/>
                    <a:gd name="T61" fmla="*/ 0 h 1811"/>
                    <a:gd name="T62" fmla="*/ 21 w 1650"/>
                    <a:gd name="T63" fmla="*/ 0 h 1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0"/>
                    <a:gd name="T97" fmla="*/ 0 h 1811"/>
                    <a:gd name="T98" fmla="*/ 1650 w 1650"/>
                    <a:gd name="T99" fmla="*/ 1811 h 1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0" h="1811">
                      <a:moveTo>
                        <a:pt x="910" y="4"/>
                      </a:moveTo>
                      <a:lnTo>
                        <a:pt x="991" y="20"/>
                      </a:lnTo>
                      <a:lnTo>
                        <a:pt x="1070" y="41"/>
                      </a:lnTo>
                      <a:lnTo>
                        <a:pt x="1146" y="72"/>
                      </a:lnTo>
                      <a:lnTo>
                        <a:pt x="1217" y="111"/>
                      </a:lnTo>
                      <a:lnTo>
                        <a:pt x="1285" y="155"/>
                      </a:lnTo>
                      <a:lnTo>
                        <a:pt x="1349" y="207"/>
                      </a:lnTo>
                      <a:lnTo>
                        <a:pt x="1409" y="265"/>
                      </a:lnTo>
                      <a:lnTo>
                        <a:pt x="1461" y="331"/>
                      </a:lnTo>
                      <a:lnTo>
                        <a:pt x="1509" y="400"/>
                      </a:lnTo>
                      <a:lnTo>
                        <a:pt x="1550" y="474"/>
                      </a:lnTo>
                      <a:lnTo>
                        <a:pt x="1584" y="553"/>
                      </a:lnTo>
                      <a:lnTo>
                        <a:pt x="1613" y="638"/>
                      </a:lnTo>
                      <a:lnTo>
                        <a:pt x="1633" y="723"/>
                      </a:lnTo>
                      <a:lnTo>
                        <a:pt x="1646" y="814"/>
                      </a:lnTo>
                      <a:lnTo>
                        <a:pt x="1650" y="907"/>
                      </a:lnTo>
                      <a:lnTo>
                        <a:pt x="1646" y="999"/>
                      </a:lnTo>
                      <a:lnTo>
                        <a:pt x="1633" y="1088"/>
                      </a:lnTo>
                      <a:lnTo>
                        <a:pt x="1613" y="1175"/>
                      </a:lnTo>
                      <a:lnTo>
                        <a:pt x="1584" y="1258"/>
                      </a:lnTo>
                      <a:lnTo>
                        <a:pt x="1550" y="1338"/>
                      </a:lnTo>
                      <a:lnTo>
                        <a:pt x="1509" y="1411"/>
                      </a:lnTo>
                      <a:lnTo>
                        <a:pt x="1461" y="1481"/>
                      </a:lnTo>
                      <a:lnTo>
                        <a:pt x="1409" y="1546"/>
                      </a:lnTo>
                      <a:lnTo>
                        <a:pt x="1349" y="1604"/>
                      </a:lnTo>
                      <a:lnTo>
                        <a:pt x="1285" y="1656"/>
                      </a:lnTo>
                      <a:lnTo>
                        <a:pt x="1217" y="1701"/>
                      </a:lnTo>
                      <a:lnTo>
                        <a:pt x="1146" y="1739"/>
                      </a:lnTo>
                      <a:lnTo>
                        <a:pt x="1070" y="1770"/>
                      </a:lnTo>
                      <a:lnTo>
                        <a:pt x="991" y="1792"/>
                      </a:lnTo>
                      <a:lnTo>
                        <a:pt x="910" y="1807"/>
                      </a:lnTo>
                      <a:lnTo>
                        <a:pt x="825" y="1811"/>
                      </a:lnTo>
                      <a:lnTo>
                        <a:pt x="740" y="1807"/>
                      </a:lnTo>
                      <a:lnTo>
                        <a:pt x="659" y="1792"/>
                      </a:lnTo>
                      <a:lnTo>
                        <a:pt x="580" y="1770"/>
                      </a:lnTo>
                      <a:lnTo>
                        <a:pt x="504" y="1739"/>
                      </a:lnTo>
                      <a:lnTo>
                        <a:pt x="431" y="1701"/>
                      </a:lnTo>
                      <a:lnTo>
                        <a:pt x="363" y="1656"/>
                      </a:lnTo>
                      <a:lnTo>
                        <a:pt x="299" y="1604"/>
                      </a:lnTo>
                      <a:lnTo>
                        <a:pt x="241" y="1546"/>
                      </a:lnTo>
                      <a:lnTo>
                        <a:pt x="187" y="1481"/>
                      </a:lnTo>
                      <a:lnTo>
                        <a:pt x="141" y="1411"/>
                      </a:lnTo>
                      <a:lnTo>
                        <a:pt x="100" y="1338"/>
                      </a:lnTo>
                      <a:lnTo>
                        <a:pt x="66" y="1258"/>
                      </a:lnTo>
                      <a:lnTo>
                        <a:pt x="37" y="1175"/>
                      </a:lnTo>
                      <a:lnTo>
                        <a:pt x="17" y="1088"/>
                      </a:lnTo>
                      <a:lnTo>
                        <a:pt x="4" y="999"/>
                      </a:lnTo>
                      <a:lnTo>
                        <a:pt x="0" y="907"/>
                      </a:lnTo>
                      <a:lnTo>
                        <a:pt x="4" y="814"/>
                      </a:lnTo>
                      <a:lnTo>
                        <a:pt x="17" y="723"/>
                      </a:lnTo>
                      <a:lnTo>
                        <a:pt x="37" y="638"/>
                      </a:lnTo>
                      <a:lnTo>
                        <a:pt x="66" y="553"/>
                      </a:lnTo>
                      <a:lnTo>
                        <a:pt x="100" y="474"/>
                      </a:lnTo>
                      <a:lnTo>
                        <a:pt x="141" y="400"/>
                      </a:lnTo>
                      <a:lnTo>
                        <a:pt x="187" y="331"/>
                      </a:lnTo>
                      <a:lnTo>
                        <a:pt x="241" y="265"/>
                      </a:lnTo>
                      <a:lnTo>
                        <a:pt x="299" y="207"/>
                      </a:lnTo>
                      <a:lnTo>
                        <a:pt x="363" y="155"/>
                      </a:lnTo>
                      <a:lnTo>
                        <a:pt x="431" y="111"/>
                      </a:lnTo>
                      <a:lnTo>
                        <a:pt x="504" y="72"/>
                      </a:lnTo>
                      <a:lnTo>
                        <a:pt x="580" y="41"/>
                      </a:lnTo>
                      <a:lnTo>
                        <a:pt x="659" y="20"/>
                      </a:lnTo>
                      <a:lnTo>
                        <a:pt x="740" y="4"/>
                      </a:lnTo>
                      <a:lnTo>
                        <a:pt x="825" y="0"/>
                      </a:lnTo>
                      <a:lnTo>
                        <a:pt x="910" y="4"/>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9"/>
                <p:cNvSpPr>
                  <a:spLocks/>
                </p:cNvSpPr>
                <p:nvPr/>
              </p:nvSpPr>
              <p:spPr bwMode="auto">
                <a:xfrm>
                  <a:off x="642" y="435"/>
                  <a:ext cx="13" cy="11"/>
                </a:xfrm>
                <a:custGeom>
                  <a:avLst/>
                  <a:gdLst>
                    <a:gd name="T0" fmla="*/ 0 w 33"/>
                    <a:gd name="T1" fmla="*/ 1 h 29"/>
                    <a:gd name="T2" fmla="*/ 0 w 33"/>
                    <a:gd name="T3" fmla="*/ 1 h 29"/>
                    <a:gd name="T4" fmla="*/ 0 w 33"/>
                    <a:gd name="T5" fmla="*/ 0 h 29"/>
                    <a:gd name="T6" fmla="*/ 0 w 33"/>
                    <a:gd name="T7" fmla="*/ 0 h 29"/>
                    <a:gd name="T8" fmla="*/ 1 w 33"/>
                    <a:gd name="T9" fmla="*/ 0 h 29"/>
                    <a:gd name="T10" fmla="*/ 0 w 33"/>
                    <a:gd name="T11" fmla="*/ 1 h 29"/>
                    <a:gd name="T12" fmla="*/ 0 60000 65536"/>
                    <a:gd name="T13" fmla="*/ 0 60000 65536"/>
                    <a:gd name="T14" fmla="*/ 0 60000 65536"/>
                    <a:gd name="T15" fmla="*/ 0 60000 65536"/>
                    <a:gd name="T16" fmla="*/ 0 60000 65536"/>
                    <a:gd name="T17" fmla="*/ 0 60000 65536"/>
                    <a:gd name="T18" fmla="*/ 0 w 33"/>
                    <a:gd name="T19" fmla="*/ 0 h 29"/>
                    <a:gd name="T20" fmla="*/ 33 w 33"/>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3" h="29">
                      <a:moveTo>
                        <a:pt x="2" y="29"/>
                      </a:moveTo>
                      <a:lnTo>
                        <a:pt x="0" y="27"/>
                      </a:lnTo>
                      <a:lnTo>
                        <a:pt x="6" y="20"/>
                      </a:lnTo>
                      <a:lnTo>
                        <a:pt x="8" y="2"/>
                      </a:lnTo>
                      <a:lnTo>
                        <a:pt x="33" y="0"/>
                      </a:lnTo>
                      <a:lnTo>
                        <a:pt x="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60"/>
                <p:cNvSpPr>
                  <a:spLocks/>
                </p:cNvSpPr>
                <p:nvPr/>
              </p:nvSpPr>
              <p:spPr bwMode="auto">
                <a:xfrm>
                  <a:off x="623" y="452"/>
                  <a:ext cx="13" cy="12"/>
                </a:xfrm>
                <a:custGeom>
                  <a:avLst/>
                  <a:gdLst>
                    <a:gd name="T0" fmla="*/ 0 w 31"/>
                    <a:gd name="T1" fmla="*/ 1 h 29"/>
                    <a:gd name="T2" fmla="*/ 0 w 31"/>
                    <a:gd name="T3" fmla="*/ 0 h 29"/>
                    <a:gd name="T4" fmla="*/ 0 w 31"/>
                    <a:gd name="T5" fmla="*/ 0 h 29"/>
                    <a:gd name="T6" fmla="*/ 1 w 31"/>
                    <a:gd name="T7" fmla="*/ 0 h 29"/>
                    <a:gd name="T8" fmla="*/ 0 w 31"/>
                    <a:gd name="T9" fmla="*/ 1 h 29"/>
                    <a:gd name="T10" fmla="*/ 0 60000 65536"/>
                    <a:gd name="T11" fmla="*/ 0 60000 65536"/>
                    <a:gd name="T12" fmla="*/ 0 60000 65536"/>
                    <a:gd name="T13" fmla="*/ 0 60000 65536"/>
                    <a:gd name="T14" fmla="*/ 0 60000 65536"/>
                    <a:gd name="T15" fmla="*/ 0 w 31"/>
                    <a:gd name="T16" fmla="*/ 0 h 29"/>
                    <a:gd name="T17" fmla="*/ 31 w 31"/>
                    <a:gd name="T18" fmla="*/ 29 h 29"/>
                  </a:gdLst>
                  <a:ahLst/>
                  <a:cxnLst>
                    <a:cxn ang="T10">
                      <a:pos x="T0" y="T1"/>
                    </a:cxn>
                    <a:cxn ang="T11">
                      <a:pos x="T2" y="T3"/>
                    </a:cxn>
                    <a:cxn ang="T12">
                      <a:pos x="T4" y="T5"/>
                    </a:cxn>
                    <a:cxn ang="T13">
                      <a:pos x="T6" y="T7"/>
                    </a:cxn>
                    <a:cxn ang="T14">
                      <a:pos x="T8" y="T9"/>
                    </a:cxn>
                  </a:cxnLst>
                  <a:rect l="T15" t="T16" r="T17" b="T18"/>
                  <a:pathLst>
                    <a:path w="31" h="29">
                      <a:moveTo>
                        <a:pt x="0" y="29"/>
                      </a:moveTo>
                      <a:lnTo>
                        <a:pt x="4" y="19"/>
                      </a:lnTo>
                      <a:lnTo>
                        <a:pt x="8" y="4"/>
                      </a:lnTo>
                      <a:lnTo>
                        <a:pt x="31"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61"/>
                <p:cNvSpPr>
                  <a:spLocks/>
                </p:cNvSpPr>
                <p:nvPr/>
              </p:nvSpPr>
              <p:spPr bwMode="auto">
                <a:xfrm>
                  <a:off x="605" y="470"/>
                  <a:ext cx="12" cy="10"/>
                </a:xfrm>
                <a:custGeom>
                  <a:avLst/>
                  <a:gdLst>
                    <a:gd name="T0" fmla="*/ 0 w 29"/>
                    <a:gd name="T1" fmla="*/ 0 h 27"/>
                    <a:gd name="T2" fmla="*/ 0 w 29"/>
                    <a:gd name="T3" fmla="*/ 0 h 27"/>
                    <a:gd name="T4" fmla="*/ 0 w 29"/>
                    <a:gd name="T5" fmla="*/ 0 h 27"/>
                    <a:gd name="T6" fmla="*/ 1 w 29"/>
                    <a:gd name="T7" fmla="*/ 0 h 27"/>
                    <a:gd name="T8" fmla="*/ 0 w 29"/>
                    <a:gd name="T9" fmla="*/ 0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0" y="27"/>
                      </a:moveTo>
                      <a:lnTo>
                        <a:pt x="4" y="18"/>
                      </a:lnTo>
                      <a:lnTo>
                        <a:pt x="5" y="2"/>
                      </a:lnTo>
                      <a:lnTo>
                        <a:pt x="29"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62"/>
                <p:cNvSpPr>
                  <a:spLocks/>
                </p:cNvSpPr>
                <p:nvPr/>
              </p:nvSpPr>
              <p:spPr bwMode="auto">
                <a:xfrm>
                  <a:off x="586" y="487"/>
                  <a:ext cx="11" cy="10"/>
                </a:xfrm>
                <a:custGeom>
                  <a:avLst/>
                  <a:gdLst>
                    <a:gd name="T0" fmla="*/ 0 w 27"/>
                    <a:gd name="T1" fmla="*/ 1 h 25"/>
                    <a:gd name="T2" fmla="*/ 0 w 27"/>
                    <a:gd name="T3" fmla="*/ 0 h 25"/>
                    <a:gd name="T4" fmla="*/ 0 w 27"/>
                    <a:gd name="T5" fmla="*/ 0 h 25"/>
                    <a:gd name="T6" fmla="*/ 1 w 27"/>
                    <a:gd name="T7" fmla="*/ 0 h 25"/>
                    <a:gd name="T8" fmla="*/ 0 w 27"/>
                    <a:gd name="T9" fmla="*/ 1 h 25"/>
                    <a:gd name="T10" fmla="*/ 0 60000 65536"/>
                    <a:gd name="T11" fmla="*/ 0 60000 65536"/>
                    <a:gd name="T12" fmla="*/ 0 60000 65536"/>
                    <a:gd name="T13" fmla="*/ 0 60000 65536"/>
                    <a:gd name="T14" fmla="*/ 0 60000 65536"/>
                    <a:gd name="T15" fmla="*/ 0 w 27"/>
                    <a:gd name="T16" fmla="*/ 0 h 25"/>
                    <a:gd name="T17" fmla="*/ 27 w 27"/>
                    <a:gd name="T18" fmla="*/ 25 h 25"/>
                  </a:gdLst>
                  <a:ahLst/>
                  <a:cxnLst>
                    <a:cxn ang="T10">
                      <a:pos x="T0" y="T1"/>
                    </a:cxn>
                    <a:cxn ang="T11">
                      <a:pos x="T2" y="T3"/>
                    </a:cxn>
                    <a:cxn ang="T12">
                      <a:pos x="T4" y="T5"/>
                    </a:cxn>
                    <a:cxn ang="T13">
                      <a:pos x="T6" y="T7"/>
                    </a:cxn>
                    <a:cxn ang="T14">
                      <a:pos x="T8" y="T9"/>
                    </a:cxn>
                  </a:cxnLst>
                  <a:rect l="T15" t="T16" r="T17" b="T18"/>
                  <a:pathLst>
                    <a:path w="27" h="25">
                      <a:moveTo>
                        <a:pt x="0" y="25"/>
                      </a:moveTo>
                      <a:lnTo>
                        <a:pt x="4" y="19"/>
                      </a:lnTo>
                      <a:lnTo>
                        <a:pt x="6" y="2"/>
                      </a:lnTo>
                      <a:lnTo>
                        <a:pt x="27" y="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63"/>
                <p:cNvSpPr>
                  <a:spLocks/>
                </p:cNvSpPr>
                <p:nvPr/>
              </p:nvSpPr>
              <p:spPr bwMode="auto">
                <a:xfrm>
                  <a:off x="568" y="504"/>
                  <a:ext cx="10" cy="9"/>
                </a:xfrm>
                <a:custGeom>
                  <a:avLst/>
                  <a:gdLst>
                    <a:gd name="T0" fmla="*/ 0 w 25"/>
                    <a:gd name="T1" fmla="*/ 1 h 23"/>
                    <a:gd name="T2" fmla="*/ 0 w 25"/>
                    <a:gd name="T3" fmla="*/ 0 h 23"/>
                    <a:gd name="T4" fmla="*/ 0 w 25"/>
                    <a:gd name="T5" fmla="*/ 0 h 23"/>
                    <a:gd name="T6" fmla="*/ 1 w 25"/>
                    <a:gd name="T7" fmla="*/ 0 h 23"/>
                    <a:gd name="T8" fmla="*/ 0 w 25"/>
                    <a:gd name="T9" fmla="*/ 1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23"/>
                      </a:moveTo>
                      <a:lnTo>
                        <a:pt x="2" y="19"/>
                      </a:lnTo>
                      <a:lnTo>
                        <a:pt x="6" y="2"/>
                      </a:lnTo>
                      <a:lnTo>
                        <a:pt x="25"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64"/>
                <p:cNvSpPr>
                  <a:spLocks/>
                </p:cNvSpPr>
                <p:nvPr/>
              </p:nvSpPr>
              <p:spPr bwMode="auto">
                <a:xfrm>
                  <a:off x="539" y="554"/>
                  <a:ext cx="108" cy="38"/>
                </a:xfrm>
                <a:custGeom>
                  <a:avLst/>
                  <a:gdLst>
                    <a:gd name="T0" fmla="*/ 7 w 270"/>
                    <a:gd name="T1" fmla="*/ 2 h 96"/>
                    <a:gd name="T2" fmla="*/ 7 w 270"/>
                    <a:gd name="T3" fmla="*/ 2 h 96"/>
                    <a:gd name="T4" fmla="*/ 0 w 270"/>
                    <a:gd name="T5" fmla="*/ 1 h 96"/>
                    <a:gd name="T6" fmla="*/ 0 w 270"/>
                    <a:gd name="T7" fmla="*/ 0 h 96"/>
                    <a:gd name="T8" fmla="*/ 7 w 270"/>
                    <a:gd name="T9" fmla="*/ 2 h 96"/>
                    <a:gd name="T10" fmla="*/ 0 60000 65536"/>
                    <a:gd name="T11" fmla="*/ 0 60000 65536"/>
                    <a:gd name="T12" fmla="*/ 0 60000 65536"/>
                    <a:gd name="T13" fmla="*/ 0 60000 65536"/>
                    <a:gd name="T14" fmla="*/ 0 60000 65536"/>
                    <a:gd name="T15" fmla="*/ 0 w 270"/>
                    <a:gd name="T16" fmla="*/ 0 h 96"/>
                    <a:gd name="T17" fmla="*/ 270 w 270"/>
                    <a:gd name="T18" fmla="*/ 96 h 96"/>
                  </a:gdLst>
                  <a:ahLst/>
                  <a:cxnLst>
                    <a:cxn ang="T10">
                      <a:pos x="T0" y="T1"/>
                    </a:cxn>
                    <a:cxn ang="T11">
                      <a:pos x="T2" y="T3"/>
                    </a:cxn>
                    <a:cxn ang="T12">
                      <a:pos x="T4" y="T5"/>
                    </a:cxn>
                    <a:cxn ang="T13">
                      <a:pos x="T6" y="T7"/>
                    </a:cxn>
                    <a:cxn ang="T14">
                      <a:pos x="T8" y="T9"/>
                    </a:cxn>
                  </a:cxnLst>
                  <a:rect l="T15" t="T16" r="T17" b="T18"/>
                  <a:pathLst>
                    <a:path w="270" h="96">
                      <a:moveTo>
                        <a:pt x="266" y="62"/>
                      </a:moveTo>
                      <a:lnTo>
                        <a:pt x="270" y="96"/>
                      </a:lnTo>
                      <a:lnTo>
                        <a:pt x="0" y="29"/>
                      </a:lnTo>
                      <a:lnTo>
                        <a:pt x="1" y="0"/>
                      </a:lnTo>
                      <a:lnTo>
                        <a:pt x="266" y="62"/>
                      </a:lnTo>
                      <a:close/>
                    </a:path>
                  </a:pathLst>
                </a:custGeom>
                <a:solidFill>
                  <a:srgbClr val="70D1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 name="Rectangle 67"/>
              <p:cNvSpPr>
                <a:spLocks noChangeArrowheads="1"/>
              </p:cNvSpPr>
              <p:nvPr/>
            </p:nvSpPr>
            <p:spPr bwMode="auto">
              <a:xfrm>
                <a:off x="0" y="1164"/>
                <a:ext cx="1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800" b="1">
                    <a:solidFill>
                      <a:srgbClr val="669900"/>
                    </a:solidFill>
                    <a:latin typeface="Arial" panose="020B0604020202020204" pitchFamily="34" charset="0"/>
                    <a:ea typeface="宋体" panose="02010600030101010101" pitchFamily="2" charset="-122"/>
                  </a:rPr>
                  <a:t>MEMORIZE!</a:t>
                </a:r>
              </a:p>
            </p:txBody>
          </p:sp>
        </p:grpSp>
      </p:grpSp>
    </p:spTree>
    <p:extLst>
      <p:ext uri="{BB962C8B-B14F-4D97-AF65-F5344CB8AC3E}">
        <p14:creationId xmlns:p14="http://schemas.microsoft.com/office/powerpoint/2010/main" val="188893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数据表示  </a:t>
            </a:r>
            <a:r>
              <a:rPr lang="en-US" altLang="zh-CN" dirty="0" smtClean="0"/>
              <a:t>Data </a:t>
            </a:r>
            <a:r>
              <a:rPr lang="en-US" altLang="zh-CN" dirty="0"/>
              <a:t>Representation </a:t>
            </a:r>
            <a:endParaRPr lang="zh-CN" altLang="en-US" dirty="0"/>
          </a:p>
        </p:txBody>
      </p:sp>
      <p:sp>
        <p:nvSpPr>
          <p:cNvPr id="3" name="内容占位符 2"/>
          <p:cNvSpPr>
            <a:spLocks noGrp="1"/>
          </p:cNvSpPr>
          <p:nvPr>
            <p:ph idx="1"/>
          </p:nvPr>
        </p:nvSpPr>
        <p:spPr/>
        <p:txBody>
          <a:bodyPr/>
          <a:lstStyle/>
          <a:p>
            <a:r>
              <a:rPr lang="zh-CN" altLang="en-US" dirty="0" smtClean="0"/>
              <a:t>非数值数据 </a:t>
            </a:r>
            <a:r>
              <a:rPr lang="en-US" altLang="zh-CN" dirty="0" smtClean="0"/>
              <a:t>Qualitative               </a:t>
            </a:r>
          </a:p>
          <a:p>
            <a:pPr lvl="1"/>
            <a:r>
              <a:rPr lang="en-US" altLang="zh-CN" dirty="0" smtClean="0">
                <a:solidFill>
                  <a:srgbClr val="0000FF"/>
                </a:solidFill>
              </a:rPr>
              <a:t>C</a:t>
            </a:r>
            <a:r>
              <a:rPr lang="zh-CN" altLang="en-US" dirty="0" smtClean="0">
                <a:solidFill>
                  <a:srgbClr val="0000FF"/>
                </a:solidFill>
              </a:rPr>
              <a:t>语言  </a:t>
            </a:r>
            <a:r>
              <a:rPr lang="en-US" altLang="zh-CN" dirty="0" smtClean="0">
                <a:solidFill>
                  <a:srgbClr val="0000FF"/>
                </a:solidFill>
              </a:rPr>
              <a:t>char</a:t>
            </a:r>
            <a:r>
              <a:rPr lang="zh-CN" altLang="en-US" dirty="0" smtClean="0">
                <a:solidFill>
                  <a:srgbClr val="0000FF"/>
                </a:solidFill>
              </a:rPr>
              <a:t>型</a:t>
            </a:r>
            <a:endParaRPr lang="en-US" altLang="zh-CN" dirty="0">
              <a:solidFill>
                <a:srgbClr val="0000FF"/>
              </a:solidFill>
            </a:endParaRPr>
          </a:p>
          <a:p>
            <a:r>
              <a:rPr lang="zh-CN" altLang="en-US" dirty="0" smtClean="0"/>
              <a:t>数值数据    </a:t>
            </a:r>
            <a:r>
              <a:rPr lang="en-US" altLang="zh-CN" dirty="0" smtClean="0"/>
              <a:t>Quantitative</a:t>
            </a:r>
            <a:endParaRPr lang="en-US" altLang="zh-CN" dirty="0"/>
          </a:p>
          <a:p>
            <a:pPr lvl="1"/>
            <a:r>
              <a:rPr lang="zh-CN" altLang="en-US" dirty="0" smtClean="0"/>
              <a:t>整数   </a:t>
            </a:r>
            <a:r>
              <a:rPr lang="en-US" altLang="zh-CN" dirty="0" smtClean="0"/>
              <a:t>Integers</a:t>
            </a:r>
            <a:endParaRPr lang="en-US" altLang="zh-CN" dirty="0" smtClean="0">
              <a:solidFill>
                <a:srgbClr val="0000FF"/>
              </a:solidFill>
            </a:endParaRPr>
          </a:p>
          <a:p>
            <a:pPr lvl="2"/>
            <a:r>
              <a:rPr lang="en-US" altLang="zh-CN" dirty="0" smtClean="0"/>
              <a:t>Signed / Unsigned</a:t>
            </a:r>
          </a:p>
          <a:p>
            <a:pPr lvl="2"/>
            <a:r>
              <a:rPr lang="en-US" altLang="zh-CN" dirty="0"/>
              <a:t> </a:t>
            </a:r>
            <a:r>
              <a:rPr lang="en-US" altLang="zh-CN" dirty="0" smtClean="0">
                <a:solidFill>
                  <a:srgbClr val="0000FF"/>
                </a:solidFill>
              </a:rPr>
              <a:t>C</a:t>
            </a:r>
            <a:r>
              <a:rPr lang="zh-CN" altLang="en-US" dirty="0">
                <a:solidFill>
                  <a:srgbClr val="0000FF"/>
                </a:solidFill>
              </a:rPr>
              <a:t>语言  </a:t>
            </a:r>
            <a:r>
              <a:rPr lang="en-US" altLang="zh-CN" dirty="0">
                <a:solidFill>
                  <a:srgbClr val="0000FF"/>
                </a:solidFill>
              </a:rPr>
              <a:t>short  </a:t>
            </a:r>
            <a:r>
              <a:rPr lang="en-US" altLang="zh-CN" dirty="0" err="1">
                <a:solidFill>
                  <a:srgbClr val="0000FF"/>
                </a:solidFill>
              </a:rPr>
              <a:t>int</a:t>
            </a:r>
            <a:r>
              <a:rPr lang="en-US" altLang="zh-CN" dirty="0">
                <a:solidFill>
                  <a:srgbClr val="0000FF"/>
                </a:solidFill>
              </a:rPr>
              <a:t>  long </a:t>
            </a:r>
            <a:r>
              <a:rPr lang="zh-CN" altLang="en-US" dirty="0" smtClean="0">
                <a:solidFill>
                  <a:srgbClr val="0000FF"/>
                </a:solidFill>
              </a:rPr>
              <a:t>型</a:t>
            </a:r>
            <a:endParaRPr lang="en-US" altLang="zh-CN" dirty="0"/>
          </a:p>
          <a:p>
            <a:pPr lvl="1"/>
            <a:r>
              <a:rPr lang="zh-CN" altLang="en-US" dirty="0" smtClean="0"/>
              <a:t>非整数  </a:t>
            </a:r>
            <a:r>
              <a:rPr lang="en-US" altLang="zh-CN" dirty="0" smtClean="0"/>
              <a:t>Non-integers </a:t>
            </a:r>
            <a:r>
              <a:rPr lang="en-US" altLang="zh-CN" dirty="0"/>
              <a:t>(Real)</a:t>
            </a:r>
          </a:p>
          <a:p>
            <a:pPr lvl="2"/>
            <a:r>
              <a:rPr lang="en-US" altLang="zh-CN" dirty="0" smtClean="0"/>
              <a:t>Signed / Unsigned</a:t>
            </a:r>
          </a:p>
          <a:p>
            <a:pPr lvl="2"/>
            <a:r>
              <a:rPr lang="en-US" altLang="zh-CN" dirty="0" smtClean="0">
                <a:solidFill>
                  <a:srgbClr val="0000FF"/>
                </a:solidFill>
              </a:rPr>
              <a:t>C</a:t>
            </a:r>
            <a:r>
              <a:rPr lang="zh-CN" altLang="en-US" dirty="0" smtClean="0">
                <a:solidFill>
                  <a:srgbClr val="0000FF"/>
                </a:solidFill>
              </a:rPr>
              <a:t>语言  </a:t>
            </a:r>
            <a:r>
              <a:rPr lang="en-US" altLang="zh-CN" dirty="0" smtClean="0">
                <a:solidFill>
                  <a:srgbClr val="0000FF"/>
                </a:solidFill>
              </a:rPr>
              <a:t>float double </a:t>
            </a:r>
            <a:r>
              <a:rPr lang="zh-CN" altLang="en-US" dirty="0" smtClean="0">
                <a:solidFill>
                  <a:srgbClr val="0000FF"/>
                </a:solidFill>
              </a:rPr>
              <a:t>型</a:t>
            </a:r>
            <a:endParaRPr lang="en-US" altLang="zh-CN" dirty="0" smtClean="0">
              <a:solidFill>
                <a:srgbClr val="0000FF"/>
              </a:solidFill>
            </a:endParaRPr>
          </a:p>
          <a:p>
            <a:pPr lvl="2"/>
            <a:r>
              <a:rPr lang="en-US" altLang="zh-CN" dirty="0" smtClean="0">
                <a:solidFill>
                  <a:srgbClr val="0000FF"/>
                </a:solidFill>
              </a:rPr>
              <a:t>int8_t     uint8_t     int16_t   uint16_t  </a:t>
            </a:r>
          </a:p>
          <a:p>
            <a:pPr lvl="2"/>
            <a:r>
              <a:rPr lang="en-US" altLang="zh-CN" dirty="0" smtClean="0">
                <a:solidFill>
                  <a:srgbClr val="0000FF"/>
                </a:solidFill>
              </a:rPr>
              <a:t>int32_t   uint32_t  </a:t>
            </a:r>
            <a:r>
              <a:rPr lang="en-US" altLang="zh-CN" dirty="0">
                <a:solidFill>
                  <a:srgbClr val="0000FF"/>
                </a:solidFill>
              </a:rPr>
              <a:t> </a:t>
            </a:r>
            <a:r>
              <a:rPr lang="en-US" altLang="zh-CN" dirty="0" smtClean="0">
                <a:solidFill>
                  <a:srgbClr val="0000FF"/>
                </a:solidFill>
              </a:rPr>
              <a:t>int64_t   uint64_t</a:t>
            </a:r>
          </a:p>
          <a:p>
            <a:pPr lvl="2"/>
            <a:r>
              <a:rPr lang="zh-CN" altLang="en-US" dirty="0" smtClean="0">
                <a:solidFill>
                  <a:srgbClr val="FF0000"/>
                </a:solidFill>
              </a:rPr>
              <a:t>汇编语言有无数据类型？</a:t>
            </a:r>
            <a:endParaRPr lang="en-US" altLang="zh-CN" dirty="0">
              <a:solidFill>
                <a:srgbClr val="FF0000"/>
              </a:solidFill>
            </a:endParaRPr>
          </a:p>
          <a:p>
            <a:pPr lvl="2"/>
            <a:endParaRPr lang="en-US" altLang="zh-CN" dirty="0"/>
          </a:p>
          <a:p>
            <a:pPr lvl="2"/>
            <a:endParaRPr lang="en-US" altLang="zh-CN" dirty="0" smtClean="0"/>
          </a:p>
          <a:p>
            <a:pPr lvl="2"/>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861179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r>
              <a:rPr lang="zh-CN" altLang="en-US" dirty="0"/>
              <a:t>计算机数值数据表示的特点</a:t>
            </a:r>
          </a:p>
          <a:p>
            <a:pPr eaLnBrk="1" hangingPunct="1"/>
            <a:r>
              <a:rPr lang="zh-CN" altLang="en-US" dirty="0"/>
              <a:t>进位制数</a:t>
            </a:r>
          </a:p>
          <a:p>
            <a:pPr eaLnBrk="1" hangingPunct="1"/>
            <a:r>
              <a:rPr lang="zh-CN" altLang="en-US" dirty="0">
                <a:solidFill>
                  <a:srgbClr val="FF0000"/>
                </a:solidFill>
              </a:rPr>
              <a:t>数的定点、浮点表示</a:t>
            </a:r>
          </a:p>
          <a:p>
            <a:pPr eaLnBrk="1" hangingPunct="1"/>
            <a:r>
              <a:rPr lang="zh-CN" altLang="en-US" dirty="0"/>
              <a:t>机器数</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09917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2.2.1 </a:t>
            </a:r>
            <a:r>
              <a:rPr lang="zh-CN" altLang="en-US" dirty="0"/>
              <a:t>数的定点、浮点表示方法</a:t>
            </a:r>
          </a:p>
        </p:txBody>
      </p:sp>
      <p:sp>
        <p:nvSpPr>
          <p:cNvPr id="3" name="内容占位符 2"/>
          <p:cNvSpPr>
            <a:spLocks noGrp="1"/>
          </p:cNvSpPr>
          <p:nvPr>
            <p:ph idx="1"/>
          </p:nvPr>
        </p:nvSpPr>
        <p:spPr/>
        <p:txBody>
          <a:bodyPr/>
          <a:lstStyle/>
          <a:p>
            <a:pPr eaLnBrk="1" hangingPunct="1"/>
            <a:r>
              <a:rPr lang="zh-CN" altLang="en-US" dirty="0"/>
              <a:t>定点表示 </a:t>
            </a:r>
            <a:r>
              <a:rPr lang="en-US" altLang="zh-CN" dirty="0"/>
              <a:t>(</a:t>
            </a:r>
            <a:r>
              <a:rPr lang="zh-CN" altLang="en-US" dirty="0"/>
              <a:t>小数点位置固定的数</a:t>
            </a:r>
            <a:r>
              <a:rPr lang="en-US" altLang="zh-CN" dirty="0"/>
              <a:t>)</a:t>
            </a:r>
          </a:p>
          <a:p>
            <a:pPr lvl="1" eaLnBrk="1" hangingPunct="1"/>
            <a:r>
              <a:rPr lang="zh-CN" altLang="en-US" dirty="0" smtClean="0"/>
              <a:t>定点</a:t>
            </a:r>
            <a:r>
              <a:rPr lang="zh-CN" altLang="en-US" dirty="0"/>
              <a:t>整数</a:t>
            </a:r>
          </a:p>
          <a:p>
            <a:pPr lvl="1" eaLnBrk="1" hangingPunct="1"/>
            <a:r>
              <a:rPr lang="zh-CN" altLang="en-US" dirty="0"/>
              <a:t>定点小数</a:t>
            </a:r>
          </a:p>
          <a:p>
            <a:pPr lvl="1" eaLnBrk="1" hangingPunct="1"/>
            <a:r>
              <a:rPr lang="zh-CN" altLang="en-US" dirty="0" smtClean="0"/>
              <a:t>仅</a:t>
            </a:r>
            <a:r>
              <a:rPr lang="zh-CN" altLang="en-US" dirty="0"/>
              <a:t>能表示纯小数及纯整数</a:t>
            </a:r>
          </a:p>
          <a:p>
            <a:pPr eaLnBrk="1" hangingPunct="1"/>
            <a:r>
              <a:rPr lang="zh-CN" altLang="en-US" dirty="0" smtClean="0"/>
              <a:t>浮点表示（解决小数点问题）</a:t>
            </a:r>
            <a:endParaRPr lang="zh-CN" altLang="en-US" dirty="0"/>
          </a:p>
          <a:p>
            <a:pPr eaLnBrk="1" hangingPunct="1"/>
            <a:r>
              <a:rPr lang="zh-CN" altLang="en-US" dirty="0" smtClean="0"/>
              <a:t>机器数？（解决符号问题）</a:t>
            </a:r>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95256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p:txBody>
          <a:bodyPr/>
          <a:lstStyle/>
          <a:p>
            <a:pPr eaLnBrk="1" hangingPunct="1"/>
            <a:r>
              <a:rPr lang="zh-CN" altLang="zh-CN" dirty="0"/>
              <a:t>定点整数</a:t>
            </a:r>
            <a:endParaRPr lang="zh-CN" dirty="0" smtClean="0"/>
          </a:p>
        </p:txBody>
      </p:sp>
      <p:grpSp>
        <p:nvGrpSpPr>
          <p:cNvPr id="47" name="Group 3"/>
          <p:cNvGrpSpPr>
            <a:grpSpLocks/>
          </p:cNvGrpSpPr>
          <p:nvPr/>
        </p:nvGrpSpPr>
        <p:grpSpPr bwMode="auto">
          <a:xfrm>
            <a:off x="152400" y="2710904"/>
            <a:ext cx="2001838" cy="1009650"/>
            <a:chOff x="0" y="0"/>
            <a:chExt cx="1261" cy="636"/>
          </a:xfrm>
        </p:grpSpPr>
        <p:sp>
          <p:nvSpPr>
            <p:cNvPr id="48"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00FF"/>
                  </a:solidFill>
                </a:rPr>
                <a:t>符号位</a:t>
              </a:r>
              <a:endParaRPr lang="zh-CN" altLang="en-US" sz="2200" b="1" i="0">
                <a:solidFill>
                  <a:srgbClr val="0000FF"/>
                </a:solidFill>
              </a:endParaRPr>
            </a:p>
          </p:txBody>
        </p:sp>
        <p:sp>
          <p:nvSpPr>
            <p:cNvPr id="49" name="AutoShape 5"/>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i="0"/>
            </a:p>
          </p:txBody>
        </p:sp>
      </p:grpSp>
      <p:grpSp>
        <p:nvGrpSpPr>
          <p:cNvPr id="50" name="Group 6"/>
          <p:cNvGrpSpPr>
            <a:grpSpLocks/>
          </p:cNvGrpSpPr>
          <p:nvPr/>
        </p:nvGrpSpPr>
        <p:grpSpPr bwMode="auto">
          <a:xfrm>
            <a:off x="5930900" y="2926804"/>
            <a:ext cx="2592388" cy="793750"/>
            <a:chOff x="0" y="0"/>
            <a:chExt cx="1633" cy="500"/>
          </a:xfrm>
        </p:grpSpPr>
        <p:sp>
          <p:nvSpPr>
            <p:cNvPr id="51"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chemeClr val="accent2"/>
                  </a:solidFill>
                </a:rPr>
                <a:t>小数点位置</a:t>
              </a:r>
              <a:endParaRPr lang="zh-CN" altLang="en-US" sz="2200" b="1" i="0">
                <a:solidFill>
                  <a:schemeClr val="accent2"/>
                </a:solidFill>
              </a:endParaRPr>
            </a:p>
          </p:txBody>
        </p:sp>
        <p:sp>
          <p:nvSpPr>
            <p:cNvPr id="52"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53" name="Group 9"/>
          <p:cNvGrpSpPr>
            <a:grpSpLocks/>
          </p:cNvGrpSpPr>
          <p:nvPr/>
        </p:nvGrpSpPr>
        <p:grpSpPr bwMode="auto">
          <a:xfrm>
            <a:off x="2509838" y="2925217"/>
            <a:ext cx="4394200" cy="793750"/>
            <a:chOff x="0" y="0"/>
            <a:chExt cx="2768" cy="500"/>
          </a:xfrm>
        </p:grpSpPr>
        <p:sp>
          <p:nvSpPr>
            <p:cNvPr id="54" name="AutoShape 10"/>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55"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FF0000"/>
                  </a:solidFill>
                </a:rPr>
                <a:t>数值部分</a:t>
              </a:r>
              <a:endParaRPr lang="zh-CN" altLang="en-US" sz="2200" b="1" i="0">
                <a:solidFill>
                  <a:srgbClr val="FF0000"/>
                </a:solidFill>
              </a:endParaRPr>
            </a:p>
          </p:txBody>
        </p:sp>
      </p:grpSp>
      <p:grpSp>
        <p:nvGrpSpPr>
          <p:cNvPr id="56" name="Group 14"/>
          <p:cNvGrpSpPr>
            <a:grpSpLocks/>
          </p:cNvGrpSpPr>
          <p:nvPr/>
        </p:nvGrpSpPr>
        <p:grpSpPr bwMode="auto">
          <a:xfrm>
            <a:off x="1719263" y="2279104"/>
            <a:ext cx="5184775" cy="647700"/>
            <a:chOff x="0" y="0"/>
            <a:chExt cx="3266" cy="408"/>
          </a:xfrm>
        </p:grpSpPr>
        <p:sp>
          <p:nvSpPr>
            <p:cNvPr id="57" name="Rectangle 15"/>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58" name="Rectangle 16"/>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59" name="Rectangle 17"/>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60" name="Rectangle 18"/>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3</a:t>
              </a:r>
            </a:p>
          </p:txBody>
        </p:sp>
        <p:sp>
          <p:nvSpPr>
            <p:cNvPr id="61" name="Rectangle 19"/>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2" name="Rectangle 20"/>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3" name="Rectangle 21"/>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4" name="Rectangle 22"/>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5" name="Rectangle 23"/>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grpSp>
      <p:grpSp>
        <p:nvGrpSpPr>
          <p:cNvPr id="66" name="Group 24"/>
          <p:cNvGrpSpPr>
            <a:grpSpLocks/>
          </p:cNvGrpSpPr>
          <p:nvPr/>
        </p:nvGrpSpPr>
        <p:grpSpPr bwMode="auto">
          <a:xfrm>
            <a:off x="838200" y="4055517"/>
            <a:ext cx="5184775" cy="647700"/>
            <a:chOff x="0" y="0"/>
            <a:chExt cx="3266" cy="408"/>
          </a:xfrm>
        </p:grpSpPr>
        <p:sp>
          <p:nvSpPr>
            <p:cNvPr id="67" name="Rectangle 25"/>
            <p:cNvSpPr>
              <a:spLocks noChangeArrowheads="1"/>
            </p:cNvSpPr>
            <p:nvPr/>
          </p:nvSpPr>
          <p:spPr bwMode="auto">
            <a:xfrm>
              <a:off x="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68" name="Rectangle 26"/>
            <p:cNvSpPr>
              <a:spLocks noChangeArrowheads="1"/>
            </p:cNvSpPr>
            <p:nvPr/>
          </p:nvSpPr>
          <p:spPr bwMode="auto">
            <a:xfrm>
              <a:off x="49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9" name="Rectangle 27"/>
            <p:cNvSpPr>
              <a:spLocks noChangeArrowheads="1"/>
            </p:cNvSpPr>
            <p:nvPr/>
          </p:nvSpPr>
          <p:spPr bwMode="auto">
            <a:xfrm>
              <a:off x="89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0" name="Rectangle 28"/>
            <p:cNvSpPr>
              <a:spLocks noChangeArrowheads="1"/>
            </p:cNvSpPr>
            <p:nvPr/>
          </p:nvSpPr>
          <p:spPr bwMode="auto">
            <a:xfrm>
              <a:off x="1286"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1" name="Rectangle 29"/>
            <p:cNvSpPr>
              <a:spLocks noChangeArrowheads="1"/>
            </p:cNvSpPr>
            <p:nvPr/>
          </p:nvSpPr>
          <p:spPr bwMode="auto">
            <a:xfrm>
              <a:off x="1682"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2" name="Rectangle 30"/>
            <p:cNvSpPr>
              <a:spLocks noChangeArrowheads="1"/>
            </p:cNvSpPr>
            <p:nvPr/>
          </p:nvSpPr>
          <p:spPr bwMode="auto">
            <a:xfrm>
              <a:off x="2078"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3" name="Rectangle 31"/>
            <p:cNvSpPr>
              <a:spLocks noChangeArrowheads="1"/>
            </p:cNvSpPr>
            <p:nvPr/>
          </p:nvSpPr>
          <p:spPr bwMode="auto">
            <a:xfrm>
              <a:off x="247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4" name="Rectangle 32"/>
            <p:cNvSpPr>
              <a:spLocks noChangeArrowheads="1"/>
            </p:cNvSpPr>
            <p:nvPr/>
          </p:nvSpPr>
          <p:spPr bwMode="auto">
            <a:xfrm>
              <a:off x="396" y="0"/>
              <a:ext cx="98"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5" name="Rectangle 33"/>
            <p:cNvSpPr>
              <a:spLocks noChangeArrowheads="1"/>
            </p:cNvSpPr>
            <p:nvPr/>
          </p:nvSpPr>
          <p:spPr bwMode="auto">
            <a:xfrm>
              <a:off x="287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76" name="Group 34"/>
          <p:cNvGrpSpPr>
            <a:grpSpLocks/>
          </p:cNvGrpSpPr>
          <p:nvPr/>
        </p:nvGrpSpPr>
        <p:grpSpPr bwMode="auto">
          <a:xfrm>
            <a:off x="3286125" y="5015954"/>
            <a:ext cx="5184775" cy="647700"/>
            <a:chOff x="0" y="0"/>
            <a:chExt cx="3266" cy="408"/>
          </a:xfrm>
        </p:grpSpPr>
        <p:sp>
          <p:nvSpPr>
            <p:cNvPr id="77" name="Rectangle 35"/>
            <p:cNvSpPr>
              <a:spLocks noChangeArrowheads="1"/>
            </p:cNvSpPr>
            <p:nvPr/>
          </p:nvSpPr>
          <p:spPr bwMode="auto">
            <a:xfrm>
              <a:off x="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78" name="Rectangle 36"/>
            <p:cNvSpPr>
              <a:spLocks noChangeArrowheads="1"/>
            </p:cNvSpPr>
            <p:nvPr/>
          </p:nvSpPr>
          <p:spPr bwMode="auto">
            <a:xfrm>
              <a:off x="49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9" name="Rectangle 37"/>
            <p:cNvSpPr>
              <a:spLocks noChangeArrowheads="1"/>
            </p:cNvSpPr>
            <p:nvPr/>
          </p:nvSpPr>
          <p:spPr bwMode="auto">
            <a:xfrm>
              <a:off x="89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0" name="Rectangle 38"/>
            <p:cNvSpPr>
              <a:spLocks noChangeArrowheads="1"/>
            </p:cNvSpPr>
            <p:nvPr/>
          </p:nvSpPr>
          <p:spPr bwMode="auto">
            <a:xfrm>
              <a:off x="1286"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1" name="Rectangle 39"/>
            <p:cNvSpPr>
              <a:spLocks noChangeArrowheads="1"/>
            </p:cNvSpPr>
            <p:nvPr/>
          </p:nvSpPr>
          <p:spPr bwMode="auto">
            <a:xfrm>
              <a:off x="1682"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2" name="Rectangle 40"/>
            <p:cNvSpPr>
              <a:spLocks noChangeArrowheads="1"/>
            </p:cNvSpPr>
            <p:nvPr/>
          </p:nvSpPr>
          <p:spPr bwMode="auto">
            <a:xfrm>
              <a:off x="2078"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3" name="Rectangle 41"/>
            <p:cNvSpPr>
              <a:spLocks noChangeArrowheads="1"/>
            </p:cNvSpPr>
            <p:nvPr/>
          </p:nvSpPr>
          <p:spPr bwMode="auto">
            <a:xfrm>
              <a:off x="247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4" name="Rectangle 42"/>
            <p:cNvSpPr>
              <a:spLocks noChangeArrowheads="1"/>
            </p:cNvSpPr>
            <p:nvPr/>
          </p:nvSpPr>
          <p:spPr bwMode="auto">
            <a:xfrm>
              <a:off x="396" y="0"/>
              <a:ext cx="98"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5" name="Rectangle 43"/>
            <p:cNvSpPr>
              <a:spLocks noChangeArrowheads="1"/>
            </p:cNvSpPr>
            <p:nvPr/>
          </p:nvSpPr>
          <p:spPr bwMode="auto">
            <a:xfrm>
              <a:off x="287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86" name="Rectangle 44"/>
          <p:cNvSpPr>
            <a:spLocks noChangeArrowheads="1"/>
          </p:cNvSpPr>
          <p:nvPr/>
        </p:nvSpPr>
        <p:spPr bwMode="auto">
          <a:xfrm>
            <a:off x="6186488" y="4096792"/>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i="0" dirty="0"/>
              <a:t>0</a:t>
            </a:r>
            <a:r>
              <a:rPr lang="en-US" altLang="zh-CN" sz="2600" i="0" baseline="50000" dirty="0"/>
              <a:t> </a:t>
            </a:r>
            <a:r>
              <a:rPr lang="en-US" altLang="zh-CN" sz="2600" i="0" dirty="0" smtClean="0"/>
              <a:t>≤|</a:t>
            </a:r>
            <a:r>
              <a:rPr lang="en-US" altLang="zh-CN" sz="2600" i="0" dirty="0"/>
              <a:t>X</a:t>
            </a:r>
            <a:r>
              <a:rPr lang="en-US" altLang="zh-CN" sz="2600" i="0" dirty="0" smtClean="0"/>
              <a:t>|≤2</a:t>
            </a:r>
            <a:r>
              <a:rPr lang="en-US" altLang="zh-CN" sz="2600" i="0" baseline="50000" dirty="0" smtClean="0"/>
              <a:t>n</a:t>
            </a:r>
            <a:r>
              <a:rPr lang="en-US" altLang="zh-CN" sz="2600" i="0" dirty="0" smtClean="0"/>
              <a:t>-1</a:t>
            </a:r>
            <a:endParaRPr lang="en-US" altLang="zh-CN" sz="2600" i="0" dirty="0"/>
          </a:p>
        </p:txBody>
      </p:sp>
      <p:sp>
        <p:nvSpPr>
          <p:cNvPr id="87" name="Rectangle 46"/>
          <p:cNvSpPr>
            <a:spLocks noChangeArrowheads="1"/>
          </p:cNvSpPr>
          <p:nvPr/>
        </p:nvSpPr>
        <p:spPr bwMode="auto">
          <a:xfrm>
            <a:off x="928688" y="5049292"/>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i="0"/>
              <a:t>上溢</a:t>
            </a:r>
          </a:p>
        </p:txBody>
      </p:sp>
      <p:sp>
        <p:nvSpPr>
          <p:cNvPr id="88" name="AutoShape 12"/>
          <p:cNvSpPr>
            <a:spLocks noChangeArrowheads="1"/>
          </p:cNvSpPr>
          <p:nvPr/>
        </p:nvSpPr>
        <p:spPr bwMode="auto">
          <a:xfrm>
            <a:off x="927100" y="1559967"/>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smtClean="0">
                <a:effectLst>
                  <a:outerShdw blurRad="38100" dist="38100" dir="2700000" algn="tl">
                    <a:srgbClr val="FFFFFF"/>
                  </a:outerShdw>
                </a:effectLst>
                <a:latin typeface="Tahoma" panose="020B0604030504040204" pitchFamily="34" charset="0"/>
              </a:rPr>
              <a:t>最高有效位</a:t>
            </a:r>
          </a:p>
        </p:txBody>
      </p:sp>
      <p:sp>
        <p:nvSpPr>
          <p:cNvPr id="89" name="AutoShape 13"/>
          <p:cNvSpPr>
            <a:spLocks noChangeArrowheads="1"/>
          </p:cNvSpPr>
          <p:nvPr/>
        </p:nvSpPr>
        <p:spPr bwMode="auto">
          <a:xfrm>
            <a:off x="5822950" y="1556792"/>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smtClean="0">
                <a:effectLst>
                  <a:outerShdw blurRad="38100" dist="38100" dir="2700000" algn="tl">
                    <a:srgbClr val="FFFFFF"/>
                  </a:outerShdw>
                </a:effectLst>
                <a:latin typeface="Tahoma" panose="020B0604030504040204" pitchFamily="34" charset="0"/>
              </a:rPr>
              <a:t>最低有效位</a:t>
            </a:r>
          </a:p>
        </p:txBody>
      </p:sp>
    </p:spTree>
    <p:extLst>
      <p:ext uri="{BB962C8B-B14F-4D97-AF65-F5344CB8AC3E}">
        <p14:creationId xmlns:p14="http://schemas.microsoft.com/office/powerpoint/2010/main" val="119391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nodeType="clickEffect">
                                  <p:stCondLst>
                                    <p:cond delay="0"/>
                                  </p:stCondLst>
                                  <p:childTnLst>
                                    <p:anim calcmode="discrete" valueType="str">
                                      <p:cBhvr>
                                        <p:cTn id="11" dur="2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up)">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2000" fill="hold" nodeType="clickEffect">
                                  <p:stCondLst>
                                    <p:cond delay="0"/>
                                  </p:stCondLst>
                                  <p:childTnLst>
                                    <p:anim calcmode="discrete" valueType="str">
                                      <p:cBhvr>
                                        <p:cTn id="20"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30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wipe(down)">
                                      <p:cBhvr>
                                        <p:cTn id="30" dur="500"/>
                                        <p:tgtEl>
                                          <p:spTgt spid="8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down)">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1" nodeType="click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fill="hold"/>
                                        <p:tgtEl>
                                          <p:spTgt spid="66"/>
                                        </p:tgtEl>
                                        <p:attrNameLst>
                                          <p:attrName>ppt_x</p:attrName>
                                        </p:attrNameLst>
                                      </p:cBhvr>
                                      <p:tavLst>
                                        <p:tav tm="0">
                                          <p:val>
                                            <p:strVal val="0-#ppt_w/2"/>
                                          </p:val>
                                        </p:tav>
                                        <p:tav tm="100000">
                                          <p:val>
                                            <p:strVal val="#ppt_x"/>
                                          </p:val>
                                        </p:tav>
                                      </p:tavLst>
                                    </p:anim>
                                    <p:anim calcmode="lin" valueType="num">
                                      <p:cBhvr additive="base">
                                        <p:cTn id="46"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ppt_x"/>
                                          </p:val>
                                        </p:tav>
                                        <p:tav tm="100000">
                                          <p:val>
                                            <p:strVal val="#ppt_x"/>
                                          </p:val>
                                        </p:tav>
                                      </p:tavLst>
                                    </p:anim>
                                    <p:anim calcmode="lin" valueType="num">
                                      <p:cBhvr additive="base">
                                        <p:cTn id="5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 calcmode="lin" valueType="num">
                                      <p:cBhvr additive="base">
                                        <p:cTn id="57" dur="500" fill="hold"/>
                                        <p:tgtEl>
                                          <p:spTgt spid="86"/>
                                        </p:tgtEl>
                                        <p:attrNameLst>
                                          <p:attrName>ppt_x</p:attrName>
                                        </p:attrNameLst>
                                      </p:cBhvr>
                                      <p:tavLst>
                                        <p:tav tm="0">
                                          <p:val>
                                            <p:strVal val="#ppt_x"/>
                                          </p:val>
                                        </p:tav>
                                        <p:tav tm="100000">
                                          <p:val>
                                            <p:strVal val="#ppt_x"/>
                                          </p:val>
                                        </p:tav>
                                      </p:tavLst>
                                    </p:anim>
                                    <p:anim calcmode="lin" valueType="num">
                                      <p:cBhvr additive="base">
                                        <p:cTn id="5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500" fill="hold"/>
                                        <p:tgtEl>
                                          <p:spTgt spid="87"/>
                                        </p:tgtEl>
                                        <p:attrNameLst>
                                          <p:attrName>ppt_x</p:attrName>
                                        </p:attrNameLst>
                                      </p:cBhvr>
                                      <p:tavLst>
                                        <p:tav tm="0">
                                          <p:val>
                                            <p:strVal val="#ppt_x"/>
                                          </p:val>
                                        </p:tav>
                                        <p:tav tm="100000">
                                          <p:val>
                                            <p:strVal val="#ppt_x"/>
                                          </p:val>
                                        </p:tav>
                                      </p:tavLst>
                                    </p:anim>
                                    <p:anim calcmode="lin" valueType="num">
                                      <p:cBhvr additive="base">
                                        <p:cTn id="6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utoUpdateAnimBg="0"/>
      <p:bldP spid="87" grpId="0" autoUpdateAnimBg="0"/>
      <p:bldP spid="88" grpId="0" animBg="1" autoUpdateAnimBg="0"/>
      <p:bldP spid="89" grpId="0" animBg="1" autoUpdateAnimBg="0"/>
      <p:bldP spid="89" grpId="1"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定点小数</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33</a:t>
            </a:fld>
            <a:r>
              <a:rPr lang="en-US" altLang="zh-CN" sz="1400" smtClean="0">
                <a:solidFill>
                  <a:srgbClr val="0D7157"/>
                </a:solidFill>
              </a:rPr>
              <a:t>- </a:t>
            </a:r>
            <a:endParaRPr lang="en-US" altLang="zh-CN" sz="1400" dirty="0">
              <a:solidFill>
                <a:srgbClr val="0D7157"/>
              </a:solidFill>
            </a:endParaRPr>
          </a:p>
        </p:txBody>
      </p:sp>
      <p:grpSp>
        <p:nvGrpSpPr>
          <p:cNvPr id="6" name="Group 3"/>
          <p:cNvGrpSpPr>
            <a:grpSpLocks/>
          </p:cNvGrpSpPr>
          <p:nvPr/>
        </p:nvGrpSpPr>
        <p:grpSpPr bwMode="auto">
          <a:xfrm>
            <a:off x="457200" y="2729954"/>
            <a:ext cx="2001838" cy="1009650"/>
            <a:chOff x="0" y="0"/>
            <a:chExt cx="1261" cy="636"/>
          </a:xfrm>
        </p:grpSpPr>
        <p:sp>
          <p:nvSpPr>
            <p:cNvPr id="7"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00FF"/>
                  </a:solidFill>
                </a:rPr>
                <a:t>符号位</a:t>
              </a:r>
              <a:endParaRPr lang="zh-CN" altLang="en-US" sz="2200" b="1" i="0">
                <a:solidFill>
                  <a:srgbClr val="0000FF"/>
                </a:solidFill>
              </a:endParaRPr>
            </a:p>
          </p:txBody>
        </p:sp>
        <p:sp>
          <p:nvSpPr>
            <p:cNvPr id="8" name="AutoShape 5"/>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i="0"/>
            </a:p>
          </p:txBody>
        </p:sp>
      </p:grpSp>
      <p:grpSp>
        <p:nvGrpSpPr>
          <p:cNvPr id="9" name="Group 6"/>
          <p:cNvGrpSpPr>
            <a:grpSpLocks/>
          </p:cNvGrpSpPr>
          <p:nvPr/>
        </p:nvGrpSpPr>
        <p:grpSpPr bwMode="auto">
          <a:xfrm>
            <a:off x="1735138" y="2945854"/>
            <a:ext cx="2592387" cy="793750"/>
            <a:chOff x="0" y="0"/>
            <a:chExt cx="1633" cy="500"/>
          </a:xfrm>
        </p:grpSpPr>
        <p:sp>
          <p:nvSpPr>
            <p:cNvPr id="10"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chemeClr val="accent2"/>
                  </a:solidFill>
                </a:rPr>
                <a:t>小数点位置</a:t>
              </a:r>
              <a:endParaRPr lang="zh-CN" altLang="en-US" sz="2200" b="1" i="0">
                <a:solidFill>
                  <a:schemeClr val="accent2"/>
                </a:solidFill>
              </a:endParaRPr>
            </a:p>
          </p:txBody>
        </p:sp>
        <p:sp>
          <p:nvSpPr>
            <p:cNvPr id="11"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12" name="Group 9"/>
          <p:cNvGrpSpPr>
            <a:grpSpLocks/>
          </p:cNvGrpSpPr>
          <p:nvPr/>
        </p:nvGrpSpPr>
        <p:grpSpPr bwMode="auto">
          <a:xfrm>
            <a:off x="2814638" y="2944267"/>
            <a:ext cx="4394200" cy="793750"/>
            <a:chOff x="0" y="0"/>
            <a:chExt cx="2768" cy="500"/>
          </a:xfrm>
        </p:grpSpPr>
        <p:sp>
          <p:nvSpPr>
            <p:cNvPr id="13" name="AutoShape 10"/>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4"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FF0000"/>
                  </a:solidFill>
                </a:rPr>
                <a:t>数值部分</a:t>
              </a:r>
              <a:endParaRPr lang="zh-CN" altLang="en-US" sz="2200" b="1" i="0">
                <a:solidFill>
                  <a:srgbClr val="FF0000"/>
                </a:solidFill>
              </a:endParaRPr>
            </a:p>
          </p:txBody>
        </p:sp>
      </p:grpSp>
      <p:grpSp>
        <p:nvGrpSpPr>
          <p:cNvPr id="15" name="Group 14"/>
          <p:cNvGrpSpPr>
            <a:grpSpLocks/>
          </p:cNvGrpSpPr>
          <p:nvPr/>
        </p:nvGrpSpPr>
        <p:grpSpPr bwMode="auto">
          <a:xfrm>
            <a:off x="2024063" y="2298154"/>
            <a:ext cx="5184775" cy="647700"/>
            <a:chOff x="0" y="0"/>
            <a:chExt cx="3266" cy="408"/>
          </a:xfrm>
        </p:grpSpPr>
        <p:sp>
          <p:nvSpPr>
            <p:cNvPr id="16" name="Rectangle 15"/>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17" name="Rectangle 16"/>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18" name="Rectangle 17"/>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19" name="Rectangle 18"/>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3</a:t>
              </a:r>
            </a:p>
          </p:txBody>
        </p:sp>
        <p:sp>
          <p:nvSpPr>
            <p:cNvPr id="20" name="Rectangle 19"/>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3" name="Rectangle 22"/>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4" name="Rectangle 23"/>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grpSp>
      <p:grpSp>
        <p:nvGrpSpPr>
          <p:cNvPr id="25" name="Group 24"/>
          <p:cNvGrpSpPr>
            <a:grpSpLocks/>
          </p:cNvGrpSpPr>
          <p:nvPr/>
        </p:nvGrpSpPr>
        <p:grpSpPr bwMode="auto">
          <a:xfrm>
            <a:off x="685800" y="4082504"/>
            <a:ext cx="5184775" cy="647700"/>
            <a:chOff x="0" y="0"/>
            <a:chExt cx="3266" cy="408"/>
          </a:xfrm>
        </p:grpSpPr>
        <p:sp>
          <p:nvSpPr>
            <p:cNvPr id="26" name="Rectangle 25"/>
            <p:cNvSpPr>
              <a:spLocks noChangeArrowheads="1"/>
            </p:cNvSpPr>
            <p:nvPr/>
          </p:nvSpPr>
          <p:spPr bwMode="auto">
            <a:xfrm>
              <a:off x="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27" name="Rectangle 26"/>
            <p:cNvSpPr>
              <a:spLocks noChangeArrowheads="1"/>
            </p:cNvSpPr>
            <p:nvPr/>
          </p:nvSpPr>
          <p:spPr bwMode="auto">
            <a:xfrm>
              <a:off x="49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8" name="Rectangle 27"/>
            <p:cNvSpPr>
              <a:spLocks noChangeArrowheads="1"/>
            </p:cNvSpPr>
            <p:nvPr/>
          </p:nvSpPr>
          <p:spPr bwMode="auto">
            <a:xfrm>
              <a:off x="89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9" name="Rectangle 28"/>
            <p:cNvSpPr>
              <a:spLocks noChangeArrowheads="1"/>
            </p:cNvSpPr>
            <p:nvPr/>
          </p:nvSpPr>
          <p:spPr bwMode="auto">
            <a:xfrm>
              <a:off x="1286"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0" name="Rectangle 29"/>
            <p:cNvSpPr>
              <a:spLocks noChangeArrowheads="1"/>
            </p:cNvSpPr>
            <p:nvPr/>
          </p:nvSpPr>
          <p:spPr bwMode="auto">
            <a:xfrm>
              <a:off x="1682"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1" name="Rectangle 30"/>
            <p:cNvSpPr>
              <a:spLocks noChangeArrowheads="1"/>
            </p:cNvSpPr>
            <p:nvPr/>
          </p:nvSpPr>
          <p:spPr bwMode="auto">
            <a:xfrm>
              <a:off x="2078"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2" name="Rectangle 31"/>
            <p:cNvSpPr>
              <a:spLocks noChangeArrowheads="1"/>
            </p:cNvSpPr>
            <p:nvPr/>
          </p:nvSpPr>
          <p:spPr bwMode="auto">
            <a:xfrm>
              <a:off x="247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3" name="Rectangle 32"/>
            <p:cNvSpPr>
              <a:spLocks noChangeArrowheads="1"/>
            </p:cNvSpPr>
            <p:nvPr/>
          </p:nvSpPr>
          <p:spPr bwMode="auto">
            <a:xfrm>
              <a:off x="396" y="0"/>
              <a:ext cx="98"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4" name="Rectangle 33"/>
            <p:cNvSpPr>
              <a:spLocks noChangeArrowheads="1"/>
            </p:cNvSpPr>
            <p:nvPr/>
          </p:nvSpPr>
          <p:spPr bwMode="auto">
            <a:xfrm>
              <a:off x="287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5" name="Group 34"/>
          <p:cNvGrpSpPr>
            <a:grpSpLocks/>
          </p:cNvGrpSpPr>
          <p:nvPr/>
        </p:nvGrpSpPr>
        <p:grpSpPr bwMode="auto">
          <a:xfrm>
            <a:off x="3271838" y="5001667"/>
            <a:ext cx="5184775" cy="647700"/>
            <a:chOff x="0" y="0"/>
            <a:chExt cx="3266" cy="408"/>
          </a:xfrm>
        </p:grpSpPr>
        <p:sp>
          <p:nvSpPr>
            <p:cNvPr id="36" name="Rectangle 35"/>
            <p:cNvSpPr>
              <a:spLocks noChangeArrowheads="1"/>
            </p:cNvSpPr>
            <p:nvPr/>
          </p:nvSpPr>
          <p:spPr bwMode="auto">
            <a:xfrm>
              <a:off x="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37" name="Rectangle 36"/>
            <p:cNvSpPr>
              <a:spLocks noChangeArrowheads="1"/>
            </p:cNvSpPr>
            <p:nvPr/>
          </p:nvSpPr>
          <p:spPr bwMode="auto">
            <a:xfrm>
              <a:off x="49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8" name="Rectangle 37"/>
            <p:cNvSpPr>
              <a:spLocks noChangeArrowheads="1"/>
            </p:cNvSpPr>
            <p:nvPr/>
          </p:nvSpPr>
          <p:spPr bwMode="auto">
            <a:xfrm>
              <a:off x="89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9" name="Rectangle 38"/>
            <p:cNvSpPr>
              <a:spLocks noChangeArrowheads="1"/>
            </p:cNvSpPr>
            <p:nvPr/>
          </p:nvSpPr>
          <p:spPr bwMode="auto">
            <a:xfrm>
              <a:off x="1286"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0" name="Rectangle 39"/>
            <p:cNvSpPr>
              <a:spLocks noChangeArrowheads="1"/>
            </p:cNvSpPr>
            <p:nvPr/>
          </p:nvSpPr>
          <p:spPr bwMode="auto">
            <a:xfrm>
              <a:off x="1682"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1" name="Rectangle 40"/>
            <p:cNvSpPr>
              <a:spLocks noChangeArrowheads="1"/>
            </p:cNvSpPr>
            <p:nvPr/>
          </p:nvSpPr>
          <p:spPr bwMode="auto">
            <a:xfrm>
              <a:off x="2078"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2" name="Rectangle 41"/>
            <p:cNvSpPr>
              <a:spLocks noChangeArrowheads="1"/>
            </p:cNvSpPr>
            <p:nvPr/>
          </p:nvSpPr>
          <p:spPr bwMode="auto">
            <a:xfrm>
              <a:off x="247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3" name="Rectangle 42"/>
            <p:cNvSpPr>
              <a:spLocks noChangeArrowheads="1"/>
            </p:cNvSpPr>
            <p:nvPr/>
          </p:nvSpPr>
          <p:spPr bwMode="auto">
            <a:xfrm>
              <a:off x="396" y="0"/>
              <a:ext cx="98"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43"/>
            <p:cNvSpPr>
              <a:spLocks noChangeArrowheads="1"/>
            </p:cNvSpPr>
            <p:nvPr/>
          </p:nvSpPr>
          <p:spPr bwMode="auto">
            <a:xfrm>
              <a:off x="287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45" name="Rectangle 44"/>
          <p:cNvSpPr>
            <a:spLocks noChangeArrowheads="1"/>
          </p:cNvSpPr>
          <p:nvPr/>
        </p:nvSpPr>
        <p:spPr bwMode="auto">
          <a:xfrm>
            <a:off x="6164790" y="4109440"/>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i="0" dirty="0" smtClean="0"/>
              <a:t>0≤|</a:t>
            </a:r>
            <a:r>
              <a:rPr lang="en-US" altLang="zh-CN" sz="2600" i="0" dirty="0"/>
              <a:t>X</a:t>
            </a:r>
            <a:r>
              <a:rPr lang="en-US" altLang="zh-CN" sz="2600" i="0" dirty="0" smtClean="0"/>
              <a:t>|≤1-2</a:t>
            </a:r>
            <a:r>
              <a:rPr lang="en-US" altLang="zh-CN" sz="2600" i="0" baseline="50000" dirty="0" smtClean="0"/>
              <a:t>-n</a:t>
            </a:r>
            <a:endParaRPr lang="en-US" altLang="zh-CN" sz="2600" i="0" baseline="50000" dirty="0"/>
          </a:p>
        </p:txBody>
      </p:sp>
      <p:sp>
        <p:nvSpPr>
          <p:cNvPr id="46" name="Rectangle 46"/>
          <p:cNvSpPr>
            <a:spLocks noChangeArrowheads="1"/>
          </p:cNvSpPr>
          <p:nvPr/>
        </p:nvSpPr>
        <p:spPr bwMode="auto">
          <a:xfrm>
            <a:off x="609600" y="503500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i="0"/>
              <a:t>下溢</a:t>
            </a:r>
            <a:r>
              <a:rPr lang="en-US" altLang="zh-CN" sz="2600" i="0"/>
              <a:t>/</a:t>
            </a:r>
            <a:r>
              <a:rPr lang="zh-CN" altLang="en-US" sz="2600" i="0"/>
              <a:t>上溢</a:t>
            </a:r>
          </a:p>
        </p:txBody>
      </p:sp>
      <p:sp>
        <p:nvSpPr>
          <p:cNvPr id="47" name="AutoShape 13"/>
          <p:cNvSpPr>
            <a:spLocks noChangeArrowheads="1"/>
          </p:cNvSpPr>
          <p:nvPr/>
        </p:nvSpPr>
        <p:spPr bwMode="auto">
          <a:xfrm>
            <a:off x="6138863" y="1556792"/>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smtClean="0">
                <a:effectLst>
                  <a:outerShdw blurRad="38100" dist="38100" dir="2700000" algn="tl">
                    <a:srgbClr val="FFFFFF"/>
                  </a:outerShdw>
                </a:effectLst>
                <a:latin typeface="Tahoma" panose="020B0604030504040204" pitchFamily="34" charset="0"/>
              </a:rPr>
              <a:t>最低有效位</a:t>
            </a:r>
          </a:p>
        </p:txBody>
      </p:sp>
      <p:sp>
        <p:nvSpPr>
          <p:cNvPr id="48" name="AutoShape 12"/>
          <p:cNvSpPr>
            <a:spLocks noChangeArrowheads="1"/>
          </p:cNvSpPr>
          <p:nvPr/>
        </p:nvSpPr>
        <p:spPr bwMode="auto">
          <a:xfrm>
            <a:off x="1231900" y="1579017"/>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smtClean="0">
                <a:effectLst>
                  <a:outerShdw blurRad="38100" dist="38100" dir="2700000" algn="tl">
                    <a:srgbClr val="FFFFFF"/>
                  </a:outerShdw>
                </a:effectLst>
                <a:latin typeface="Tahoma" panose="020B0604030504040204" pitchFamily="34" charset="0"/>
              </a:rPr>
              <a:t>最高有效位</a:t>
            </a:r>
          </a:p>
        </p:txBody>
      </p:sp>
    </p:spTree>
    <p:extLst>
      <p:ext uri="{BB962C8B-B14F-4D97-AF65-F5344CB8AC3E}">
        <p14:creationId xmlns:p14="http://schemas.microsoft.com/office/powerpoint/2010/main" val="20073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nodeType="clickEffect">
                                  <p:stCondLst>
                                    <p:cond delay="0"/>
                                  </p:stCondLst>
                                  <p:childTnLst>
                                    <p:anim calcmode="discrete" valueType="str">
                                      <p:cBhvr>
                                        <p:cTn id="11" dur="2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2000" fill="hold" nodeType="click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3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0-#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fill="hold"/>
                                        <p:tgtEl>
                                          <p:spTgt spid="45"/>
                                        </p:tgtEl>
                                        <p:attrNameLst>
                                          <p:attrName>ppt_x</p:attrName>
                                        </p:attrNameLst>
                                      </p:cBhvr>
                                      <p:tavLst>
                                        <p:tav tm="0">
                                          <p:val>
                                            <p:strVal val="#ppt_x"/>
                                          </p:val>
                                        </p:tav>
                                        <p:tav tm="100000">
                                          <p:val>
                                            <p:strVal val="#ppt_x"/>
                                          </p:val>
                                        </p:tav>
                                      </p:tavLst>
                                    </p:anim>
                                    <p:anim calcmode="lin" valueType="num">
                                      <p:cBhvr additive="base">
                                        <p:cTn id="5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6" grpId="0" autoUpdateAnimBg="0"/>
      <p:bldP spid="47" grpId="0" animBg="1" autoUpdateAnimBg="0"/>
      <p:bldP spid="48"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计算机中数据如何存储？</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34</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467717" y="1487231"/>
            <a:ext cx="6801445" cy="3044423"/>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latin typeface="Courier New" panose="02070309020205020404" pitchFamily="49" charset="0"/>
                <a:ea typeface="宋体" panose="02010600030101010101" pitchFamily="2" charset="-122"/>
                <a:cs typeface="Times New Roman" panose="02020603050405020304" pitchFamily="18" charset="0"/>
              </a:rPr>
              <a:t>1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2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3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BEBEE6"/>
                </a:solidFill>
                <a:latin typeface="Courier New" panose="02070309020205020404" pitchFamily="49" charset="0"/>
                <a:ea typeface="宋体" panose="02010600030101010101" pitchFamily="2" charset="-122"/>
                <a:cs typeface="Times New Roman" panose="02020603050405020304" pitchFamily="18" charset="0"/>
              </a:rPr>
              <a:t>//8bits</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4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5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6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7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8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5680075" y="1927225"/>
            <a:ext cx="30829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5705474" y="3438795"/>
            <a:ext cx="30702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5692775" y="2686050"/>
            <a:ext cx="30956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5734050" y="4244975"/>
            <a:ext cx="3070225" cy="541338"/>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i="0">
                <a:solidFill>
                  <a:schemeClr val="bg1"/>
                </a:solidFill>
                <a:latin typeface="Courier New" panose="02070309020205020404" pitchFamily="49" charset="0"/>
                <a:ea typeface="宋体" panose="02010600030101010101" pitchFamily="2" charset="-122"/>
              </a:rPr>
              <a:t>？？？？</a:t>
            </a:r>
          </a:p>
        </p:txBody>
      </p:sp>
      <p:sp>
        <p:nvSpPr>
          <p:cNvPr id="10" name="Rectangle 8"/>
          <p:cNvSpPr>
            <a:spLocks noChangeArrowheads="1"/>
          </p:cNvSpPr>
          <p:nvPr/>
        </p:nvSpPr>
        <p:spPr bwMode="auto">
          <a:xfrm>
            <a:off x="5715000" y="5083175"/>
            <a:ext cx="3070225" cy="459100"/>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i="0">
                <a:solidFill>
                  <a:schemeClr val="accent2"/>
                </a:solidFill>
                <a:latin typeface="Courier New" panose="02070309020205020404" pitchFamily="49" charset="0"/>
              </a:rPr>
              <a:t>机器数表示问题</a:t>
            </a:r>
          </a:p>
        </p:txBody>
      </p:sp>
    </p:spTree>
    <p:extLst>
      <p:ext uri="{BB962C8B-B14F-4D97-AF65-F5344CB8AC3E}">
        <p14:creationId xmlns:p14="http://schemas.microsoft.com/office/powerpoint/2010/main" val="213991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bg/>
                                          </p:spTgt>
                                        </p:tgtEl>
                                        <p:attrNameLst>
                                          <p:attrName>style.visibility</p:attrName>
                                        </p:attrNameLst>
                                      </p:cBhvr>
                                      <p:to>
                                        <p:strVal val="visible"/>
                                      </p:to>
                                    </p:set>
                                    <p:anim calcmode="lin" valueType="num">
                                      <p:cBhvr additive="base">
                                        <p:cTn id="55" dur="500" fill="hold"/>
                                        <p:tgtEl>
                                          <p:spTgt spid="6">
                                            <p:bg/>
                                          </p:spTgt>
                                        </p:tgtEl>
                                        <p:attrNameLst>
                                          <p:attrName>ppt_x</p:attrName>
                                        </p:attrNameLst>
                                      </p:cBhvr>
                                      <p:tavLst>
                                        <p:tav tm="0">
                                          <p:val>
                                            <p:strVal val="#ppt_x"/>
                                          </p:val>
                                        </p:tav>
                                        <p:tav tm="100000">
                                          <p:val>
                                            <p:strVal val="#ppt_x"/>
                                          </p:val>
                                        </p:tav>
                                      </p:tavLst>
                                    </p:anim>
                                    <p:anim calcmode="lin" valueType="num">
                                      <p:cBhvr additive="base">
                                        <p:cTn id="56" dur="500" fill="hold"/>
                                        <p:tgtEl>
                                          <p:spTgt spid="6">
                                            <p:bg/>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
                                            <p:bg/>
                                          </p:spTgt>
                                        </p:tgtEl>
                                        <p:attrNameLst>
                                          <p:attrName>style.visibility</p:attrName>
                                        </p:attrNameLst>
                                      </p:cBhvr>
                                      <p:to>
                                        <p:strVal val="visible"/>
                                      </p:to>
                                    </p:set>
                                    <p:anim calcmode="lin" valueType="num">
                                      <p:cBhvr additive="base">
                                        <p:cTn id="65" dur="500" fill="hold"/>
                                        <p:tgtEl>
                                          <p:spTgt spid="8">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8">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
                                            <p:txEl>
                                              <p:pRg st="0" end="0"/>
                                            </p:txEl>
                                          </p:spTgt>
                                        </p:tgtEl>
                                        <p:attrNameLst>
                                          <p:attrName>style.visibility</p:attrName>
                                        </p:attrNameLst>
                                      </p:cBhvr>
                                      <p:to>
                                        <p:strVal val="visible"/>
                                      </p:to>
                                    </p:set>
                                    <p:anim calcmode="lin" valueType="num">
                                      <p:cBhvr additive="base">
                                        <p:cTn id="6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7">
                                            <p:bg/>
                                          </p:spTgt>
                                        </p:tgtEl>
                                        <p:attrNameLst>
                                          <p:attrName>style.visibility</p:attrName>
                                        </p:attrNameLst>
                                      </p:cBhvr>
                                      <p:to>
                                        <p:strVal val="visible"/>
                                      </p:to>
                                    </p:set>
                                    <p:anim calcmode="lin" valueType="num">
                                      <p:cBhvr additive="base">
                                        <p:cTn id="75" dur="500" fill="hold"/>
                                        <p:tgtEl>
                                          <p:spTgt spid="7">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7">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
                                            <p:txEl>
                                              <p:pRg st="0" end="0"/>
                                            </p:txEl>
                                          </p:spTgt>
                                        </p:tgtEl>
                                        <p:attrNameLst>
                                          <p:attrName>style.visibility</p:attrName>
                                        </p:attrNameLst>
                                      </p:cBhvr>
                                      <p:to>
                                        <p:strVal val="visible"/>
                                      </p:to>
                                    </p:set>
                                    <p:anim calcmode="lin" valueType="num">
                                      <p:cBhvr additive="base">
                                        <p:cTn id="7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
                                            <p:bg/>
                                          </p:spTgt>
                                        </p:tgtEl>
                                        <p:attrNameLst>
                                          <p:attrName>style.visibility</p:attrName>
                                        </p:attrNameLst>
                                      </p:cBhvr>
                                      <p:to>
                                        <p:strVal val="visible"/>
                                      </p:to>
                                    </p:set>
                                    <p:anim calcmode="lin" valueType="num">
                                      <p:cBhvr additive="base">
                                        <p:cTn id="85"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6" dur="500" fill="hold"/>
                                        <p:tgtEl>
                                          <p:spTgt spid="9">
                                            <p:bg/>
                                          </p:spTgt>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
                                            <p:txEl>
                                              <p:pRg st="0" end="0"/>
                                            </p:txEl>
                                          </p:spTgt>
                                        </p:tgtEl>
                                        <p:attrNameLst>
                                          <p:attrName>style.visibility</p:attrName>
                                        </p:attrNameLst>
                                      </p:cBhvr>
                                      <p:to>
                                        <p:strVal val="visible"/>
                                      </p:to>
                                    </p:set>
                                    <p:anim calcmode="lin" valueType="num">
                                      <p:cBhvr additive="base">
                                        <p:cTn id="8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0">
                                            <p:bg/>
                                          </p:spTgt>
                                        </p:tgtEl>
                                        <p:attrNameLst>
                                          <p:attrName>style.visibility</p:attrName>
                                        </p:attrNameLst>
                                      </p:cBhvr>
                                      <p:to>
                                        <p:strVal val="visible"/>
                                      </p:to>
                                    </p:set>
                                    <p:anim calcmode="lin" valueType="num">
                                      <p:cBhvr additive="base">
                                        <p:cTn id="95"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96" dur="500" fill="hold"/>
                                        <p:tgtEl>
                                          <p:spTgt spid="10">
                                            <p:bg/>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0">
                                            <p:txEl>
                                              <p:pRg st="0" end="0"/>
                                            </p:txEl>
                                          </p:spTgt>
                                        </p:tgtEl>
                                        <p:attrNameLst>
                                          <p:attrName>style.visibility</p:attrName>
                                        </p:attrNameLst>
                                      </p:cBhvr>
                                      <p:to>
                                        <p:strVal val="visible"/>
                                      </p:to>
                                    </p:set>
                                    <p:anim calcmode="lin" valueType="num">
                                      <p:cBhvr additive="base">
                                        <p:cTn id="9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10" grpId="0" build="allAtOnce"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r>
              <a:rPr lang="zh-CN" altLang="en-US" dirty="0"/>
              <a:t>计算机数值数据表示的特点</a:t>
            </a:r>
          </a:p>
          <a:p>
            <a:pPr eaLnBrk="1" hangingPunct="1"/>
            <a:r>
              <a:rPr lang="zh-CN" altLang="en-US" dirty="0"/>
              <a:t>进位制数</a:t>
            </a:r>
          </a:p>
          <a:p>
            <a:pPr eaLnBrk="1" hangingPunct="1"/>
            <a:r>
              <a:rPr lang="zh-CN" altLang="en-US" dirty="0"/>
              <a:t>数的定点、浮点表示</a:t>
            </a:r>
          </a:p>
          <a:p>
            <a:pPr eaLnBrk="1" hangingPunct="1"/>
            <a:r>
              <a:rPr lang="zh-CN" altLang="en-US" dirty="0">
                <a:solidFill>
                  <a:srgbClr val="FF0000"/>
                </a:solidFill>
              </a:rPr>
              <a:t>机器数</a:t>
            </a: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42300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2.2.2 </a:t>
            </a:r>
            <a:r>
              <a:rPr lang="zh-CN" altLang="en-US" dirty="0"/>
              <a:t>机器数</a:t>
            </a:r>
            <a:r>
              <a:rPr lang="en-US" altLang="zh-CN" dirty="0"/>
              <a:t>/</a:t>
            </a:r>
            <a:r>
              <a:rPr lang="zh-CN" altLang="en-US" dirty="0"/>
              <a:t>机器码</a:t>
            </a:r>
          </a:p>
        </p:txBody>
      </p:sp>
      <p:sp>
        <p:nvSpPr>
          <p:cNvPr id="3" name="内容占位符 2"/>
          <p:cNvSpPr>
            <a:spLocks noGrp="1"/>
          </p:cNvSpPr>
          <p:nvPr>
            <p:ph idx="1"/>
          </p:nvPr>
        </p:nvSpPr>
        <p:spPr/>
        <p:txBody>
          <a:bodyPr/>
          <a:lstStyle/>
          <a:p>
            <a:pPr eaLnBrk="1" hangingPunct="1">
              <a:lnSpc>
                <a:spcPct val="135000"/>
              </a:lnSpc>
            </a:pPr>
            <a:r>
              <a:rPr lang="zh-CN" altLang="en-US" sz="2600" dirty="0"/>
              <a:t>真值    </a:t>
            </a:r>
            <a:r>
              <a:rPr lang="en-US" altLang="zh-CN" sz="2600" dirty="0"/>
              <a:t>(</a:t>
            </a:r>
            <a:r>
              <a:rPr lang="zh-CN" altLang="en-US" sz="2600" dirty="0"/>
              <a:t>书写用</a:t>
            </a:r>
            <a:r>
              <a:rPr lang="en-US" altLang="zh-CN" sz="2600" dirty="0"/>
              <a:t>)</a:t>
            </a:r>
          </a:p>
          <a:p>
            <a:pPr lvl="1" eaLnBrk="1" hangingPunct="1">
              <a:lnSpc>
                <a:spcPct val="135000"/>
              </a:lnSpc>
            </a:pPr>
            <a:r>
              <a:rPr lang="zh-CN" altLang="en-US" sz="2200" dirty="0"/>
              <a:t>将用</a:t>
            </a:r>
            <a:r>
              <a:rPr lang="en-US" altLang="zh-CN" sz="2200" dirty="0"/>
              <a:t>+ -</a:t>
            </a:r>
            <a:r>
              <a:rPr lang="zh-CN" altLang="en-US" sz="2200" dirty="0"/>
              <a:t>表示正负的二进制数称为符号数的真值</a:t>
            </a:r>
          </a:p>
          <a:p>
            <a:pPr eaLnBrk="1" hangingPunct="1">
              <a:lnSpc>
                <a:spcPct val="135000"/>
              </a:lnSpc>
            </a:pPr>
            <a:r>
              <a:rPr lang="zh-CN" altLang="en-US" sz="2600" dirty="0"/>
              <a:t>机器不能识别书写格式，计算机如何表示负数？</a:t>
            </a:r>
          </a:p>
          <a:p>
            <a:pPr eaLnBrk="1" hangingPunct="1">
              <a:lnSpc>
                <a:spcPct val="135000"/>
              </a:lnSpc>
            </a:pPr>
            <a:r>
              <a:rPr lang="zh-CN" altLang="en-US" sz="2600" dirty="0"/>
              <a:t>机器码 </a:t>
            </a:r>
            <a:r>
              <a:rPr lang="zh-CN" altLang="en-US" sz="2600" dirty="0" smtClean="0"/>
              <a:t>  </a:t>
            </a:r>
            <a:r>
              <a:rPr lang="en-US" altLang="zh-CN" sz="2600" dirty="0" smtClean="0"/>
              <a:t>(</a:t>
            </a:r>
            <a:r>
              <a:rPr lang="zh-CN" altLang="en-US" sz="2600" dirty="0"/>
              <a:t>机器内部使用</a:t>
            </a:r>
            <a:r>
              <a:rPr lang="en-US" altLang="zh-CN" sz="2600" dirty="0"/>
              <a:t>)</a:t>
            </a:r>
          </a:p>
          <a:p>
            <a:pPr lvl="1" eaLnBrk="1" hangingPunct="1">
              <a:lnSpc>
                <a:spcPct val="135000"/>
              </a:lnSpc>
            </a:pPr>
            <a:r>
              <a:rPr lang="zh-CN" altLang="en-US" sz="2200" dirty="0"/>
              <a:t>将符号和数值一起编码表示的二进制数称为</a:t>
            </a:r>
            <a:r>
              <a:rPr lang="zh-CN" altLang="en-US" sz="2200" dirty="0" smtClean="0"/>
              <a:t>机器码</a:t>
            </a:r>
            <a:endParaRPr lang="en-US" altLang="zh-CN" sz="2200" dirty="0" smtClean="0"/>
          </a:p>
          <a:p>
            <a:pPr eaLnBrk="1" hangingPunct="1">
              <a:lnSpc>
                <a:spcPct val="135000"/>
              </a:lnSpc>
            </a:pPr>
            <a:r>
              <a:rPr lang="zh-CN" altLang="en-US" sz="2600" dirty="0" smtClean="0"/>
              <a:t>四种机器码</a:t>
            </a:r>
            <a:endParaRPr lang="en-US" altLang="zh-CN" sz="2600" dirty="0"/>
          </a:p>
          <a:p>
            <a:pPr lvl="1" eaLnBrk="1" hangingPunct="1"/>
            <a:r>
              <a:rPr lang="zh-CN" altLang="en-US" sz="2100" dirty="0">
                <a:solidFill>
                  <a:srgbClr val="000000"/>
                </a:solidFill>
              </a:rPr>
              <a:t>原码 </a:t>
            </a:r>
            <a:r>
              <a:rPr lang="en-US" altLang="zh-CN" sz="2100" dirty="0">
                <a:solidFill>
                  <a:srgbClr val="000000"/>
                </a:solidFill>
              </a:rPr>
              <a:t>Signed magnitude     </a:t>
            </a:r>
            <a:r>
              <a:rPr lang="zh-CN" altLang="en-US" sz="2100" dirty="0">
                <a:solidFill>
                  <a:srgbClr val="000000"/>
                </a:solidFill>
              </a:rPr>
              <a:t>反码 </a:t>
            </a:r>
            <a:r>
              <a:rPr lang="en-US" altLang="zh-CN" sz="2100" dirty="0">
                <a:solidFill>
                  <a:srgbClr val="000000"/>
                </a:solidFill>
              </a:rPr>
              <a:t>One’s complement</a:t>
            </a:r>
          </a:p>
          <a:p>
            <a:pPr lvl="1" eaLnBrk="1" hangingPunct="1"/>
            <a:r>
              <a:rPr lang="zh-CN" altLang="en-US" sz="2100" dirty="0">
                <a:solidFill>
                  <a:srgbClr val="000000"/>
                </a:solidFill>
              </a:rPr>
              <a:t>补码 </a:t>
            </a:r>
            <a:r>
              <a:rPr lang="en-US" altLang="zh-CN" sz="2100" dirty="0">
                <a:solidFill>
                  <a:srgbClr val="000000"/>
                </a:solidFill>
              </a:rPr>
              <a:t>Two’s complement  </a:t>
            </a:r>
            <a:r>
              <a:rPr lang="zh-CN" altLang="en-US" sz="2100" dirty="0">
                <a:solidFill>
                  <a:srgbClr val="000000"/>
                </a:solidFill>
              </a:rPr>
              <a:t>移码 </a:t>
            </a:r>
            <a:r>
              <a:rPr lang="en-US" altLang="zh-CN" sz="2100" dirty="0">
                <a:solidFill>
                  <a:srgbClr val="000000"/>
                </a:solidFill>
              </a:rPr>
              <a:t>Biased notation</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459450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p:txBody>
          <a:bodyPr/>
          <a:lstStyle/>
          <a:p>
            <a:pPr eaLnBrk="1" hangingPunct="1"/>
            <a:r>
              <a:rPr lang="zh-CN" altLang="en-US" dirty="0"/>
              <a:t>计算机如何表示数的正负</a:t>
            </a:r>
            <a:r>
              <a:rPr lang="en-US" altLang="zh-CN" dirty="0"/>
              <a:t>?</a:t>
            </a:r>
          </a:p>
          <a:p>
            <a:pPr eaLnBrk="1" hangingPunct="1"/>
            <a:r>
              <a:rPr lang="zh-CN" altLang="en-US" dirty="0">
                <a:solidFill>
                  <a:schemeClr val="accent2"/>
                </a:solidFill>
              </a:rPr>
              <a:t>增加符号位  </a:t>
            </a:r>
            <a:r>
              <a:rPr lang="en-US" altLang="zh-CN" dirty="0">
                <a:solidFill>
                  <a:schemeClr val="accent2"/>
                </a:solidFill>
              </a:rPr>
              <a:t>Add a sign bit</a:t>
            </a:r>
          </a:p>
          <a:p>
            <a:pPr eaLnBrk="1" hangingPunct="1"/>
            <a:r>
              <a:rPr lang="zh-CN" altLang="en-US" dirty="0"/>
              <a:t>最高位为符号位，</a:t>
            </a:r>
            <a:r>
              <a:rPr lang="en-US" altLang="zh-CN" dirty="0"/>
              <a:t>0</a:t>
            </a:r>
            <a:r>
              <a:rPr lang="zh-CN" altLang="en-US" dirty="0"/>
              <a:t>为正，</a:t>
            </a:r>
            <a:r>
              <a:rPr lang="en-US" altLang="zh-CN" dirty="0"/>
              <a:t>1</a:t>
            </a:r>
            <a:r>
              <a:rPr lang="zh-CN" altLang="en-US" dirty="0"/>
              <a:t>为负，数值位不变</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37</a:t>
            </a:fld>
            <a:r>
              <a:rPr lang="en-US" altLang="zh-CN" sz="1400" smtClean="0">
                <a:solidFill>
                  <a:srgbClr val="0D7157"/>
                </a:solidFill>
              </a:rPr>
              <a:t>- </a:t>
            </a:r>
            <a:endParaRPr lang="en-US" altLang="zh-CN" sz="1400" dirty="0">
              <a:solidFill>
                <a:srgbClr val="0D7157"/>
              </a:solidFill>
            </a:endParaRPr>
          </a:p>
        </p:txBody>
      </p:sp>
      <p:grpSp>
        <p:nvGrpSpPr>
          <p:cNvPr id="13" name="Group 2"/>
          <p:cNvGrpSpPr>
            <a:grpSpLocks/>
          </p:cNvGrpSpPr>
          <p:nvPr/>
        </p:nvGrpSpPr>
        <p:grpSpPr bwMode="auto">
          <a:xfrm>
            <a:off x="1403648" y="2726420"/>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[X] </a:t>
              </a:r>
              <a:r>
                <a:rPr lang="zh-CN" altLang="en-US" sz="2400" b="1" i="0" baseline="-25000" dirty="0" smtClean="0">
                  <a:solidFill>
                    <a:srgbClr val="0000FF"/>
                  </a:solidFill>
                  <a:effectLst>
                    <a:outerShdw blurRad="38100" dist="38100" dir="2700000" algn="tl">
                      <a:srgbClr val="C0C0C0"/>
                    </a:outerShdw>
                  </a:effectLst>
                  <a:latin typeface="Tahoma" panose="020B0604030504040204" pitchFamily="34" charset="0"/>
                </a:rPr>
                <a:t>原</a:t>
              </a:r>
              <a:r>
                <a:rPr lang="en-US" sz="2400" b="1" i="0" dirty="0" smtClean="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a:t>
              </a:r>
              <a:r>
                <a:rPr lang="zh-CN" altLang="en-US" sz="2400" b="1" i="0" dirty="0" smtClean="0">
                  <a:solidFill>
                    <a:srgbClr val="0000FF"/>
                  </a:solidFill>
                  <a:effectLst>
                    <a:outerShdw blurRad="38100" dist="38100" dir="2700000" algn="tl">
                      <a:srgbClr val="C0C0C0"/>
                    </a:outerShdw>
                  </a:effectLst>
                  <a:latin typeface="Tahoma" panose="020B0604030504040204" pitchFamily="34" charset="0"/>
                </a:rPr>
                <a:t>－</a:t>
              </a:r>
              <a:r>
                <a:rPr lang="en-US" sz="2400" b="1" i="0" dirty="0" smtClean="0">
                  <a:solidFill>
                    <a:srgbClr val="0000FF"/>
                  </a:solidFill>
                  <a:effectLst>
                    <a:outerShdw blurRad="38100" dist="38100" dir="2700000" algn="tl">
                      <a:srgbClr val="C0C0C0"/>
                    </a:outerShdw>
                  </a:effectLst>
                  <a:latin typeface="Tahoma" panose="020B0604030504040204" pitchFamily="34" charset="0"/>
                </a:rPr>
                <a:t>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 </a:t>
              </a:r>
              <a:r>
                <a:rPr lang="en-US" sz="1800" b="1" i="0" dirty="0" smtClean="0">
                  <a:solidFill>
                    <a:srgbClr val="0000FF"/>
                  </a:solidFill>
                  <a:effectLst>
                    <a:outerShdw blurRad="38100" dist="38100" dir="2700000" algn="tl">
                      <a:srgbClr val="C0C0C0"/>
                    </a:outerShdw>
                  </a:effectLst>
                  <a:latin typeface="Tahoma" panose="020B0604030504040204" pitchFamily="34" charset="0"/>
                </a:rPr>
                <a:t>&lt; </a:t>
              </a:r>
              <a:r>
                <a:rPr lang="en-US" sz="2400" b="1" i="0" dirty="0" smtClean="0">
                  <a:solidFill>
                    <a:srgbClr val="0000FF"/>
                  </a:solidFill>
                  <a:effectLst>
                    <a:outerShdw blurRad="38100" dist="38100" dir="2700000" algn="tl">
                      <a:srgbClr val="C0C0C0"/>
                    </a:outerShdw>
                  </a:effectLst>
                  <a:latin typeface="Tahoma" panose="020B0604030504040204" pitchFamily="34" charset="0"/>
                </a:rPr>
                <a:t>X </a:t>
              </a:r>
              <a:r>
                <a:rPr lang="en-US" sz="1800" b="1" i="0" dirty="0" smtClean="0">
                  <a:solidFill>
                    <a:srgbClr val="0000FF"/>
                  </a:solidFill>
                  <a:effectLst>
                    <a:outerShdw blurRad="38100" dist="38100" dir="2700000" algn="tl">
                      <a:srgbClr val="C0C0C0"/>
                    </a:outerShdw>
                  </a:effectLst>
                  <a:latin typeface="Tahoma" panose="020B0604030504040204" pitchFamily="34" charset="0"/>
                </a:rPr>
                <a:t>≤ </a:t>
              </a:r>
              <a:r>
                <a:rPr lang="en-US" sz="2400" b="1" i="0" dirty="0" smtClean="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a:spLocks/>
            </p:cNvSpPr>
            <p:nvPr/>
          </p:nvSpPr>
          <p:spPr bwMode="auto">
            <a:xfrm>
              <a:off x="1134" y="216"/>
              <a:ext cx="45" cy="681"/>
            </a:xfrm>
            <a:prstGeom prst="leftBrace">
              <a:avLst>
                <a:gd name="adj1" fmla="val 126111"/>
                <a:gd name="adj2" fmla="val 50000"/>
              </a:avLst>
            </a:prstGeom>
            <a:noFill/>
            <a:ln w="952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17" name="Group 6"/>
          <p:cNvGrpSpPr>
            <a:grpSpLocks/>
          </p:cNvGrpSpPr>
          <p:nvPr/>
        </p:nvGrpSpPr>
        <p:grpSpPr bwMode="auto">
          <a:xfrm>
            <a:off x="1391969" y="4725376"/>
            <a:ext cx="5545138" cy="1503362"/>
            <a:chOff x="0" y="0"/>
            <a:chExt cx="3493" cy="947"/>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Tahoma" panose="020B0604030504040204" pitchFamily="34" charset="0"/>
                </a:rPr>
                <a:t>[X] </a:t>
              </a:r>
              <a:r>
                <a:rPr lang="zh-CN" altLang="en-US" sz="2400" b="1" i="0" baseline="-25000" smtClean="0">
                  <a:solidFill>
                    <a:schemeClr val="accent2"/>
                  </a:solidFill>
                  <a:effectLst>
                    <a:outerShdw blurRad="38100" dist="38100" dir="2700000" algn="tl">
                      <a:srgbClr val="C0C0C0"/>
                    </a:outerShdw>
                  </a:effectLst>
                  <a:latin typeface="Tahoma" panose="020B0604030504040204" pitchFamily="34" charset="0"/>
                </a:rPr>
                <a:t>原</a:t>
              </a:r>
              <a:r>
                <a:rPr lang="en-US" sz="2400" b="1" i="0" smtClean="0">
                  <a:solidFill>
                    <a:schemeClr val="accent2"/>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1- X              -1</a:t>
              </a:r>
              <a:r>
                <a:rPr lang="en-US" sz="2400" b="1" i="0" baseline="50000" dirty="0" smtClean="0">
                  <a:solidFill>
                    <a:schemeClr val="accent2"/>
                  </a:solidFill>
                  <a:effectLst>
                    <a:outerShdw blurRad="38100" dist="38100" dir="2700000" algn="tl">
                      <a:srgbClr val="C0C0C0"/>
                    </a:outerShdw>
                  </a:effectLst>
                  <a:latin typeface="Tahoma" panose="020B0604030504040204" pitchFamily="34" charset="0"/>
                </a:rPr>
                <a:t> </a:t>
              </a:r>
              <a:r>
                <a:rPr lang="en-US" sz="1800" b="1" i="0" dirty="0" smtClean="0">
                  <a:solidFill>
                    <a:schemeClr val="accent2"/>
                  </a:solidFill>
                  <a:effectLst>
                    <a:outerShdw blurRad="38100" dist="38100" dir="2700000" algn="tl">
                      <a:srgbClr val="C0C0C0"/>
                    </a:outerShdw>
                  </a:effectLst>
                  <a:latin typeface="Tahoma" panose="020B0604030504040204" pitchFamily="34" charset="0"/>
                </a:rPr>
                <a:t>&lt; </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X </a:t>
              </a:r>
              <a:r>
                <a:rPr lang="en-US" sz="1800" b="1" i="0" dirty="0" smtClean="0">
                  <a:solidFill>
                    <a:schemeClr val="accent2"/>
                  </a:solidFill>
                  <a:effectLst>
                    <a:outerShdw blurRad="38100" dist="38100" dir="2700000" algn="tl">
                      <a:srgbClr val="C0C0C0"/>
                    </a:outerShdw>
                  </a:effectLst>
                  <a:latin typeface="Tahoma" panose="020B0604030504040204" pitchFamily="34" charset="0"/>
                </a:rPr>
                <a:t>≤ </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0</a:t>
              </a:r>
            </a:p>
          </p:txBody>
        </p:sp>
        <p:sp>
          <p:nvSpPr>
            <p:cNvPr id="20" name="AutoShape 9"/>
            <p:cNvSpPr>
              <a:spLocks/>
            </p:cNvSpPr>
            <p:nvPr/>
          </p:nvSpPr>
          <p:spPr bwMode="auto">
            <a:xfrm>
              <a:off x="1151" y="201"/>
              <a:ext cx="45" cy="681"/>
            </a:xfrm>
            <a:prstGeom prst="leftBrace">
              <a:avLst>
                <a:gd name="adj1" fmla="val 126111"/>
                <a:gd name="adj2" fmla="val 50000"/>
              </a:avLst>
            </a:prstGeom>
            <a:noFill/>
            <a:ln w="952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grpSp>
    </p:spTree>
    <p:extLst>
      <p:ext uri="{BB962C8B-B14F-4D97-AF65-F5344CB8AC3E}">
        <p14:creationId xmlns:p14="http://schemas.microsoft.com/office/powerpoint/2010/main" val="166911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原码表示示例</a:t>
            </a:r>
            <a:endParaRPr lang="zh-CN" altLang="en-US" dirty="0"/>
          </a:p>
        </p:txBody>
      </p:sp>
      <p:sp>
        <p:nvSpPr>
          <p:cNvPr id="3" name="内容占位符 2"/>
          <p:cNvSpPr>
            <a:spLocks noGrp="1"/>
          </p:cNvSpPr>
          <p:nvPr>
            <p:ph idx="1"/>
          </p:nvPr>
        </p:nvSpPr>
        <p:spPr/>
        <p:txBody>
          <a:bodyPr/>
          <a:lstStyle/>
          <a:p>
            <a:pPr eaLnBrk="1" hangingPunct="1"/>
            <a:r>
              <a:rPr lang="en-US" altLang="zh-CN" dirty="0"/>
              <a:t>[+0]</a:t>
            </a:r>
            <a:r>
              <a:rPr lang="zh-CN" altLang="en-US" baseline="-25000" dirty="0"/>
              <a:t>原</a:t>
            </a:r>
            <a:r>
              <a:rPr lang="en-US" altLang="zh-CN" dirty="0"/>
              <a:t>=</a:t>
            </a:r>
            <a:r>
              <a:rPr lang="en-US" altLang="zh-CN" dirty="0">
                <a:solidFill>
                  <a:schemeClr val="accent2"/>
                </a:solidFill>
              </a:rPr>
              <a:t>0.000</a:t>
            </a:r>
            <a:r>
              <a:rPr lang="en-US" altLang="zh-CN" dirty="0">
                <a:solidFill>
                  <a:schemeClr val="accent2"/>
                </a:solidFill>
                <a:latin typeface="宋体" panose="02010600030101010101" pitchFamily="2" charset="-122"/>
              </a:rPr>
              <a:t>…</a:t>
            </a:r>
            <a:r>
              <a:rPr lang="en-US" altLang="zh-CN" dirty="0">
                <a:solidFill>
                  <a:schemeClr val="accent2"/>
                </a:solidFill>
              </a:rPr>
              <a:t>0</a:t>
            </a:r>
          </a:p>
          <a:p>
            <a:pPr eaLnBrk="1" hangingPunct="1"/>
            <a:r>
              <a:rPr lang="en-US" altLang="zh-CN" dirty="0"/>
              <a:t>[-0]</a:t>
            </a:r>
            <a:r>
              <a:rPr lang="zh-CN" altLang="en-US" baseline="-25000" dirty="0"/>
              <a:t>原</a:t>
            </a:r>
            <a:r>
              <a:rPr lang="en-US" altLang="zh-CN" dirty="0"/>
              <a:t>=</a:t>
            </a:r>
            <a:r>
              <a:rPr lang="en-US" altLang="zh-CN" u="sng" dirty="0">
                <a:solidFill>
                  <a:schemeClr val="accent2"/>
                </a:solidFill>
              </a:rPr>
              <a:t>1. 000</a:t>
            </a:r>
            <a:r>
              <a:rPr lang="en-US" altLang="zh-CN" u="sng" dirty="0">
                <a:solidFill>
                  <a:schemeClr val="accent2"/>
                </a:solidFill>
                <a:latin typeface="宋体" panose="02010600030101010101" pitchFamily="2" charset="-122"/>
              </a:rPr>
              <a:t>…</a:t>
            </a:r>
            <a:r>
              <a:rPr lang="en-US" altLang="zh-CN" u="sng" dirty="0">
                <a:solidFill>
                  <a:schemeClr val="accent2"/>
                </a:solidFill>
              </a:rPr>
              <a:t>0</a:t>
            </a:r>
          </a:p>
          <a:p>
            <a:pPr eaLnBrk="1" hangingPunct="1"/>
            <a:r>
              <a:rPr lang="en-US" altLang="zh-CN" dirty="0"/>
              <a:t>[-0.1111]</a:t>
            </a:r>
            <a:r>
              <a:rPr lang="zh-CN" altLang="en-US" baseline="-25000" dirty="0"/>
              <a:t>原 </a:t>
            </a:r>
            <a:r>
              <a:rPr lang="en-US" altLang="zh-CN" dirty="0"/>
              <a:t>= </a:t>
            </a:r>
            <a:r>
              <a:rPr lang="en-US" altLang="zh-CN" dirty="0">
                <a:solidFill>
                  <a:schemeClr val="accent2"/>
                </a:solidFill>
              </a:rPr>
              <a:t>1</a:t>
            </a:r>
            <a:r>
              <a:rPr lang="en-US" altLang="zh-CN" dirty="0"/>
              <a:t>.1111</a:t>
            </a:r>
          </a:p>
          <a:p>
            <a:pPr eaLnBrk="1" hangingPunct="1"/>
            <a:r>
              <a:rPr lang="en-US" altLang="zh-CN" dirty="0"/>
              <a:t>[ 0.1111]</a:t>
            </a:r>
            <a:r>
              <a:rPr lang="zh-CN" altLang="en-US" baseline="-25000" dirty="0"/>
              <a:t>原 </a:t>
            </a:r>
            <a:r>
              <a:rPr lang="en-US" altLang="zh-CN" dirty="0"/>
              <a:t>= </a:t>
            </a:r>
            <a:r>
              <a:rPr lang="en-US" altLang="zh-CN" dirty="0">
                <a:solidFill>
                  <a:schemeClr val="accent2"/>
                </a:solidFill>
              </a:rPr>
              <a:t>0</a:t>
            </a:r>
            <a:r>
              <a:rPr lang="en-US" altLang="zh-CN" dirty="0"/>
              <a:t>.1111</a:t>
            </a:r>
          </a:p>
          <a:p>
            <a:pPr eaLnBrk="1" hangingPunct="1"/>
            <a:r>
              <a:rPr lang="en-US" altLang="zh-CN" dirty="0"/>
              <a:t>[ 1110]</a:t>
            </a:r>
            <a:r>
              <a:rPr lang="zh-CN" altLang="en-US" baseline="-25000" dirty="0"/>
              <a:t>原  </a:t>
            </a:r>
            <a:r>
              <a:rPr lang="en-US" altLang="zh-CN" dirty="0"/>
              <a:t>= </a:t>
            </a:r>
            <a:r>
              <a:rPr lang="en-US" altLang="zh-CN" dirty="0">
                <a:solidFill>
                  <a:schemeClr val="accent2"/>
                </a:solidFill>
              </a:rPr>
              <a:t>0</a:t>
            </a:r>
            <a:r>
              <a:rPr lang="en-US" altLang="zh-CN" dirty="0"/>
              <a:t>1110</a:t>
            </a:r>
          </a:p>
          <a:p>
            <a:pPr eaLnBrk="1" hangingPunct="1"/>
            <a:r>
              <a:rPr lang="en-US" altLang="zh-CN" dirty="0"/>
              <a:t>[-1110]</a:t>
            </a:r>
            <a:r>
              <a:rPr lang="zh-CN" altLang="en-US" baseline="-25000" dirty="0"/>
              <a:t>原 </a:t>
            </a:r>
            <a:r>
              <a:rPr lang="en-US" altLang="zh-CN" dirty="0"/>
              <a:t>= </a:t>
            </a:r>
            <a:r>
              <a:rPr lang="en-US" altLang="zh-CN" dirty="0">
                <a:solidFill>
                  <a:schemeClr val="accent2"/>
                </a:solidFill>
              </a:rPr>
              <a:t>1</a:t>
            </a:r>
            <a:r>
              <a:rPr lang="en-US" altLang="zh-CN" dirty="0"/>
              <a:t>1110</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653133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原码表示区间</a:t>
            </a:r>
            <a:endParaRPr lang="zh-CN" altLang="en-US" dirty="0"/>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-0.11…1 ~ +0.11…1</a:t>
            </a:r>
          </a:p>
          <a:p>
            <a:pPr lvl="1">
              <a:spcBef>
                <a:spcPct val="50000"/>
              </a:spcBef>
            </a:pP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-011…1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a:solidFill>
                  <a:schemeClr val="accent2"/>
                </a:solidFill>
              </a:rPr>
              <a:t>, </a:t>
            </a:r>
            <a:r>
              <a:rPr lang="en-US" altLang="zh-CN" sz="2400" smtClean="0">
                <a:solidFill>
                  <a:schemeClr val="accent2"/>
                </a:solidFill>
              </a:rPr>
              <a:t>2</a:t>
            </a:r>
            <a:r>
              <a:rPr lang="en-US" altLang="zh-CN" sz="2400" baseline="60000" smtClean="0">
                <a:solidFill>
                  <a:schemeClr val="accent2"/>
                </a:solidFill>
              </a:rPr>
              <a:t>n</a:t>
            </a:r>
            <a:r>
              <a:rPr lang="en-US" altLang="zh-CN" sz="2400" smtClean="0">
                <a:solidFill>
                  <a:schemeClr val="accent2"/>
                </a:solidFill>
              </a:rPr>
              <a:t> </a:t>
            </a:r>
            <a:r>
              <a:rPr lang="en-US" altLang="zh-CN" sz="2400" dirty="0">
                <a:solidFill>
                  <a:schemeClr val="accent2"/>
                </a:solidFill>
              </a:rPr>
              <a:t>) </a:t>
            </a:r>
          </a:p>
          <a:p>
            <a:pPr>
              <a:spcBef>
                <a:spcPct val="50000"/>
              </a:spcBef>
            </a:pPr>
            <a:r>
              <a:rPr lang="zh-CN" altLang="en-US" sz="2800" dirty="0" smtClean="0">
                <a:solidFill>
                  <a:schemeClr val="accent2"/>
                </a:solidFill>
                <a:latin typeface="Times New Roman" panose="02020603050405020304" pitchFamily="18" charset="0"/>
                <a:cs typeface="Times New Roman" panose="02020603050405020304" pitchFamily="18" charset="0"/>
              </a:rPr>
              <a:t>对称区间</a:t>
            </a: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53844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C99 </a:t>
            </a:r>
            <a:r>
              <a:rPr lang="en-US" altLang="zh-CN" dirty="0" err="1" smtClean="0"/>
              <a:t>stdint.h</a:t>
            </a:r>
            <a:endParaRPr lang="zh-CN" altLang="en-US" dirty="0"/>
          </a:p>
        </p:txBody>
      </p:sp>
      <p:sp>
        <p:nvSpPr>
          <p:cNvPr id="3" name="内容占位符 2"/>
          <p:cNvSpPr>
            <a:spLocks noGrp="1"/>
          </p:cNvSpPr>
          <p:nvPr>
            <p:ph idx="1"/>
          </p:nvPr>
        </p:nvSpPr>
        <p:spPr/>
        <p:txBody>
          <a:bodyPr/>
          <a:lstStyle/>
          <a:p>
            <a:r>
              <a:rPr lang="en-US" altLang="zh-CN" dirty="0" err="1"/>
              <a:t>ypedef</a:t>
            </a:r>
            <a:r>
              <a:rPr lang="en-US" altLang="zh-CN" dirty="0"/>
              <a:t>   signed   char   </a:t>
            </a:r>
            <a:r>
              <a:rPr lang="en-US" altLang="zh-CN" dirty="0">
                <a:solidFill>
                  <a:srgbClr val="0000FF"/>
                </a:solidFill>
              </a:rPr>
              <a:t>int8_t; </a:t>
            </a:r>
          </a:p>
          <a:p>
            <a:r>
              <a:rPr lang="en-US" altLang="zh-CN" dirty="0" err="1"/>
              <a:t>typedef</a:t>
            </a:r>
            <a:r>
              <a:rPr lang="en-US" altLang="zh-CN" dirty="0"/>
              <a:t>   unsigned   char       </a:t>
            </a:r>
            <a:r>
              <a:rPr lang="en-US" altLang="zh-CN" dirty="0">
                <a:solidFill>
                  <a:srgbClr val="0000FF"/>
                </a:solidFill>
              </a:rPr>
              <a:t>uint8_t; </a:t>
            </a:r>
          </a:p>
          <a:p>
            <a:r>
              <a:rPr lang="en-US" altLang="zh-CN" dirty="0" err="1"/>
              <a:t>typedef</a:t>
            </a:r>
            <a:r>
              <a:rPr lang="en-US" altLang="zh-CN" dirty="0"/>
              <a:t>   short     int16_t; </a:t>
            </a:r>
          </a:p>
          <a:p>
            <a:r>
              <a:rPr lang="en-US" altLang="zh-CN" dirty="0" err="1"/>
              <a:t>typedef</a:t>
            </a:r>
            <a:r>
              <a:rPr lang="en-US" altLang="zh-CN" dirty="0"/>
              <a:t>   unsigned   short     </a:t>
            </a:r>
            <a:r>
              <a:rPr lang="en-US" altLang="zh-CN" dirty="0">
                <a:solidFill>
                  <a:srgbClr val="0000FF"/>
                </a:solidFill>
              </a:rPr>
              <a:t>uint16_t; </a:t>
            </a:r>
          </a:p>
          <a:p>
            <a:r>
              <a:rPr lang="en-US" altLang="zh-CN" dirty="0" err="1"/>
              <a:t>typedef</a:t>
            </a:r>
            <a:r>
              <a:rPr lang="en-US" altLang="zh-CN" dirty="0"/>
              <a:t>   </a:t>
            </a:r>
            <a:r>
              <a:rPr lang="en-US" altLang="zh-CN" dirty="0" err="1"/>
              <a:t>int</a:t>
            </a:r>
            <a:r>
              <a:rPr lang="en-US" altLang="zh-CN" dirty="0"/>
              <a:t>     </a:t>
            </a:r>
            <a:r>
              <a:rPr lang="en-US" altLang="zh-CN" dirty="0">
                <a:solidFill>
                  <a:srgbClr val="0000FF"/>
                </a:solidFill>
              </a:rPr>
              <a:t>int32_t; </a:t>
            </a:r>
          </a:p>
          <a:p>
            <a:r>
              <a:rPr lang="en-US" altLang="zh-CN" dirty="0" err="1"/>
              <a:t>typedef</a:t>
            </a:r>
            <a:r>
              <a:rPr lang="en-US" altLang="zh-CN" dirty="0"/>
              <a:t>   unsigned       </a:t>
            </a:r>
            <a:r>
              <a:rPr lang="en-US" altLang="zh-CN" dirty="0">
                <a:solidFill>
                  <a:srgbClr val="0000FF"/>
                </a:solidFill>
              </a:rPr>
              <a:t>uint32_t; </a:t>
            </a:r>
          </a:p>
          <a:p>
            <a:r>
              <a:rPr lang="en-US" altLang="zh-CN" dirty="0" err="1"/>
              <a:t>typedef</a:t>
            </a:r>
            <a:r>
              <a:rPr lang="en-US" altLang="zh-CN" dirty="0"/>
              <a:t>   long   </a:t>
            </a:r>
            <a:r>
              <a:rPr lang="en-US" altLang="zh-CN" dirty="0" err="1"/>
              <a:t>long</a:t>
            </a:r>
            <a:r>
              <a:rPr lang="en-US" altLang="zh-CN" dirty="0"/>
              <a:t>     </a:t>
            </a:r>
            <a:r>
              <a:rPr lang="en-US" altLang="zh-CN" dirty="0">
                <a:solidFill>
                  <a:srgbClr val="0000FF"/>
                </a:solidFill>
              </a:rPr>
              <a:t>int64_t; </a:t>
            </a:r>
          </a:p>
          <a:p>
            <a:r>
              <a:rPr lang="en-US" altLang="zh-CN" dirty="0" err="1"/>
              <a:t>typedef</a:t>
            </a:r>
            <a:r>
              <a:rPr lang="en-US" altLang="zh-CN" dirty="0"/>
              <a:t>   unsigned   long   </a:t>
            </a:r>
            <a:r>
              <a:rPr lang="en-US" altLang="zh-CN" dirty="0" err="1"/>
              <a:t>long</a:t>
            </a:r>
            <a:r>
              <a:rPr lang="en-US" altLang="zh-CN" dirty="0"/>
              <a:t>       </a:t>
            </a:r>
            <a:r>
              <a:rPr lang="en-US" altLang="zh-CN" dirty="0">
                <a:solidFill>
                  <a:srgbClr val="0000FF"/>
                </a:solidFill>
              </a:rPr>
              <a:t>uint64_t;</a:t>
            </a:r>
            <a:r>
              <a:rPr lang="en-US" altLang="zh-CN" dirty="0"/>
              <a:t> </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581046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原码特性</a:t>
            </a:r>
            <a:endParaRPr lang="zh-CN" altLang="en-US" dirty="0"/>
          </a:p>
        </p:txBody>
      </p:sp>
      <p:sp>
        <p:nvSpPr>
          <p:cNvPr id="3" name="内容占位符 2"/>
          <p:cNvSpPr>
            <a:spLocks noGrp="1"/>
          </p:cNvSpPr>
          <p:nvPr>
            <p:ph idx="1"/>
          </p:nvPr>
        </p:nvSpPr>
        <p:spPr/>
        <p:txBody>
          <a:bodyPr/>
          <a:lstStyle/>
          <a:p>
            <a:pPr eaLnBrk="1" hangingPunct="1"/>
            <a:r>
              <a:rPr lang="zh-CN" altLang="en-US" sz="2600" dirty="0" smtClean="0"/>
              <a:t>直观易懂</a:t>
            </a:r>
            <a:endParaRPr lang="en-US" altLang="zh-CN" sz="2600" dirty="0"/>
          </a:p>
          <a:p>
            <a:pPr lvl="1" eaLnBrk="1" hangingPunct="1"/>
            <a:r>
              <a:rPr lang="zh-CN" altLang="en-US" sz="2200" dirty="0" smtClean="0"/>
              <a:t>第一位为符号位</a:t>
            </a:r>
            <a:endParaRPr lang="en-US" altLang="zh-CN" sz="2200" dirty="0"/>
          </a:p>
          <a:p>
            <a:pPr lvl="1" eaLnBrk="1" hangingPunct="1"/>
            <a:r>
              <a:rPr lang="zh-CN" altLang="en-US" sz="2200" dirty="0" smtClean="0"/>
              <a:t>其他为数值位</a:t>
            </a:r>
            <a:endParaRPr lang="en-US" altLang="zh-CN" sz="2200" dirty="0"/>
          </a:p>
          <a:p>
            <a:pPr eaLnBrk="1" hangingPunct="1"/>
            <a:r>
              <a:rPr lang="zh-CN" altLang="en-US" sz="2600" dirty="0" smtClean="0"/>
              <a:t>正零负零两个零</a:t>
            </a:r>
            <a:endParaRPr lang="en-US" altLang="zh-CN" sz="2600" dirty="0"/>
          </a:p>
          <a:p>
            <a:pPr eaLnBrk="1" hangingPunct="1"/>
            <a:r>
              <a:rPr lang="zh-CN" altLang="en-US" sz="2800" dirty="0"/>
              <a:t>加、减运算方式不统一</a:t>
            </a:r>
          </a:p>
          <a:p>
            <a:pPr lvl="1" eaLnBrk="1" hangingPunct="1"/>
            <a:r>
              <a:rPr lang="zh-CN" altLang="en-US" sz="2200" dirty="0" smtClean="0"/>
              <a:t>符号相异加法不能直接运算</a:t>
            </a:r>
            <a:endParaRPr lang="en-US" altLang="zh-CN" sz="2200" dirty="0" smtClean="0"/>
          </a:p>
          <a:p>
            <a:pPr lvl="1" eaLnBrk="1" hangingPunct="1"/>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r>
              <a:rPr lang="zh-CN" altLang="en-US" sz="2600" dirty="0" smtClean="0"/>
              <a:t>从</a:t>
            </a:r>
            <a:r>
              <a:rPr lang="en-US" altLang="zh-CN" sz="2600" dirty="0"/>
              <a:t>50</a:t>
            </a:r>
            <a:r>
              <a:rPr lang="zh-CN" altLang="en-US" sz="2600" dirty="0"/>
              <a:t>年代开始，整数都采用</a:t>
            </a:r>
            <a:r>
              <a:rPr lang="zh-CN" altLang="en-US" sz="2600" dirty="0">
                <a:solidFill>
                  <a:srgbClr val="FF0000"/>
                </a:solidFill>
              </a:rPr>
              <a:t>补码</a:t>
            </a:r>
            <a:r>
              <a:rPr lang="zh-CN" altLang="en-US" sz="2600" dirty="0"/>
              <a:t>来表示</a:t>
            </a:r>
          </a:p>
          <a:p>
            <a:pPr>
              <a:defRPr/>
            </a:pPr>
            <a:r>
              <a:rPr lang="zh-CN" altLang="en-US" sz="2600" dirty="0"/>
              <a:t>但浮点数的尾数用原码定点小数表示</a:t>
            </a:r>
          </a:p>
          <a:p>
            <a:pPr eaLnBrk="1" hangingPunct="1"/>
            <a:endParaRPr lang="en-US" altLang="zh-CN" sz="2600"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40</a:t>
            </a:fld>
            <a:r>
              <a:rPr lang="en-US" altLang="zh-CN" sz="1400" smtClean="0">
                <a:solidFill>
                  <a:srgbClr val="0D7157"/>
                </a:solidFill>
              </a:rPr>
              <a:t>- </a:t>
            </a:r>
            <a:endParaRPr lang="en-US" altLang="zh-CN" sz="1400" dirty="0">
              <a:solidFill>
                <a:srgbClr val="0D7157"/>
              </a:solidFill>
            </a:endParaRPr>
          </a:p>
        </p:txBody>
      </p:sp>
      <p:sp>
        <p:nvSpPr>
          <p:cNvPr id="5" name="内容占位符 2"/>
          <p:cNvSpPr txBox="1">
            <a:spLocks/>
          </p:cNvSpPr>
          <p:nvPr/>
        </p:nvSpPr>
        <p:spPr bwMode="auto">
          <a:xfrm>
            <a:off x="5180664" y="2132856"/>
            <a:ext cx="3528392" cy="1728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b="1" i="0" kern="0" dirty="0" smtClean="0">
                <a:solidFill>
                  <a:schemeClr val="accent2"/>
                </a:solidFill>
                <a:latin typeface="Courier New" panose="02070309020205020404" pitchFamily="49" charset="0"/>
                <a:ea typeface="宋体" panose="02010600030101010101" pitchFamily="2" charset="-122"/>
              </a:rPr>
              <a:t>  0</a:t>
            </a:r>
            <a:r>
              <a:rPr lang="en-US" altLang="zh-CN" b="1" i="0" kern="0" dirty="0" smtClean="0">
                <a:latin typeface="Courier New" panose="02070309020205020404" pitchFamily="49" charset="0"/>
                <a:ea typeface="宋体" panose="02010600030101010101" pitchFamily="2" charset="-122"/>
              </a:rPr>
              <a:t>1011001</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89</a:t>
            </a:r>
            <a:r>
              <a:rPr lang="en-US" altLang="zh-CN" b="1" i="0" kern="0" baseline="-25000" dirty="0" smtClean="0">
                <a:latin typeface="Courier New" panose="02070309020205020404" pitchFamily="49" charset="0"/>
                <a:ea typeface="宋体" panose="02010600030101010101" pitchFamily="2" charset="-122"/>
              </a:rPr>
              <a:t>10</a:t>
            </a:r>
            <a:endParaRPr lang="en-US" altLang="zh-CN" b="1" i="0" kern="0" dirty="0" smtClean="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b="1" i="0" kern="0" dirty="0" smtClean="0">
                <a:latin typeface="Courier New" panose="02070309020205020404" pitchFamily="49" charset="0"/>
                <a:ea typeface="宋体" panose="02010600030101010101" pitchFamily="2" charset="-122"/>
              </a:rPr>
              <a:t>+ </a:t>
            </a:r>
            <a:r>
              <a:rPr lang="en-US" altLang="zh-CN" b="1" i="0" u="sng" kern="0" dirty="0" smtClean="0">
                <a:solidFill>
                  <a:schemeClr val="accent2"/>
                </a:solidFill>
                <a:latin typeface="Courier New" panose="02070309020205020404" pitchFamily="49" charset="0"/>
                <a:ea typeface="宋体" panose="02010600030101010101" pitchFamily="2" charset="-122"/>
              </a:rPr>
              <a:t>1</a:t>
            </a:r>
            <a:r>
              <a:rPr lang="en-US" altLang="zh-CN" b="1" i="0" u="sng" kern="0" dirty="0" smtClean="0">
                <a:latin typeface="Courier New" panose="02070309020205020404" pitchFamily="49" charset="0"/>
                <a:ea typeface="宋体" panose="02010600030101010101" pitchFamily="2" charset="-122"/>
              </a:rPr>
              <a:t>1001101</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a:t>
            </a:r>
            <a:r>
              <a:rPr lang="en-US" altLang="zh-CN" b="1" i="0" u="sng" kern="0" dirty="0" smtClean="0">
                <a:latin typeface="Courier New" panose="02070309020205020404" pitchFamily="49" charset="0"/>
                <a:ea typeface="宋体" panose="02010600030101010101" pitchFamily="2" charset="-122"/>
              </a:rPr>
              <a:t>-77</a:t>
            </a:r>
            <a:r>
              <a:rPr lang="en-US" altLang="zh-CN" b="1" i="0" kern="0" baseline="-25000" dirty="0" smtClean="0">
                <a:latin typeface="Courier New" panose="02070309020205020404" pitchFamily="49" charset="0"/>
                <a:ea typeface="宋体" panose="02010600030101010101" pitchFamily="2" charset="-122"/>
              </a:rPr>
              <a:t>10</a:t>
            </a:r>
            <a:r>
              <a:rPr lang="en-US" altLang="zh-CN" b="1" i="0" u="sng" kern="0" dirty="0" smtClean="0">
                <a:latin typeface="Courier New" panose="02070309020205020404" pitchFamily="49" charset="0"/>
                <a:ea typeface="宋体" panose="02010600030101010101" pitchFamily="2" charset="-122"/>
              </a:rPr>
              <a:t> </a:t>
            </a:r>
            <a:endParaRPr lang="en-US" altLang="zh-CN" b="1" i="0" kern="0" dirty="0" smtClean="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b="1" i="0" kern="0" dirty="0" smtClean="0">
                <a:solidFill>
                  <a:schemeClr val="accent2"/>
                </a:solidFill>
                <a:latin typeface="Courier New" panose="02070309020205020404" pitchFamily="49" charset="0"/>
                <a:ea typeface="宋体" panose="02010600030101010101" pitchFamily="2" charset="-122"/>
              </a:rPr>
              <a:t>  0</a:t>
            </a:r>
            <a:r>
              <a:rPr lang="en-US" altLang="zh-CN" b="1" i="0" kern="0" dirty="0" smtClean="0">
                <a:latin typeface="Courier New" panose="02070309020205020404" pitchFamily="49" charset="0"/>
                <a:ea typeface="宋体" panose="02010600030101010101" pitchFamily="2" charset="-122"/>
              </a:rPr>
              <a:t>0100110</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38</a:t>
            </a:r>
            <a:r>
              <a:rPr lang="en-US" altLang="zh-CN" b="1" i="0" kern="0" baseline="-25000" dirty="0" smtClean="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b="1" i="0" kern="0" baseline="-25000" dirty="0" smtClean="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b="1" i="0" kern="0" baseline="-25000" dirty="0" smtClean="0">
              <a:latin typeface="Courier New" panose="02070309020205020404" pitchFamily="49" charset="0"/>
              <a:ea typeface="宋体" panose="02010600030101010101" pitchFamily="2" charset="-122"/>
            </a:endParaRPr>
          </a:p>
          <a:p>
            <a:endParaRPr lang="en-US" altLang="en-US" sz="2200" dirty="0">
              <a:solidFill>
                <a:srgbClr val="C00000"/>
              </a:solidFill>
            </a:endParaRPr>
          </a:p>
        </p:txBody>
      </p:sp>
    </p:spTree>
    <p:extLst>
      <p:ext uri="{BB962C8B-B14F-4D97-AF65-F5344CB8AC3E}">
        <p14:creationId xmlns:p14="http://schemas.microsoft.com/office/powerpoint/2010/main" val="31609575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反码表示法</a:t>
            </a:r>
            <a:endParaRPr lang="zh-CN" altLang="en-US" dirty="0"/>
          </a:p>
        </p:txBody>
      </p:sp>
      <p:sp>
        <p:nvSpPr>
          <p:cNvPr id="3" name="内容占位符 2"/>
          <p:cNvSpPr>
            <a:spLocks noGrp="1"/>
          </p:cNvSpPr>
          <p:nvPr>
            <p:ph idx="1"/>
          </p:nvPr>
        </p:nvSpPr>
        <p:spPr/>
        <p:txBody>
          <a:bodyPr/>
          <a:lstStyle/>
          <a:p>
            <a:pPr eaLnBrk="1" hangingPunct="1"/>
            <a:r>
              <a:rPr lang="zh-CN" altLang="en-US" dirty="0"/>
              <a:t>所谓反码，就是二进制的各位数码取反</a:t>
            </a:r>
          </a:p>
          <a:p>
            <a:pPr eaLnBrk="1" hangingPunct="1"/>
            <a:r>
              <a:rPr lang="zh-CN" altLang="en-US" dirty="0"/>
              <a:t>符号位表示方法与原码相同</a:t>
            </a:r>
          </a:p>
          <a:p>
            <a:pPr eaLnBrk="1" hangingPunct="1"/>
            <a:r>
              <a:rPr lang="en-US" altLang="zh-CN" dirty="0">
                <a:ea typeface="宋体" panose="02010600030101010101" pitchFamily="2" charset="-122"/>
              </a:rPr>
              <a:t>Example: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0</a:t>
            </a:r>
            <a:r>
              <a:rPr lang="en-US" altLang="zh-CN" dirty="0">
                <a:ea typeface="宋体" panose="02010600030101010101" pitchFamily="2" charset="-122"/>
              </a:rPr>
              <a:t>0111</a:t>
            </a:r>
            <a:r>
              <a:rPr lang="en-US" altLang="zh-CN" baseline="-25000" dirty="0">
                <a:ea typeface="宋体" panose="02010600030101010101" pitchFamily="2" charset="-122"/>
              </a:rPr>
              <a:t>2</a:t>
            </a:r>
            <a:r>
              <a:rPr lang="en-US" altLang="zh-CN" dirty="0">
                <a:ea typeface="宋体" panose="02010600030101010101" pitchFamily="2" charset="-122"/>
              </a:rPr>
              <a:t>  </a:t>
            </a:r>
          </a:p>
          <a:p>
            <a:pPr eaLnBrk="1" hangingPunct="1">
              <a:buNone/>
            </a:pPr>
            <a:r>
              <a:rPr lang="en-US" altLang="zh-CN" dirty="0">
                <a:ea typeface="宋体" panose="02010600030101010101" pitchFamily="2" charset="-122"/>
              </a:rPr>
              <a:t>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1</a:t>
            </a:r>
            <a:r>
              <a:rPr lang="en-US" altLang="zh-CN" dirty="0">
                <a:ea typeface="宋体" panose="02010600030101010101" pitchFamily="2" charset="-122"/>
              </a:rPr>
              <a:t>1000</a:t>
            </a:r>
            <a:r>
              <a:rPr lang="en-US" altLang="zh-CN" baseline="-25000" dirty="0">
                <a:ea typeface="宋体" panose="02010600030101010101" pitchFamily="2" charset="-122"/>
              </a:rPr>
              <a:t>2</a:t>
            </a:r>
          </a:p>
          <a:p>
            <a:pPr eaLnBrk="1" hangingPunct="1"/>
            <a:r>
              <a:rPr lang="en-US" altLang="zh-CN" dirty="0">
                <a:ea typeface="宋体" panose="02010600030101010101" pitchFamily="2" charset="-122"/>
              </a:rPr>
              <a:t>Called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a:t>
            </a:r>
            <a:r>
              <a:rPr lang="en-US" altLang="zh-CN" u="sng" dirty="0" smtClean="0">
                <a:solidFill>
                  <a:schemeClr val="accent2"/>
                </a:solidFill>
                <a:ea typeface="宋体" panose="02010600030101010101" pitchFamily="2" charset="-122"/>
              </a:rPr>
              <a:t>Complement</a:t>
            </a:r>
          </a:p>
          <a:p>
            <a:pPr eaLnBrk="1" hangingPunct="1"/>
            <a:endParaRPr lang="en-US" altLang="zh-CN" u="sng" dirty="0">
              <a:solidFill>
                <a:schemeClr val="accent2"/>
              </a:solidFill>
              <a:ea typeface="宋体" panose="02010600030101010101" pitchFamily="2" charset="-122"/>
            </a:endParaRPr>
          </a:p>
          <a:p>
            <a:pPr eaLnBrk="1" hangingPunct="1">
              <a:lnSpc>
                <a:spcPct val="115000"/>
              </a:lnSpc>
            </a:pPr>
            <a:r>
              <a:rPr lang="en-US" altLang="zh-CN" dirty="0"/>
              <a:t>[+0]</a:t>
            </a:r>
            <a:r>
              <a:rPr lang="zh-CN" altLang="en-US" baseline="-25000" dirty="0"/>
              <a:t>反</a:t>
            </a:r>
            <a:r>
              <a:rPr lang="en-US" altLang="zh-CN" dirty="0"/>
              <a:t>=</a:t>
            </a:r>
            <a:r>
              <a:rPr lang="en-US" altLang="zh-CN" dirty="0" smtClean="0">
                <a:solidFill>
                  <a:srgbClr val="FF0000"/>
                </a:solidFill>
              </a:rPr>
              <a:t>0</a:t>
            </a:r>
            <a:r>
              <a:rPr lang="en-US" altLang="zh-CN" dirty="0" smtClean="0"/>
              <a:t>.000</a:t>
            </a:r>
            <a:r>
              <a:rPr lang="en-US" altLang="zh-CN" dirty="0" smtClean="0">
                <a:latin typeface="宋体" panose="02010600030101010101" pitchFamily="2" charset="-122"/>
              </a:rPr>
              <a:t>…</a:t>
            </a:r>
            <a:r>
              <a:rPr lang="en-US" altLang="zh-CN" dirty="0" smtClean="0"/>
              <a:t>0       [-</a:t>
            </a:r>
            <a:r>
              <a:rPr lang="en-US" altLang="zh-CN" dirty="0"/>
              <a:t>0]</a:t>
            </a:r>
            <a:r>
              <a:rPr lang="zh-CN" altLang="en-US" baseline="-25000" dirty="0"/>
              <a:t>反</a:t>
            </a:r>
            <a:r>
              <a:rPr lang="en-US" altLang="zh-CN" dirty="0"/>
              <a:t>=</a:t>
            </a:r>
            <a:r>
              <a:rPr lang="en-US" altLang="zh-CN" dirty="0">
                <a:solidFill>
                  <a:srgbClr val="FF0000"/>
                </a:solidFill>
              </a:rPr>
              <a:t>1</a:t>
            </a:r>
            <a:r>
              <a:rPr lang="en-US" altLang="zh-CN" dirty="0"/>
              <a:t>.111</a:t>
            </a:r>
            <a:r>
              <a:rPr lang="en-US" altLang="zh-CN" dirty="0">
                <a:latin typeface="宋体" panose="02010600030101010101" pitchFamily="2" charset="-122"/>
              </a:rPr>
              <a:t>…</a:t>
            </a:r>
            <a:r>
              <a:rPr lang="en-US" altLang="zh-CN" dirty="0"/>
              <a:t>1</a:t>
            </a:r>
          </a:p>
          <a:p>
            <a:pPr eaLnBrk="1" hangingPunct="1">
              <a:lnSpc>
                <a:spcPct val="115000"/>
              </a:lnSpc>
            </a:pPr>
            <a:r>
              <a:rPr lang="en-US" altLang="zh-CN" dirty="0"/>
              <a:t>[0.1111]</a:t>
            </a:r>
            <a:r>
              <a:rPr lang="zh-CN" altLang="en-US" baseline="-25000" dirty="0"/>
              <a:t>反</a:t>
            </a:r>
            <a:r>
              <a:rPr lang="en-US" altLang="zh-CN" dirty="0"/>
              <a:t>=</a:t>
            </a:r>
            <a:r>
              <a:rPr lang="en-US" altLang="zh-CN" dirty="0" smtClean="0">
                <a:solidFill>
                  <a:srgbClr val="FF0000"/>
                </a:solidFill>
              </a:rPr>
              <a:t>0</a:t>
            </a:r>
            <a:r>
              <a:rPr lang="en-US" altLang="zh-CN" dirty="0" smtClean="0"/>
              <a:t>.1111    [-</a:t>
            </a:r>
            <a:r>
              <a:rPr lang="en-US" altLang="zh-CN" dirty="0"/>
              <a:t>0.1111]</a:t>
            </a:r>
            <a:r>
              <a:rPr lang="zh-CN" altLang="en-US" baseline="-25000" dirty="0"/>
              <a:t>反</a:t>
            </a:r>
            <a:r>
              <a:rPr lang="en-US" altLang="zh-CN" dirty="0"/>
              <a:t>=</a:t>
            </a:r>
            <a:r>
              <a:rPr lang="en-US" altLang="zh-CN" dirty="0">
                <a:solidFill>
                  <a:srgbClr val="FF0000"/>
                </a:solidFill>
              </a:rPr>
              <a:t>1</a:t>
            </a:r>
            <a:r>
              <a:rPr lang="en-US" altLang="zh-CN" dirty="0"/>
              <a:t>.0000</a:t>
            </a:r>
          </a:p>
          <a:p>
            <a:pPr eaLnBrk="1" hangingPunct="1">
              <a:lnSpc>
                <a:spcPct val="115000"/>
              </a:lnSpc>
            </a:pPr>
            <a:r>
              <a:rPr lang="en-US" altLang="zh-CN" dirty="0"/>
              <a:t>[1110]</a:t>
            </a:r>
            <a:r>
              <a:rPr lang="zh-CN" altLang="en-US" baseline="-25000" dirty="0"/>
              <a:t>反</a:t>
            </a:r>
            <a:r>
              <a:rPr lang="en-US" altLang="zh-CN" dirty="0"/>
              <a:t>=</a:t>
            </a:r>
            <a:r>
              <a:rPr lang="en-US" altLang="zh-CN" dirty="0" smtClean="0">
                <a:solidFill>
                  <a:srgbClr val="FF0000"/>
                </a:solidFill>
              </a:rPr>
              <a:t>0</a:t>
            </a:r>
            <a:r>
              <a:rPr lang="en-US" altLang="zh-CN" dirty="0" smtClean="0"/>
              <a:t>1110        [-</a:t>
            </a:r>
            <a:r>
              <a:rPr lang="en-US" altLang="zh-CN" dirty="0"/>
              <a:t>1110]</a:t>
            </a:r>
            <a:r>
              <a:rPr lang="zh-CN" altLang="en-US" baseline="-25000" dirty="0"/>
              <a:t>反</a:t>
            </a:r>
            <a:r>
              <a:rPr lang="en-US" altLang="zh-CN" dirty="0"/>
              <a:t>=</a:t>
            </a:r>
            <a:r>
              <a:rPr lang="en-US" altLang="zh-CN" dirty="0">
                <a:solidFill>
                  <a:srgbClr val="FF0000"/>
                </a:solidFill>
              </a:rPr>
              <a:t>1</a:t>
            </a:r>
            <a:r>
              <a:rPr lang="en-US" altLang="zh-CN" dirty="0"/>
              <a:t>0001</a:t>
            </a:r>
          </a:p>
          <a:p>
            <a:pPr eaLnBrk="1" hangingPunct="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00005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反码表示法</a:t>
            </a:r>
            <a:r>
              <a:rPr lang="en-US" altLang="zh-CN" dirty="0">
                <a:latin typeface="Arial" panose="020B0604020202020204" pitchFamily="34" charset="0"/>
              </a:rPr>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42</a:t>
            </a:fld>
            <a:r>
              <a:rPr lang="en-US" altLang="zh-CN" sz="1400" smtClean="0">
                <a:solidFill>
                  <a:srgbClr val="0D7157"/>
                </a:solidFill>
              </a:rPr>
              <a:t>- </a:t>
            </a:r>
            <a:endParaRPr lang="en-US" altLang="zh-CN" sz="1400" dirty="0">
              <a:solidFill>
                <a:srgbClr val="0D7157"/>
              </a:solidFill>
            </a:endParaRPr>
          </a:p>
        </p:txBody>
      </p:sp>
      <p:grpSp>
        <p:nvGrpSpPr>
          <p:cNvPr id="5" name="Group 3"/>
          <p:cNvGrpSpPr>
            <a:grpSpLocks/>
          </p:cNvGrpSpPr>
          <p:nvPr/>
        </p:nvGrpSpPr>
        <p:grpSpPr bwMode="auto">
          <a:xfrm>
            <a:off x="1295400" y="1484784"/>
            <a:ext cx="5545138" cy="1520825"/>
            <a:chOff x="0" y="0"/>
            <a:chExt cx="3493" cy="958"/>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[X] </a:t>
              </a:r>
              <a:r>
                <a:rPr lang="zh-CN" altLang="en-US" sz="2400" b="1" i="0" baseline="-25000" dirty="0" smtClean="0">
                  <a:solidFill>
                    <a:srgbClr val="0000FF"/>
                  </a:solidFill>
                  <a:effectLst>
                    <a:outerShdw blurRad="38100" dist="38100" dir="2700000" algn="tl">
                      <a:srgbClr val="C0C0C0"/>
                    </a:outerShdw>
                  </a:effectLst>
                  <a:latin typeface="Tahoma" panose="020B0604030504040204" pitchFamily="34" charset="0"/>
                </a:rPr>
                <a:t>反</a:t>
              </a:r>
              <a:r>
                <a:rPr lang="en-US" sz="2400" b="1" i="0" dirty="0" smtClean="0">
                  <a:solidFill>
                    <a:srgbClr val="0000FF"/>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n+1</a:t>
              </a:r>
              <a:r>
                <a:rPr lang="zh-CN" altLang="en-US" sz="2400" b="1" i="0" dirty="0" smtClean="0">
                  <a:solidFill>
                    <a:srgbClr val="0000FF"/>
                  </a:solidFill>
                  <a:effectLst>
                    <a:outerShdw blurRad="38100" dist="38100" dir="2700000" algn="tl">
                      <a:srgbClr val="C0C0C0"/>
                    </a:outerShdw>
                  </a:effectLst>
                  <a:latin typeface="Tahoma" panose="020B0604030504040204" pitchFamily="34" charset="0"/>
                </a:rPr>
                <a:t>－</a:t>
              </a:r>
              <a:r>
                <a:rPr lang="en-US" sz="2400" b="1" i="0" dirty="0" smtClean="0">
                  <a:solidFill>
                    <a:srgbClr val="0000FF"/>
                  </a:solidFill>
                  <a:effectLst>
                    <a:outerShdw blurRad="38100" dist="38100" dir="2700000" algn="tl">
                      <a:srgbClr val="C0C0C0"/>
                    </a:outerShdw>
                  </a:effectLst>
                  <a:latin typeface="Tahoma" panose="020B0604030504040204" pitchFamily="34" charset="0"/>
                </a:rPr>
                <a:t>1+X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 </a:t>
              </a:r>
              <a:r>
                <a:rPr lang="en-US" sz="1800" b="1" i="0" dirty="0" smtClean="0">
                  <a:solidFill>
                    <a:srgbClr val="0000FF"/>
                  </a:solidFill>
                  <a:effectLst>
                    <a:outerShdw blurRad="38100" dist="38100" dir="2700000" algn="tl">
                      <a:srgbClr val="C0C0C0"/>
                    </a:outerShdw>
                  </a:effectLst>
                  <a:latin typeface="Tahoma" panose="020B0604030504040204" pitchFamily="34" charset="0"/>
                </a:rPr>
                <a:t>&lt; </a:t>
              </a:r>
              <a:r>
                <a:rPr lang="en-US" sz="2400" b="1" i="0" dirty="0" smtClean="0">
                  <a:solidFill>
                    <a:srgbClr val="0000FF"/>
                  </a:solidFill>
                  <a:effectLst>
                    <a:outerShdw blurRad="38100" dist="38100" dir="2700000" algn="tl">
                      <a:srgbClr val="C0C0C0"/>
                    </a:outerShdw>
                  </a:effectLst>
                  <a:latin typeface="Tahoma" panose="020B0604030504040204" pitchFamily="34" charset="0"/>
                </a:rPr>
                <a:t>X </a:t>
              </a:r>
              <a:r>
                <a:rPr lang="en-US" sz="1800" b="1" i="0" dirty="0" smtClean="0">
                  <a:solidFill>
                    <a:srgbClr val="0000FF"/>
                  </a:solidFill>
                  <a:effectLst>
                    <a:outerShdw blurRad="38100" dist="38100" dir="2700000" algn="tl">
                      <a:srgbClr val="C0C0C0"/>
                    </a:outerShdw>
                  </a:effectLst>
                  <a:latin typeface="Tahoma" panose="020B0604030504040204" pitchFamily="34" charset="0"/>
                </a:rPr>
                <a:t>≤ </a:t>
              </a:r>
              <a:r>
                <a:rPr lang="en-US" sz="2400" b="1" i="0" dirty="0" smtClean="0">
                  <a:solidFill>
                    <a:srgbClr val="0000FF"/>
                  </a:solidFill>
                  <a:effectLst>
                    <a:outerShdw blurRad="38100" dist="38100" dir="2700000" algn="tl">
                      <a:srgbClr val="C0C0C0"/>
                    </a:outerShdw>
                  </a:effectLst>
                  <a:latin typeface="Tahoma" panose="020B0604030504040204" pitchFamily="34" charset="0"/>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9" name="Group 7"/>
          <p:cNvGrpSpPr>
            <a:grpSpLocks/>
          </p:cNvGrpSpPr>
          <p:nvPr/>
        </p:nvGrpSpPr>
        <p:grpSpPr bwMode="auto">
          <a:xfrm>
            <a:off x="1295400" y="3542184"/>
            <a:ext cx="5545138" cy="1503363"/>
            <a:chOff x="0" y="0"/>
            <a:chExt cx="3493" cy="947"/>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[X] </a:t>
              </a:r>
              <a:r>
                <a:rPr lang="zh-CN" altLang="en-US" sz="2400" b="1" i="0" baseline="-25000" dirty="0" smtClean="0">
                  <a:solidFill>
                    <a:schemeClr val="accent2"/>
                  </a:solidFill>
                  <a:effectLst>
                    <a:outerShdw blurRad="38100" dist="38100" dir="2700000" algn="tl">
                      <a:srgbClr val="C0C0C0"/>
                    </a:outerShdw>
                  </a:effectLst>
                  <a:latin typeface="Tahoma" panose="020B0604030504040204" pitchFamily="34" charset="0"/>
                </a:rPr>
                <a:t>反</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2 - 2</a:t>
              </a:r>
              <a:r>
                <a:rPr lang="zh-CN" altLang="en-US" sz="2400" b="1" i="0" baseline="50000" dirty="0" smtClean="0">
                  <a:solidFill>
                    <a:schemeClr val="accent2"/>
                  </a:solidFill>
                  <a:effectLst>
                    <a:outerShdw blurRad="38100" dist="38100" dir="2700000" algn="tl">
                      <a:srgbClr val="C0C0C0"/>
                    </a:outerShdw>
                  </a:effectLst>
                  <a:latin typeface="Tahoma" panose="020B0604030504040204" pitchFamily="34" charset="0"/>
                </a:rPr>
                <a:t>－</a:t>
              </a:r>
              <a:r>
                <a:rPr lang="en-US" sz="2400" b="1" i="0" baseline="50000" dirty="0" err="1" smtClean="0">
                  <a:solidFill>
                    <a:schemeClr val="accent2"/>
                  </a:solidFill>
                  <a:effectLst>
                    <a:outerShdw blurRad="38100" dist="38100" dir="2700000" algn="tl">
                      <a:srgbClr val="C0C0C0"/>
                    </a:outerShdw>
                  </a:effectLst>
                  <a:latin typeface="Tahoma" panose="020B0604030504040204" pitchFamily="34" charset="0"/>
                </a:rPr>
                <a:t>n</a:t>
              </a:r>
              <a:r>
                <a:rPr lang="en-US" sz="2400" b="1" i="0" dirty="0" err="1" smtClean="0">
                  <a:solidFill>
                    <a:schemeClr val="accent2"/>
                  </a:solidFill>
                  <a:effectLst>
                    <a:outerShdw blurRad="38100" dist="38100" dir="2700000" algn="tl">
                      <a:srgbClr val="C0C0C0"/>
                    </a:outerShdw>
                  </a:effectLst>
                  <a:latin typeface="Tahoma" panose="020B0604030504040204" pitchFamily="34" charset="0"/>
                </a:rPr>
                <a:t>+X</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    -1</a:t>
              </a:r>
              <a:r>
                <a:rPr lang="en-US" sz="2400" b="1" i="0" baseline="50000" dirty="0" smtClean="0">
                  <a:solidFill>
                    <a:schemeClr val="accent2"/>
                  </a:solidFill>
                  <a:effectLst>
                    <a:outerShdw blurRad="38100" dist="38100" dir="2700000" algn="tl">
                      <a:srgbClr val="C0C0C0"/>
                    </a:outerShdw>
                  </a:effectLst>
                  <a:latin typeface="Tahoma" panose="020B0604030504040204" pitchFamily="34" charset="0"/>
                </a:rPr>
                <a:t> </a:t>
              </a:r>
              <a:r>
                <a:rPr lang="en-US" sz="1800" b="1" i="0" dirty="0" smtClean="0">
                  <a:solidFill>
                    <a:schemeClr val="accent2"/>
                  </a:solidFill>
                  <a:effectLst>
                    <a:outerShdw blurRad="38100" dist="38100" dir="2700000" algn="tl">
                      <a:srgbClr val="C0C0C0"/>
                    </a:outerShdw>
                  </a:effectLst>
                  <a:latin typeface="Tahoma" panose="020B0604030504040204" pitchFamily="34" charset="0"/>
                </a:rPr>
                <a:t>&lt; </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X </a:t>
              </a:r>
              <a:r>
                <a:rPr lang="en-US" sz="1800" b="1" i="0" dirty="0" smtClean="0">
                  <a:solidFill>
                    <a:schemeClr val="accent2"/>
                  </a:solidFill>
                  <a:effectLst>
                    <a:outerShdw blurRad="38100" dist="38100" dir="2700000" algn="tl">
                      <a:srgbClr val="C0C0C0"/>
                    </a:outerShdw>
                  </a:effectLst>
                  <a:latin typeface="Tahoma" panose="020B0604030504040204" pitchFamily="34" charset="0"/>
                </a:rPr>
                <a:t>≤ </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spTree>
    <p:extLst>
      <p:ext uri="{BB962C8B-B14F-4D97-AF65-F5344CB8AC3E}">
        <p14:creationId xmlns:p14="http://schemas.microsoft.com/office/powerpoint/2010/main" val="355663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r>
              <a:rPr lang="zh-CN" altLang="en-US" sz="2600" dirty="0"/>
              <a:t>定点小数</a:t>
            </a:r>
          </a:p>
          <a:p>
            <a:pPr eaLnBrk="1" hangingPunct="1"/>
            <a:r>
              <a:rPr lang="en-US" altLang="zh-CN" sz="2600" dirty="0"/>
              <a:t>-1&lt;x&lt;=0</a:t>
            </a:r>
            <a:r>
              <a:rPr lang="zh-CN" altLang="en-US" sz="2600" dirty="0"/>
              <a:t>时  </a:t>
            </a:r>
          </a:p>
          <a:p>
            <a:pPr lvl="1" eaLnBrk="1" hangingPunct="1"/>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r>
              <a:rPr lang="zh-CN" altLang="en-US" sz="2200" dirty="0"/>
              <a:t>假</a:t>
            </a:r>
            <a:r>
              <a:rPr lang="en-US" altLang="zh-CN" sz="2200" dirty="0"/>
              <a:t>[x]</a:t>
            </a:r>
            <a:r>
              <a:rPr lang="zh-CN" altLang="en-US" sz="2200" baseline="-25000" dirty="0"/>
              <a:t>反</a:t>
            </a:r>
            <a:r>
              <a:rPr lang="en-US" altLang="zh-CN" sz="2200" dirty="0"/>
              <a:t>= 1.</a:t>
            </a:r>
            <a:r>
              <a:rPr lang="en-US" altLang="zh-CN" sz="2200" dirty="0">
                <a:solidFill>
                  <a:srgbClr val="0000FF"/>
                </a:solidFill>
              </a:rPr>
              <a:t>x</a:t>
            </a:r>
            <a:r>
              <a:rPr lang="en-US" altLang="zh-CN" sz="2200" baseline="-25000" dirty="0">
                <a:solidFill>
                  <a:srgbClr val="0000FF"/>
                </a:solidFill>
              </a:rPr>
              <a:t>1</a:t>
            </a:r>
            <a:r>
              <a:rPr lang="en-US" altLang="zh-CN" sz="2200" dirty="0">
                <a:solidFill>
                  <a:srgbClr val="0000FF"/>
                </a:solidFill>
              </a:rPr>
              <a:t>x</a:t>
            </a:r>
            <a:r>
              <a:rPr lang="en-US" altLang="zh-CN" sz="2200" baseline="-25000" dirty="0">
                <a:solidFill>
                  <a:srgbClr val="0000FF"/>
                </a:solidFill>
              </a:rPr>
              <a:t>2</a:t>
            </a:r>
            <a:r>
              <a:rPr lang="en-US" altLang="zh-CN" sz="2200" dirty="0">
                <a:solidFill>
                  <a:srgbClr val="0000FF"/>
                </a:solidFill>
                <a:latin typeface="宋体" panose="02010600030101010101" pitchFamily="2" charset="-122"/>
              </a:rPr>
              <a:t>…</a:t>
            </a:r>
            <a:r>
              <a:rPr lang="en-US" altLang="zh-CN" sz="2200" dirty="0" err="1">
                <a:solidFill>
                  <a:srgbClr val="0000FF"/>
                </a:solidFill>
              </a:rPr>
              <a:t>x</a:t>
            </a:r>
            <a:r>
              <a:rPr lang="en-US" altLang="zh-CN" sz="2200" baseline="-25000" dirty="0" err="1">
                <a:solidFill>
                  <a:srgbClr val="0000FF"/>
                </a:solidFill>
              </a:rPr>
              <a:t>n</a:t>
            </a:r>
            <a:endParaRPr lang="en-US" altLang="zh-CN" sz="2200" dirty="0">
              <a:solidFill>
                <a:srgbClr val="0000FF"/>
              </a:solidFill>
            </a:endParaRPr>
          </a:p>
          <a:p>
            <a:pPr lvl="1" eaLnBrk="1" hangingPunct="1"/>
            <a:r>
              <a:rPr lang="en-US" altLang="zh-CN" sz="2200" dirty="0"/>
              <a:t>[x]</a:t>
            </a:r>
            <a:r>
              <a:rPr lang="zh-CN" altLang="en-US" sz="2200" baseline="-25000" dirty="0"/>
              <a:t>反</a:t>
            </a:r>
            <a:r>
              <a:rPr lang="en-US" altLang="zh-CN" sz="2200" dirty="0"/>
              <a:t>+|x|=1.11</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=1.11</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=10.00</a:t>
            </a:r>
            <a:r>
              <a:rPr lang="en-US" altLang="zh-CN" sz="2200" dirty="0">
                <a:latin typeface="宋体" panose="02010600030101010101" pitchFamily="2" charset="-122"/>
              </a:rPr>
              <a:t>…</a:t>
            </a:r>
            <a:r>
              <a:rPr lang="en-US" altLang="zh-CN" sz="2200" dirty="0"/>
              <a:t>0-0.00</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=2-2</a:t>
            </a:r>
            <a:r>
              <a:rPr lang="en-US" altLang="zh-CN" sz="2200" baseline="50000" dirty="0"/>
              <a:t>-n</a:t>
            </a:r>
          </a:p>
          <a:p>
            <a:pPr eaLnBrk="1" hangingPunct="1"/>
            <a:r>
              <a:rPr lang="en-US" altLang="zh-CN" sz="2600" dirty="0"/>
              <a:t>[x]</a:t>
            </a:r>
            <a:r>
              <a:rPr lang="zh-CN" altLang="en-US" sz="2600" baseline="-25000" dirty="0"/>
              <a:t>反</a:t>
            </a:r>
            <a:r>
              <a:rPr lang="en-US" altLang="zh-CN" sz="2600" dirty="0"/>
              <a:t>=2-2</a:t>
            </a:r>
            <a:r>
              <a:rPr lang="en-US" altLang="zh-CN" sz="2600" baseline="50000" dirty="0"/>
              <a:t>-n</a:t>
            </a:r>
            <a:r>
              <a:rPr lang="en-US" altLang="zh-CN" sz="2600" dirty="0"/>
              <a:t>-|x|=</a:t>
            </a:r>
            <a:r>
              <a:rPr lang="en-US" altLang="zh-CN" sz="2600" dirty="0" smtClean="0"/>
              <a:t>2-2</a:t>
            </a:r>
            <a:r>
              <a:rPr lang="en-US" altLang="zh-CN" sz="2600" baseline="50000" dirty="0" smtClean="0"/>
              <a:t>-n</a:t>
            </a:r>
            <a:r>
              <a:rPr lang="en-US" altLang="zh-CN" sz="2600" dirty="0" smtClean="0"/>
              <a:t>+x</a:t>
            </a:r>
          </a:p>
          <a:p>
            <a:pPr eaLnBrk="1" hangingPunct="1"/>
            <a:r>
              <a:rPr lang="zh-CN" altLang="en-US" sz="2600" dirty="0" smtClean="0"/>
              <a:t>定点整数证明方法相同</a:t>
            </a:r>
            <a:endParaRPr lang="en-US" altLang="zh-CN" sz="2600"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6901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反码表示区间</a:t>
            </a:r>
            <a:endParaRPr lang="zh-CN" altLang="en-US" dirty="0"/>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-0.11…1 ~ +0.11…1</a:t>
            </a:r>
          </a:p>
          <a:p>
            <a:pPr lvl="1">
              <a:spcBef>
                <a:spcPct val="50000"/>
              </a:spcBef>
            </a:pP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-011…1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2</a:t>
            </a:r>
            <a:r>
              <a:rPr lang="en-US" altLang="zh-CN" sz="2400" baseline="60000" dirty="0" smtClean="0">
                <a:solidFill>
                  <a:schemeClr val="accent2"/>
                </a:solidFill>
              </a:rPr>
              <a:t>n</a:t>
            </a:r>
            <a:r>
              <a:rPr lang="en-US" altLang="zh-CN" sz="2400" dirty="0" smtClean="0">
                <a:solidFill>
                  <a:schemeClr val="accent2"/>
                </a:solidFill>
              </a:rPr>
              <a:t> </a:t>
            </a:r>
            <a:r>
              <a:rPr lang="en-US" altLang="zh-CN" sz="2400" dirty="0">
                <a:solidFill>
                  <a:schemeClr val="accent2"/>
                </a:solidFill>
              </a:rPr>
              <a:t>)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对称区间</a:t>
            </a:r>
            <a:endParaRPr lang="en-US" altLang="zh-CN" sz="2800" dirty="0">
              <a:solidFill>
                <a:schemeClr val="accent2"/>
              </a:solidFill>
            </a:endParaRPr>
          </a:p>
          <a:p>
            <a:pPr lvl="1">
              <a:spcBef>
                <a:spcPct val="50000"/>
              </a:spcBef>
            </a:pP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96067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反码特性</a:t>
            </a:r>
            <a:endParaRPr lang="zh-CN" altLang="en-US" dirty="0"/>
          </a:p>
        </p:txBody>
      </p:sp>
      <p:sp>
        <p:nvSpPr>
          <p:cNvPr id="3" name="内容占位符 2"/>
          <p:cNvSpPr>
            <a:spLocks noGrp="1"/>
          </p:cNvSpPr>
          <p:nvPr>
            <p:ph idx="1"/>
          </p:nvPr>
        </p:nvSpPr>
        <p:spPr/>
        <p:txBody>
          <a:bodyPr/>
          <a:lstStyle/>
          <a:p>
            <a:r>
              <a:rPr lang="zh-CN" altLang="en-US" dirty="0" smtClean="0"/>
              <a:t>两个零</a:t>
            </a:r>
            <a:endParaRPr lang="en-US" altLang="zh-CN" dirty="0" smtClean="0"/>
          </a:p>
          <a:p>
            <a:r>
              <a:rPr lang="zh-CN" altLang="en-US" dirty="0" smtClean="0"/>
              <a:t>求反用逻辑门容易实现</a:t>
            </a:r>
            <a:endParaRPr lang="en-US" altLang="zh-CN" dirty="0" smtClean="0"/>
          </a:p>
          <a:p>
            <a:r>
              <a:rPr lang="zh-CN" altLang="en-US" dirty="0" smtClean="0"/>
              <a:t>运算仍然很复杂</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327943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46</a:t>
            </a:fld>
            <a:r>
              <a:rPr lang="en-US" altLang="zh-CN" sz="1400" smtClean="0">
                <a:solidFill>
                  <a:srgbClr val="0D7157"/>
                </a:solidFill>
              </a:rPr>
              <a:t>- </a:t>
            </a:r>
            <a:endParaRPr lang="en-US" altLang="zh-CN" sz="1400" dirty="0">
              <a:solidFill>
                <a:srgbClr val="0D7157"/>
              </a:solidFill>
            </a:endParaRPr>
          </a:p>
        </p:txBody>
      </p:sp>
      <p:sp>
        <p:nvSpPr>
          <p:cNvPr id="5" name="Rectangle 47"/>
          <p:cNvSpPr>
            <a:spLocks noChangeArrowheads="1"/>
          </p:cNvSpPr>
          <p:nvPr/>
        </p:nvSpPr>
        <p:spPr bwMode="auto">
          <a:xfrm>
            <a:off x="533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a:grpSpLocks/>
          </p:cNvGrpSpPr>
          <p:nvPr/>
        </p:nvGrpSpPr>
        <p:grpSpPr bwMode="auto">
          <a:xfrm>
            <a:off x="5372100" y="388620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55"/>
            <p:cNvSpPr txBox="1">
              <a:spLocks noChangeArrowheads="1"/>
            </p:cNvSpPr>
            <p:nvPr/>
          </p:nvSpPr>
          <p:spPr bwMode="auto">
            <a:xfrm>
              <a:off x="453" y="4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14" name="Text Box 57"/>
            <p:cNvSpPr txBox="1">
              <a:spLocks noChangeArrowheads="1"/>
            </p:cNvSpPr>
            <p:nvPr/>
          </p:nvSpPr>
          <p:spPr bwMode="auto">
            <a:xfrm>
              <a:off x="453"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grpSp>
        <p:nvGrpSpPr>
          <p:cNvPr id="16" name="Group 59"/>
          <p:cNvGrpSpPr>
            <a:grpSpLocks/>
          </p:cNvGrpSpPr>
          <p:nvPr/>
        </p:nvGrpSpPr>
        <p:grpSpPr bwMode="auto">
          <a:xfrm>
            <a:off x="2060575" y="388620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65"/>
            <p:cNvSpPr txBox="1">
              <a:spLocks noChangeArrowheads="1"/>
            </p:cNvSpPr>
            <p:nvPr/>
          </p:nvSpPr>
          <p:spPr bwMode="auto">
            <a:xfrm>
              <a:off x="453" y="4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24" name="Text Box 67"/>
            <p:cNvSpPr txBox="1">
              <a:spLocks noChangeArrowheads="1"/>
            </p:cNvSpPr>
            <p:nvPr/>
          </p:nvSpPr>
          <p:spPr bwMode="auto">
            <a:xfrm>
              <a:off x="453"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grpSp>
        <p:nvGrpSpPr>
          <p:cNvPr id="26" name="Group 69"/>
          <p:cNvGrpSpPr>
            <a:grpSpLocks/>
          </p:cNvGrpSpPr>
          <p:nvPr/>
        </p:nvGrpSpPr>
        <p:grpSpPr bwMode="auto">
          <a:xfrm>
            <a:off x="2489200" y="4894263"/>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 name="Line 72"/>
          <p:cNvSpPr>
            <a:spLocks noChangeShapeType="1"/>
          </p:cNvSpPr>
          <p:nvPr/>
        </p:nvSpPr>
        <p:spPr bwMode="auto">
          <a:xfrm flipV="1">
            <a:off x="3067050" y="4246563"/>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73"/>
          <p:cNvGrpSpPr>
            <a:grpSpLocks/>
          </p:cNvGrpSpPr>
          <p:nvPr/>
        </p:nvGrpSpPr>
        <p:grpSpPr bwMode="auto">
          <a:xfrm>
            <a:off x="5802313" y="4894263"/>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76"/>
          <p:cNvSpPr>
            <a:spLocks noChangeShapeType="1"/>
          </p:cNvSpPr>
          <p:nvPr/>
        </p:nvSpPr>
        <p:spPr bwMode="auto">
          <a:xfrm flipV="1">
            <a:off x="6380163" y="4246563"/>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Oval 77"/>
          <p:cNvSpPr>
            <a:spLocks noChangeArrowheads="1"/>
          </p:cNvSpPr>
          <p:nvPr/>
        </p:nvSpPr>
        <p:spPr bwMode="auto">
          <a:xfrm>
            <a:off x="3698875" y="187007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Line 78"/>
          <p:cNvSpPr>
            <a:spLocks noChangeShapeType="1"/>
          </p:cNvSpPr>
          <p:nvPr/>
        </p:nvSpPr>
        <p:spPr bwMode="auto">
          <a:xfrm>
            <a:off x="3698875" y="2878138"/>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9"/>
          <p:cNvSpPr>
            <a:spLocks noChangeShapeType="1"/>
          </p:cNvSpPr>
          <p:nvPr/>
        </p:nvSpPr>
        <p:spPr bwMode="auto">
          <a:xfrm>
            <a:off x="5570538" y="2878138"/>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80"/>
          <p:cNvSpPr>
            <a:spLocks noChangeShapeType="1"/>
          </p:cNvSpPr>
          <p:nvPr/>
        </p:nvSpPr>
        <p:spPr bwMode="auto">
          <a:xfrm>
            <a:off x="4706938" y="3741738"/>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1"/>
          <p:cNvSpPr>
            <a:spLocks noChangeShapeType="1"/>
          </p:cNvSpPr>
          <p:nvPr/>
        </p:nvSpPr>
        <p:spPr bwMode="auto">
          <a:xfrm>
            <a:off x="4706938" y="187007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82"/>
          <p:cNvSpPr txBox="1">
            <a:spLocks noChangeArrowheads="1"/>
          </p:cNvSpPr>
          <p:nvPr/>
        </p:nvSpPr>
        <p:spPr bwMode="auto">
          <a:xfrm>
            <a:off x="4418013" y="1941513"/>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40" name="Text Box 83"/>
          <p:cNvSpPr txBox="1">
            <a:spLocks noChangeArrowheads="1"/>
          </p:cNvSpPr>
          <p:nvPr/>
        </p:nvSpPr>
        <p:spPr bwMode="auto">
          <a:xfrm>
            <a:off x="5211763" y="266065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41" name="Text Box 84"/>
          <p:cNvSpPr txBox="1">
            <a:spLocks noChangeArrowheads="1"/>
          </p:cNvSpPr>
          <p:nvPr/>
        </p:nvSpPr>
        <p:spPr bwMode="auto">
          <a:xfrm>
            <a:off x="4418013" y="3446463"/>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42" name="Text Box 85"/>
          <p:cNvSpPr txBox="1">
            <a:spLocks noChangeArrowheads="1"/>
          </p:cNvSpPr>
          <p:nvPr/>
        </p:nvSpPr>
        <p:spPr bwMode="auto">
          <a:xfrm>
            <a:off x="3698875" y="266065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nvGrpSpPr>
          <p:cNvPr id="43" name="Group 86"/>
          <p:cNvGrpSpPr>
            <a:grpSpLocks/>
          </p:cNvGrpSpPr>
          <p:nvPr/>
        </p:nvGrpSpPr>
        <p:grpSpPr bwMode="auto">
          <a:xfrm>
            <a:off x="4129088" y="2878138"/>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89"/>
          <p:cNvSpPr>
            <a:spLocks noChangeShapeType="1"/>
          </p:cNvSpPr>
          <p:nvPr/>
        </p:nvSpPr>
        <p:spPr bwMode="auto">
          <a:xfrm flipV="1">
            <a:off x="4706938" y="2230438"/>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Oval 90"/>
          <p:cNvSpPr>
            <a:spLocks noChangeArrowheads="1"/>
          </p:cNvSpPr>
          <p:nvPr/>
        </p:nvSpPr>
        <p:spPr bwMode="auto">
          <a:xfrm>
            <a:off x="4633913" y="2805113"/>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91"/>
          <p:cNvSpPr>
            <a:spLocks noChangeArrowheads="1"/>
          </p:cNvSpPr>
          <p:nvPr/>
        </p:nvSpPr>
        <p:spPr bwMode="auto">
          <a:xfrm>
            <a:off x="2995613" y="482282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92"/>
          <p:cNvSpPr>
            <a:spLocks noChangeArrowheads="1"/>
          </p:cNvSpPr>
          <p:nvPr/>
        </p:nvSpPr>
        <p:spPr bwMode="auto">
          <a:xfrm>
            <a:off x="6308725" y="482282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Tree>
    <p:extLst>
      <p:ext uri="{BB962C8B-B14F-4D97-AF65-F5344CB8AC3E}">
        <p14:creationId xmlns:p14="http://schemas.microsoft.com/office/powerpoint/2010/main" val="220552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同余的概念</a:t>
            </a:r>
            <a:endParaRPr lang="zh-CN" altLang="en-US" dirty="0"/>
          </a:p>
        </p:txBody>
      </p:sp>
      <p:sp>
        <p:nvSpPr>
          <p:cNvPr id="3" name="内容占位符 2"/>
          <p:cNvSpPr>
            <a:spLocks noGrp="1"/>
          </p:cNvSpPr>
          <p:nvPr>
            <p:ph idx="1"/>
          </p:nvPr>
        </p:nvSpPr>
        <p:spPr/>
        <p:txBody>
          <a:bodyPr/>
          <a:lstStyle/>
          <a:p>
            <a:r>
              <a:rPr lang="zh-CN" altLang="en-US" dirty="0"/>
              <a:t>假定有两个数</a:t>
            </a:r>
            <a:r>
              <a:rPr lang="en-US" altLang="zh-CN" dirty="0"/>
              <a:t>a</a:t>
            </a:r>
            <a:r>
              <a:rPr lang="zh-CN" altLang="en-US" dirty="0"/>
              <a:t>和</a:t>
            </a:r>
            <a:r>
              <a:rPr lang="en-US" altLang="zh-CN" dirty="0"/>
              <a:t>b</a:t>
            </a:r>
            <a:r>
              <a:rPr lang="zh-CN" altLang="en-US" dirty="0"/>
              <a:t>，若用某一个整数</a:t>
            </a:r>
            <a:r>
              <a:rPr lang="en-US" altLang="zh-CN" dirty="0"/>
              <a:t>m</a:t>
            </a:r>
            <a:r>
              <a:rPr lang="zh-CN" altLang="en-US" dirty="0"/>
              <a:t>去除，所得的余数相同，就称</a:t>
            </a:r>
            <a:r>
              <a:rPr lang="en-US" altLang="zh-CN" dirty="0" err="1"/>
              <a:t>a,b</a:t>
            </a:r>
            <a:r>
              <a:rPr lang="zh-CN" altLang="en-US" dirty="0"/>
              <a:t>两个数对</a:t>
            </a:r>
            <a:r>
              <a:rPr lang="en-US" altLang="zh-CN" dirty="0"/>
              <a:t>m</a:t>
            </a:r>
            <a:r>
              <a:rPr lang="zh-CN" altLang="en-US" dirty="0"/>
              <a:t>同余</a:t>
            </a:r>
            <a:r>
              <a:rPr lang="en-US" altLang="zh-CN" dirty="0"/>
              <a:t>,</a:t>
            </a:r>
            <a:r>
              <a:rPr lang="zh-CN" altLang="en-US" dirty="0"/>
              <a:t>记作</a:t>
            </a:r>
            <a:r>
              <a:rPr lang="zh-CN" altLang="en-US" dirty="0" smtClean="0"/>
              <a:t>：</a:t>
            </a:r>
            <a:endParaRPr lang="en-US" altLang="zh-CN" dirty="0" smtClean="0"/>
          </a:p>
          <a:p>
            <a:pPr marL="0" indent="0" algn="ctr">
              <a:buNone/>
            </a:pPr>
            <a:r>
              <a:rPr lang="en-US" altLang="zh-CN" sz="2800" dirty="0" err="1">
                <a:solidFill>
                  <a:srgbClr val="000099"/>
                </a:solidFill>
              </a:rPr>
              <a:t>a≡b</a:t>
            </a:r>
            <a:r>
              <a:rPr lang="en-US" altLang="zh-CN" sz="2800" dirty="0">
                <a:solidFill>
                  <a:srgbClr val="000099"/>
                </a:solidFill>
              </a:rPr>
              <a:t>  (mod m)     </a:t>
            </a:r>
            <a:r>
              <a:rPr lang="zh-CN" altLang="en-US" sz="2800" dirty="0">
                <a:solidFill>
                  <a:srgbClr val="000099"/>
                </a:solidFill>
              </a:rPr>
              <a:t>模为</a:t>
            </a:r>
            <a:r>
              <a:rPr lang="en-US" altLang="zh-CN" sz="2800" dirty="0">
                <a:solidFill>
                  <a:srgbClr val="000099"/>
                </a:solidFill>
              </a:rPr>
              <a:t>m </a:t>
            </a:r>
          </a:p>
          <a:p>
            <a:r>
              <a:rPr lang="zh-CN" altLang="en-US" dirty="0"/>
              <a:t>假设</a:t>
            </a:r>
            <a:r>
              <a:rPr lang="en-US" altLang="zh-CN" dirty="0"/>
              <a:t>X,Y,Z</a:t>
            </a:r>
            <a:r>
              <a:rPr lang="zh-CN" altLang="en-US" dirty="0"/>
              <a:t>三个数，满足下列关系：</a:t>
            </a:r>
            <a:r>
              <a:rPr lang="en-US" altLang="zh-CN" dirty="0"/>
              <a:t>Z=</a:t>
            </a:r>
            <a:r>
              <a:rPr lang="en-US" altLang="zh-CN" dirty="0" err="1"/>
              <a:t>nX+Y</a:t>
            </a:r>
            <a:r>
              <a:rPr lang="en-US" altLang="zh-CN" dirty="0"/>
              <a:t> (n</a:t>
            </a:r>
            <a:r>
              <a:rPr lang="zh-CN" altLang="en-US" dirty="0"/>
              <a:t>为整数</a:t>
            </a:r>
            <a:r>
              <a:rPr lang="en-US" altLang="zh-CN" dirty="0"/>
              <a:t>),</a:t>
            </a:r>
            <a:r>
              <a:rPr lang="zh-CN" altLang="en-US" dirty="0"/>
              <a:t>则称</a:t>
            </a:r>
            <a:r>
              <a:rPr lang="en-US" altLang="zh-CN" dirty="0"/>
              <a:t>Z</a:t>
            </a:r>
            <a:r>
              <a:rPr lang="zh-CN" altLang="en-US" dirty="0"/>
              <a:t>和</a:t>
            </a:r>
            <a:r>
              <a:rPr lang="en-US" altLang="zh-CN" dirty="0"/>
              <a:t>Y</a:t>
            </a:r>
            <a:r>
              <a:rPr lang="zh-CN" altLang="en-US" dirty="0"/>
              <a:t>对模</a:t>
            </a:r>
            <a:r>
              <a:rPr lang="en-US" altLang="zh-CN" dirty="0"/>
              <a:t>X</a:t>
            </a:r>
            <a:r>
              <a:rPr lang="zh-CN" altLang="en-US" dirty="0"/>
              <a:t>是同余的，记作：</a:t>
            </a:r>
            <a:r>
              <a:rPr lang="zh-CN" altLang="en-US" sz="2800" dirty="0"/>
              <a:t> </a:t>
            </a:r>
            <a:endParaRPr lang="en-US" altLang="zh-CN" sz="2800" dirty="0" smtClean="0"/>
          </a:p>
          <a:p>
            <a:pPr marL="0" indent="0" algn="ctr">
              <a:buNone/>
            </a:pPr>
            <a:r>
              <a:rPr lang="en-US" altLang="zh-CN" sz="2800" dirty="0">
                <a:solidFill>
                  <a:srgbClr val="000099"/>
                </a:solidFill>
              </a:rPr>
              <a:t>Z≡Y (mod X)      Y≡Z (mod X) </a:t>
            </a:r>
            <a:r>
              <a:rPr lang="en-US" altLang="zh-CN" sz="2800" dirty="0">
                <a:solidFill>
                  <a:srgbClr val="0066FF"/>
                </a:solidFill>
              </a:rPr>
              <a:t> </a:t>
            </a:r>
            <a:endParaRPr lang="en-US" altLang="zh-CN" sz="2800" dirty="0" smtClean="0">
              <a:solidFill>
                <a:srgbClr val="0066FF"/>
              </a:solidFill>
            </a:endParaRPr>
          </a:p>
          <a:p>
            <a:pPr marL="0" indent="0" algn="ctr">
              <a:buNone/>
            </a:pPr>
            <a:endParaRPr lang="en-US" altLang="zh-CN" sz="2800" dirty="0">
              <a:solidFill>
                <a:srgbClr val="0066FF"/>
              </a:solidFill>
            </a:endParaRPr>
          </a:p>
          <a:p>
            <a:pPr eaLnBrk="1" hangingPunct="1">
              <a:lnSpc>
                <a:spcPct val="115000"/>
              </a:lnSpc>
            </a:pPr>
            <a:r>
              <a:rPr lang="zh-CN" altLang="en-US" sz="2800" dirty="0"/>
              <a:t>以</a:t>
            </a:r>
            <a:r>
              <a:rPr lang="en-US" altLang="zh-CN" sz="2800" dirty="0"/>
              <a:t>12</a:t>
            </a:r>
            <a:r>
              <a:rPr lang="zh-CN" altLang="en-US" sz="2800" dirty="0"/>
              <a:t>为</a:t>
            </a:r>
            <a:r>
              <a:rPr lang="zh-CN" altLang="en-US" sz="2800" dirty="0" smtClean="0"/>
              <a:t>模        </a:t>
            </a:r>
            <a:r>
              <a:rPr lang="en-US" altLang="zh-CN" sz="2800" dirty="0" smtClean="0"/>
              <a:t>9</a:t>
            </a:r>
            <a:r>
              <a:rPr lang="en-US" altLang="zh-CN" sz="2800" dirty="0">
                <a:solidFill>
                  <a:srgbClr val="000099"/>
                </a:solidFill>
              </a:rPr>
              <a:t> ≡ </a:t>
            </a:r>
            <a:r>
              <a:rPr lang="en-US" altLang="zh-CN" sz="2800" dirty="0" smtClean="0">
                <a:solidFill>
                  <a:srgbClr val="FF0000"/>
                </a:solidFill>
              </a:rPr>
              <a:t>12</a:t>
            </a:r>
            <a:r>
              <a:rPr lang="en-US" altLang="zh-CN" sz="2800" dirty="0" smtClean="0"/>
              <a:t>+9</a:t>
            </a:r>
            <a:r>
              <a:rPr lang="en-US" altLang="zh-CN" sz="2800" dirty="0">
                <a:solidFill>
                  <a:srgbClr val="000099"/>
                </a:solidFill>
              </a:rPr>
              <a:t> ≡ </a:t>
            </a:r>
            <a:r>
              <a:rPr lang="en-US" altLang="zh-CN" sz="2800" dirty="0" smtClean="0">
                <a:solidFill>
                  <a:srgbClr val="FF0000"/>
                </a:solidFill>
              </a:rPr>
              <a:t>24</a:t>
            </a:r>
            <a:r>
              <a:rPr lang="en-US" altLang="zh-CN" sz="2800" dirty="0" smtClean="0"/>
              <a:t>+9</a:t>
            </a:r>
            <a:r>
              <a:rPr lang="en-US" altLang="zh-CN" sz="2800" dirty="0">
                <a:solidFill>
                  <a:srgbClr val="000099"/>
                </a:solidFill>
              </a:rPr>
              <a:t> ≡ </a:t>
            </a:r>
            <a:r>
              <a:rPr lang="en-US" altLang="zh-CN" sz="2800" dirty="0" smtClean="0">
                <a:solidFill>
                  <a:srgbClr val="FF0000"/>
                </a:solidFill>
              </a:rPr>
              <a:t>36</a:t>
            </a:r>
            <a:r>
              <a:rPr lang="en-US" altLang="zh-CN" sz="2800" dirty="0" smtClean="0"/>
              <a:t>+9</a:t>
            </a:r>
            <a:endParaRPr lang="en-US" altLang="zh-CN" sz="2800" dirty="0"/>
          </a:p>
          <a:p>
            <a:pPr eaLnBrk="1" hangingPunct="1">
              <a:lnSpc>
                <a:spcPct val="115000"/>
              </a:lnSpc>
            </a:pPr>
            <a:r>
              <a:rPr lang="en-US" altLang="zh-CN" sz="2800" dirty="0" smtClean="0"/>
              <a:t>9</a:t>
            </a:r>
            <a:r>
              <a:rPr lang="en-US" altLang="zh-CN" sz="2800" dirty="0">
                <a:solidFill>
                  <a:srgbClr val="000099"/>
                </a:solidFill>
              </a:rPr>
              <a:t> ≡ </a:t>
            </a:r>
            <a:r>
              <a:rPr lang="en-US" altLang="zh-CN" sz="2800" dirty="0" smtClean="0"/>
              <a:t>21</a:t>
            </a:r>
            <a:r>
              <a:rPr lang="en-US" altLang="zh-CN" sz="2800" dirty="0">
                <a:solidFill>
                  <a:srgbClr val="000099"/>
                </a:solidFill>
              </a:rPr>
              <a:t> ≡ </a:t>
            </a:r>
            <a:r>
              <a:rPr lang="en-US" altLang="zh-CN" sz="2800" dirty="0" smtClean="0"/>
              <a:t>33</a:t>
            </a:r>
            <a:r>
              <a:rPr lang="en-US" altLang="zh-CN" sz="2800" dirty="0">
                <a:solidFill>
                  <a:srgbClr val="000099"/>
                </a:solidFill>
              </a:rPr>
              <a:t> ≡ </a:t>
            </a:r>
            <a:r>
              <a:rPr lang="en-US" altLang="zh-CN" sz="2800" dirty="0" smtClean="0"/>
              <a:t>45 </a:t>
            </a:r>
            <a:r>
              <a:rPr lang="en-US" altLang="zh-CN" sz="2800" dirty="0">
                <a:solidFill>
                  <a:srgbClr val="000099"/>
                </a:solidFill>
              </a:rPr>
              <a:t>≡ </a:t>
            </a:r>
            <a:r>
              <a:rPr lang="en-US" altLang="zh-CN" sz="2800" dirty="0" smtClean="0"/>
              <a:t>-3</a:t>
            </a:r>
            <a:r>
              <a:rPr lang="en-US" altLang="zh-CN" sz="2800" dirty="0">
                <a:solidFill>
                  <a:srgbClr val="000099"/>
                </a:solidFill>
              </a:rPr>
              <a:t> ≡ </a:t>
            </a:r>
            <a:r>
              <a:rPr lang="en-US" altLang="zh-CN" sz="2800" dirty="0" smtClean="0">
                <a:solidFill>
                  <a:srgbClr val="FF0000"/>
                </a:solidFill>
              </a:rPr>
              <a:t>12</a:t>
            </a:r>
            <a:r>
              <a:rPr lang="en-US" altLang="zh-CN" sz="2800" dirty="0" smtClean="0"/>
              <a:t>-3</a:t>
            </a:r>
            <a:r>
              <a:rPr lang="en-US" altLang="zh-CN" sz="2800" dirty="0">
                <a:solidFill>
                  <a:srgbClr val="000099"/>
                </a:solidFill>
              </a:rPr>
              <a:t> ≡ </a:t>
            </a:r>
            <a:r>
              <a:rPr lang="en-US" altLang="zh-CN" sz="2800" dirty="0" smtClean="0"/>
              <a:t>9</a:t>
            </a:r>
            <a:endParaRPr lang="en-US" altLang="zh-CN" sz="2800" dirty="0">
              <a:solidFill>
                <a:srgbClr val="0066FF"/>
              </a:solidFill>
            </a:endParaRPr>
          </a:p>
          <a:p>
            <a:endParaRPr lang="zh-CN" altLang="en-US" sz="2800" dirty="0"/>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489506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3" name="内容占位符 2"/>
          <p:cNvSpPr>
            <a:spLocks noGrp="1"/>
          </p:cNvSpPr>
          <p:nvPr>
            <p:ph idx="1"/>
          </p:nvPr>
        </p:nvSpPr>
        <p:spPr/>
        <p:txBody>
          <a:bodyPr/>
          <a:lstStyle/>
          <a:p>
            <a:pPr eaLnBrk="1" hangingPunct="1"/>
            <a:r>
              <a:rPr lang="en-US" altLang="zh-CN" dirty="0"/>
              <a:t>7+(-3)</a:t>
            </a:r>
          </a:p>
          <a:p>
            <a:pPr eaLnBrk="1" hangingPunct="1"/>
            <a:r>
              <a:rPr lang="en-US" altLang="zh-CN" dirty="0"/>
              <a:t>      =7+(</a:t>
            </a:r>
            <a:r>
              <a:rPr lang="en-US" altLang="zh-CN" dirty="0">
                <a:solidFill>
                  <a:srgbClr val="FF0000"/>
                </a:solidFill>
              </a:rPr>
              <a:t>12</a:t>
            </a:r>
            <a:r>
              <a:rPr lang="en-US" altLang="zh-CN" dirty="0"/>
              <a:t>-3)</a:t>
            </a:r>
          </a:p>
          <a:p>
            <a:pPr eaLnBrk="1" hangingPunct="1"/>
            <a:r>
              <a:rPr lang="en-US" altLang="zh-CN" dirty="0"/>
              <a:t>      =7+9</a:t>
            </a:r>
          </a:p>
          <a:p>
            <a:pPr eaLnBrk="1" hangingPunct="1"/>
            <a:r>
              <a:rPr lang="en-US" altLang="zh-CN" dirty="0"/>
              <a:t>      =16</a:t>
            </a:r>
          </a:p>
          <a:p>
            <a:pPr eaLnBrk="1" hangingPunct="1"/>
            <a:r>
              <a:rPr lang="en-US" altLang="zh-CN" dirty="0"/>
              <a:t>      =4</a:t>
            </a:r>
          </a:p>
          <a:p>
            <a:pPr eaLnBrk="1" hangingPunct="1"/>
            <a:r>
              <a:rPr lang="zh-CN" altLang="en-US" dirty="0">
                <a:solidFill>
                  <a:srgbClr val="0000FF"/>
                </a:solidFill>
              </a:rPr>
              <a:t>表示负数的时候如利用</a:t>
            </a:r>
            <a:r>
              <a:rPr lang="zh-CN" altLang="en-US" dirty="0">
                <a:solidFill>
                  <a:srgbClr val="FF0000"/>
                </a:solidFill>
              </a:rPr>
              <a:t>模</a:t>
            </a:r>
            <a:r>
              <a:rPr lang="zh-CN" altLang="en-US" dirty="0">
                <a:solidFill>
                  <a:srgbClr val="0000FF"/>
                </a:solidFill>
              </a:rPr>
              <a:t>的性质转换成正数，即可将原码运算中的减法转换成加法运算</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161176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补码公式（模？）</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49</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1555789" y="1267745"/>
            <a:ext cx="5545138" cy="1606549"/>
            <a:chOff x="0" y="0"/>
            <a:chExt cx="3493" cy="1012"/>
          </a:xfrm>
        </p:grpSpPr>
        <p:sp>
          <p:nvSpPr>
            <p:cNvPr id="6"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rgbClr val="0000FF"/>
                  </a:solidFill>
                  <a:effectLst>
                    <a:outerShdw blurRad="38100" dist="38100" dir="2700000" algn="tl">
                      <a:srgbClr val="C0C0C0"/>
                    </a:outerShdw>
                  </a:effectLst>
                  <a:latin typeface="Tahoma" panose="020B0604030504040204" pitchFamily="34" charset="0"/>
                </a:rPr>
                <a:t>[X] </a:t>
              </a:r>
              <a:r>
                <a:rPr lang="zh-CN" altLang="en-US" sz="2400" b="1" i="0" baseline="-25000" smtClean="0">
                  <a:solidFill>
                    <a:srgbClr val="0000FF"/>
                  </a:solidFill>
                  <a:effectLst>
                    <a:outerShdw blurRad="38100" dist="38100" dir="2700000" algn="tl">
                      <a:srgbClr val="C0C0C0"/>
                    </a:outerShdw>
                  </a:effectLst>
                  <a:latin typeface="Tahoma" panose="020B0604030504040204" pitchFamily="34" charset="0"/>
                </a:rPr>
                <a:t>补</a:t>
              </a:r>
              <a:r>
                <a:rPr lang="en-US" sz="2400" b="1" i="0" smtClean="0">
                  <a:solidFill>
                    <a:srgbClr val="0000FF"/>
                  </a:solidFill>
                  <a:effectLst>
                    <a:outerShdw blurRad="38100" dist="38100" dir="2700000" algn="tl">
                      <a:srgbClr val="C0C0C0"/>
                    </a:outerShdw>
                  </a:effectLst>
                  <a:latin typeface="Tahoma" panose="020B0604030504040204" pitchFamily="34" charset="0"/>
                </a:rPr>
                <a:t>=</a:t>
              </a:r>
            </a:p>
          </p:txBody>
        </p:sp>
        <p:sp>
          <p:nvSpPr>
            <p:cNvPr id="7" name="Text Box 6"/>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FF0000"/>
                  </a:solidFill>
                  <a:effectLst>
                    <a:outerShdw blurRad="38100" dist="38100" dir="2700000" algn="tl">
                      <a:srgbClr val="C0C0C0"/>
                    </a:outerShdw>
                  </a:effectLst>
                  <a:latin typeface="Tahoma" panose="020B0604030504040204" pitchFamily="34" charset="0"/>
                </a:rPr>
                <a:t>2</a:t>
              </a:r>
              <a:r>
                <a:rPr lang="en-US" sz="2400" b="1" i="0" baseline="50000" dirty="0" smtClean="0">
                  <a:solidFill>
                    <a:srgbClr val="FF0000"/>
                  </a:solidFill>
                  <a:effectLst>
                    <a:outerShdw blurRad="38100" dist="38100" dir="2700000" algn="tl">
                      <a:srgbClr val="C0C0C0"/>
                    </a:outerShdw>
                  </a:effectLst>
                  <a:latin typeface="Tahoma" panose="020B0604030504040204" pitchFamily="34" charset="0"/>
                </a:rPr>
                <a:t>n+1</a:t>
              </a:r>
              <a:r>
                <a:rPr lang="en-US" sz="2400" b="1" i="0" dirty="0" smtClean="0">
                  <a:solidFill>
                    <a:srgbClr val="0000FF"/>
                  </a:solidFill>
                  <a:effectLst>
                    <a:outerShdw blurRad="38100" dist="38100" dir="2700000" algn="tl">
                      <a:srgbClr val="C0C0C0"/>
                    </a:outerShdw>
                  </a:effectLst>
                  <a:latin typeface="Tahoma" panose="020B0604030504040204" pitchFamily="34" charset="0"/>
                </a:rPr>
                <a:t>+X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rPr>
                <a:t>n</a:t>
              </a:r>
              <a:r>
                <a:rPr lang="en-US" sz="2400" b="1" i="0" dirty="0" smtClean="0">
                  <a:solidFill>
                    <a:srgbClr val="0000FF"/>
                  </a:solidFill>
                  <a:effectLst>
                    <a:outerShdw blurRad="38100" dist="38100" dir="2700000" algn="tl">
                      <a:srgbClr val="C0C0C0"/>
                    </a:outerShdw>
                  </a:effectLst>
                  <a:latin typeface="Tahoma" panose="020B0604030504040204" pitchFamily="34" charset="0"/>
                </a:rPr>
                <a:t>≤X&lt;0</a:t>
              </a:r>
            </a:p>
          </p:txBody>
        </p:sp>
        <p:sp>
          <p:nvSpPr>
            <p:cNvPr id="8"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9" name="Group 8"/>
          <p:cNvGrpSpPr>
            <a:grpSpLocks/>
          </p:cNvGrpSpPr>
          <p:nvPr/>
        </p:nvGrpSpPr>
        <p:grpSpPr bwMode="auto">
          <a:xfrm>
            <a:off x="1551558" y="3418140"/>
            <a:ext cx="5545137" cy="1606549"/>
            <a:chOff x="0" y="0"/>
            <a:chExt cx="3493" cy="1012"/>
          </a:xfrm>
        </p:grpSpPr>
        <p:sp>
          <p:nvSpPr>
            <p:cNvPr id="10"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Tahoma" panose="020B0604030504040204" pitchFamily="34" charset="0"/>
                </a:rPr>
                <a:t>[X] </a:t>
              </a:r>
              <a:r>
                <a:rPr lang="zh-CN" altLang="en-US" sz="2400" b="1" i="0" baseline="-25000" smtClean="0">
                  <a:solidFill>
                    <a:schemeClr val="accent2"/>
                  </a:solidFill>
                  <a:effectLst>
                    <a:outerShdw blurRad="38100" dist="38100" dir="2700000" algn="tl">
                      <a:srgbClr val="C0C0C0"/>
                    </a:outerShdw>
                  </a:effectLst>
                  <a:latin typeface="Tahoma" panose="020B0604030504040204" pitchFamily="34" charset="0"/>
                </a:rPr>
                <a:t>补</a:t>
              </a:r>
              <a:r>
                <a:rPr lang="en-US" sz="2400" b="1" i="0" smtClean="0">
                  <a:solidFill>
                    <a:schemeClr val="accent2"/>
                  </a:solidFill>
                  <a:effectLst>
                    <a:outerShdw blurRad="38100" dist="38100" dir="2700000" algn="tl">
                      <a:srgbClr val="C0C0C0"/>
                    </a:outerShdw>
                  </a:effectLst>
                  <a:latin typeface="Tahoma" panose="020B0604030504040204" pitchFamily="34" charset="0"/>
                </a:rPr>
                <a:t>=</a:t>
              </a:r>
            </a:p>
          </p:txBody>
        </p:sp>
        <p:sp>
          <p:nvSpPr>
            <p:cNvPr id="11"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FF0000"/>
                  </a:solidFill>
                  <a:effectLst>
                    <a:outerShdw blurRad="38100" dist="38100" dir="2700000" algn="tl">
                      <a:srgbClr val="C0C0C0"/>
                    </a:outerShdw>
                  </a:effectLst>
                  <a:latin typeface="Tahoma" panose="020B0604030504040204" pitchFamily="34" charset="0"/>
                </a:rPr>
                <a:t>2</a:t>
              </a:r>
              <a:r>
                <a:rPr lang="en-US" sz="2400" b="1" i="0" dirty="0" smtClean="0">
                  <a:solidFill>
                    <a:schemeClr val="accent2"/>
                  </a:solidFill>
                  <a:effectLst>
                    <a:outerShdw blurRad="38100" dist="38100" dir="2700000" algn="tl">
                      <a:srgbClr val="C0C0C0"/>
                    </a:outerShdw>
                  </a:effectLst>
                  <a:latin typeface="Tahoma" panose="020B0604030504040204" pitchFamily="34" charset="0"/>
                </a:rPr>
                <a:t>+X        -1≤X&lt;0</a:t>
              </a:r>
            </a:p>
          </p:txBody>
        </p:sp>
        <p:sp>
          <p:nvSpPr>
            <p:cNvPr id="12"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sp>
        <p:nvSpPr>
          <p:cNvPr id="3" name="矩形 2"/>
          <p:cNvSpPr/>
          <p:nvPr/>
        </p:nvSpPr>
        <p:spPr>
          <a:xfrm>
            <a:off x="1475656" y="5362431"/>
            <a:ext cx="6032421" cy="461665"/>
          </a:xfrm>
          <a:prstGeom prst="rect">
            <a:avLst/>
          </a:prstGeom>
        </p:spPr>
        <p:txBody>
          <a:bodyPr wrap="none">
            <a:spAutoFit/>
          </a:bodyPr>
          <a:lstStyle/>
          <a:p>
            <a:pPr eaLnBrk="0" hangingPunct="0">
              <a:defRPr/>
            </a:pPr>
            <a:r>
              <a:rPr kumimoji="1" lang="zh-CN" altLang="en-US" sz="2400" b="1" i="0" dirty="0">
                <a:solidFill>
                  <a:srgbClr val="009900"/>
                </a:solidFill>
                <a:latin typeface="+mj-ea"/>
              </a:rPr>
              <a:t>一个负数的补码等于</a:t>
            </a:r>
            <a:r>
              <a:rPr kumimoji="1" lang="zh-CN" altLang="en-US" sz="2400" b="1" i="0" dirty="0">
                <a:solidFill>
                  <a:srgbClr val="FF0000"/>
                </a:solidFill>
                <a:latin typeface="+mj-ea"/>
              </a:rPr>
              <a:t>模</a:t>
            </a:r>
            <a:r>
              <a:rPr kumimoji="1" lang="zh-CN" altLang="en-US" sz="2400" b="1" i="0" dirty="0">
                <a:solidFill>
                  <a:srgbClr val="009900"/>
                </a:solidFill>
                <a:latin typeface="+mj-ea"/>
              </a:rPr>
              <a:t>减该负数的绝对值。</a:t>
            </a:r>
          </a:p>
        </p:txBody>
      </p:sp>
    </p:spTree>
    <p:extLst>
      <p:ext uri="{BB962C8B-B14F-4D97-AF65-F5344CB8AC3E}">
        <p14:creationId xmlns:p14="http://schemas.microsoft.com/office/powerpoint/2010/main" val="281006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非数值数据表示法</a:t>
            </a:r>
          </a:p>
        </p:txBody>
      </p:sp>
      <p:sp>
        <p:nvSpPr>
          <p:cNvPr id="3" name="内容占位符 2"/>
          <p:cNvSpPr>
            <a:spLocks noGrp="1"/>
          </p:cNvSpPr>
          <p:nvPr>
            <p:ph idx="1"/>
          </p:nvPr>
        </p:nvSpPr>
        <p:spPr/>
        <p:txBody>
          <a:bodyPr/>
          <a:lstStyle/>
          <a:p>
            <a:pPr eaLnBrk="1" hangingPunct="1"/>
            <a:r>
              <a:rPr lang="zh-CN" altLang="en-US" dirty="0"/>
              <a:t>字符表示法 </a:t>
            </a:r>
            <a:r>
              <a:rPr lang="en-US" altLang="zh-CN" dirty="0"/>
              <a:t>characters</a:t>
            </a:r>
          </a:p>
          <a:p>
            <a:pPr eaLnBrk="1" hangingPunct="1"/>
            <a:r>
              <a:rPr lang="zh-CN" altLang="en-US" dirty="0"/>
              <a:t>汉字表示法 </a:t>
            </a:r>
            <a:r>
              <a:rPr lang="en-US" altLang="zh-CN" dirty="0"/>
              <a:t>Chinese characters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970336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补码与反码的关系</a:t>
            </a:r>
            <a:endParaRPr lang="zh-CN" altLang="en-US" dirty="0"/>
          </a:p>
        </p:txBody>
      </p:sp>
      <p:sp>
        <p:nvSpPr>
          <p:cNvPr id="6" name="内容占位符 5"/>
          <p:cNvSpPr>
            <a:spLocks noGrp="1"/>
          </p:cNvSpPr>
          <p:nvPr>
            <p:ph idx="1"/>
          </p:nvPr>
        </p:nvSpPr>
        <p:spPr>
          <a:xfrm>
            <a:off x="589216" y="1052984"/>
            <a:ext cx="4104456" cy="5040312"/>
          </a:xfrm>
        </p:spPr>
        <p:txBody>
          <a:bodyPr/>
          <a:lstStyle/>
          <a:p>
            <a:pPr eaLnBrk="1" hangingPunct="1">
              <a:buNone/>
            </a:pPr>
            <a:r>
              <a:rPr lang="zh-CN" altLang="en-US" sz="2800" dirty="0"/>
              <a:t>定点小数时</a:t>
            </a:r>
          </a:p>
          <a:p>
            <a:pPr eaLnBrk="1" hangingPunct="1">
              <a:buNone/>
            </a:pPr>
            <a:r>
              <a:rPr lang="en-US" altLang="zh-CN" sz="2800" dirty="0"/>
              <a:t>[x]</a:t>
            </a:r>
            <a:r>
              <a:rPr lang="zh-CN" altLang="en-US" sz="2800" baseline="-25000" dirty="0"/>
              <a:t>反</a:t>
            </a:r>
            <a:r>
              <a:rPr lang="en-US" altLang="zh-CN" sz="2800" dirty="0"/>
              <a:t>=2</a:t>
            </a:r>
            <a:r>
              <a:rPr lang="en-US" altLang="zh-CN" sz="2800" dirty="0">
                <a:solidFill>
                  <a:schemeClr val="accent2"/>
                </a:solidFill>
              </a:rPr>
              <a:t>-2</a:t>
            </a:r>
            <a:r>
              <a:rPr lang="en-US" altLang="zh-CN" sz="2800" baseline="50000" dirty="0">
                <a:solidFill>
                  <a:schemeClr val="accent2"/>
                </a:solidFill>
              </a:rPr>
              <a:t>-n</a:t>
            </a:r>
            <a:r>
              <a:rPr lang="en-US" altLang="zh-CN" sz="2800" dirty="0"/>
              <a:t>+x</a:t>
            </a:r>
          </a:p>
          <a:p>
            <a:pPr eaLnBrk="1" hangingPunct="1">
              <a:buNone/>
            </a:pPr>
            <a:r>
              <a:rPr lang="en-US" altLang="zh-CN" sz="2800" dirty="0"/>
              <a:t>[x]</a:t>
            </a:r>
            <a:r>
              <a:rPr lang="zh-CN" altLang="en-US" sz="2800" baseline="-25000" dirty="0"/>
              <a:t>补</a:t>
            </a:r>
            <a:r>
              <a:rPr lang="en-US" altLang="zh-CN" sz="2800" dirty="0"/>
              <a:t>=2+x</a:t>
            </a:r>
          </a:p>
          <a:p>
            <a:pPr eaLnBrk="1" hangingPunct="1">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buNone/>
            </a:pPr>
            <a:r>
              <a:rPr lang="en-US" altLang="zh-CN" sz="2800" dirty="0"/>
              <a:t>      =[x]</a:t>
            </a:r>
            <a:r>
              <a:rPr lang="zh-CN" altLang="en-US" sz="2800" baseline="-25000" dirty="0"/>
              <a:t>反</a:t>
            </a:r>
            <a:r>
              <a:rPr lang="en-US" altLang="zh-CN" sz="2800" dirty="0"/>
              <a:t>+</a:t>
            </a:r>
            <a:r>
              <a:rPr lang="en-US" altLang="zh-CN" sz="2800" dirty="0">
                <a:solidFill>
                  <a:schemeClr val="accent2"/>
                </a:solidFill>
              </a:rPr>
              <a:t>2</a:t>
            </a:r>
            <a:r>
              <a:rPr lang="en-US" altLang="zh-CN" sz="2800" baseline="50000" dirty="0">
                <a:solidFill>
                  <a:schemeClr val="accent2"/>
                </a:solidFill>
              </a:rPr>
              <a:t>-n</a:t>
            </a:r>
          </a:p>
          <a:p>
            <a:endParaRPr lang="zh-CN" altLang="en-US" dirty="0"/>
          </a:p>
        </p:txBody>
      </p:sp>
      <p:sp>
        <p:nvSpPr>
          <p:cNvPr id="7" name="内容占位符 6"/>
          <p:cNvSpPr>
            <a:spLocks noGrp="1"/>
          </p:cNvSpPr>
          <p:nvPr>
            <p:ph idx="11"/>
          </p:nvPr>
        </p:nvSpPr>
        <p:spPr>
          <a:xfrm>
            <a:off x="4664345" y="1070798"/>
            <a:ext cx="4104456" cy="5040312"/>
          </a:xfrm>
        </p:spPr>
        <p:txBody>
          <a:bodyPr/>
          <a:lstStyle/>
          <a:p>
            <a:pPr eaLnBrk="1" hangingPunct="1">
              <a:buClr>
                <a:schemeClr val="accent2"/>
              </a:buClr>
              <a:buNone/>
            </a:pPr>
            <a:r>
              <a:rPr lang="zh-CN" altLang="en-US" sz="2800" dirty="0"/>
              <a:t>整数时</a:t>
            </a:r>
          </a:p>
          <a:p>
            <a:pPr eaLnBrk="1" hangingPunct="1">
              <a:buClr>
                <a:schemeClr val="accent2"/>
              </a:buClr>
              <a:buNone/>
            </a:pPr>
            <a:r>
              <a:rPr lang="en-US" altLang="zh-CN" sz="2800" dirty="0"/>
              <a:t>[x]</a:t>
            </a:r>
            <a:r>
              <a:rPr lang="zh-CN" altLang="en-US" sz="2800" baseline="-25000" dirty="0"/>
              <a:t>反</a:t>
            </a:r>
            <a:r>
              <a:rPr lang="en-US" altLang="zh-CN" sz="2800" dirty="0"/>
              <a:t>=2</a:t>
            </a:r>
            <a:r>
              <a:rPr lang="en-US" altLang="zh-CN" sz="2800" baseline="50000" dirty="0"/>
              <a:t>n+1</a:t>
            </a:r>
            <a:r>
              <a:rPr lang="en-US" altLang="zh-CN" sz="2800" dirty="0">
                <a:solidFill>
                  <a:schemeClr val="accent2"/>
                </a:solidFill>
              </a:rPr>
              <a:t>-1</a:t>
            </a:r>
            <a:r>
              <a:rPr lang="en-US" altLang="zh-CN" sz="2800" dirty="0"/>
              <a:t>+x</a:t>
            </a:r>
          </a:p>
          <a:p>
            <a:pPr eaLnBrk="1" hangingPunct="1">
              <a:buClr>
                <a:schemeClr val="accent2"/>
              </a:buClr>
              <a:buNone/>
            </a:pPr>
            <a:r>
              <a:rPr lang="en-US" altLang="zh-CN" sz="2800" dirty="0"/>
              <a:t>[x]</a:t>
            </a:r>
            <a:r>
              <a:rPr lang="zh-CN" altLang="en-US" sz="2800" baseline="-25000" dirty="0"/>
              <a:t>补</a:t>
            </a:r>
            <a:r>
              <a:rPr lang="en-US" altLang="zh-CN" sz="2800" dirty="0"/>
              <a:t>=2</a:t>
            </a:r>
            <a:r>
              <a:rPr lang="en-US" altLang="zh-CN" sz="2800" baseline="50000" dirty="0"/>
              <a:t>n+1</a:t>
            </a:r>
            <a:r>
              <a:rPr lang="en-US" altLang="zh-CN" sz="2800" dirty="0"/>
              <a:t>+x</a:t>
            </a:r>
          </a:p>
          <a:p>
            <a:pPr eaLnBrk="1" hangingPunct="1">
              <a:buClr>
                <a:schemeClr val="accent2"/>
              </a:buClr>
              <a:buNone/>
            </a:pPr>
            <a:r>
              <a:rPr lang="en-US" altLang="zh-CN" sz="2800" dirty="0"/>
              <a:t>       =(2</a:t>
            </a:r>
            <a:r>
              <a:rPr lang="en-US" altLang="zh-CN" sz="2800" baseline="50000" dirty="0"/>
              <a:t>n+1</a:t>
            </a:r>
            <a:r>
              <a:rPr lang="en-US" altLang="zh-CN" sz="2800" dirty="0"/>
              <a:t>-1+x)+1</a:t>
            </a:r>
          </a:p>
          <a:p>
            <a:pPr eaLnBrk="1" hangingPunct="1">
              <a:buClr>
                <a:schemeClr val="accent2"/>
              </a:buClr>
              <a:buNone/>
            </a:pPr>
            <a:r>
              <a:rPr lang="en-US" altLang="zh-CN" sz="2800" dirty="0"/>
              <a:t>       = [x]</a:t>
            </a:r>
            <a:r>
              <a:rPr lang="zh-CN" altLang="en-US" baseline="-25000" dirty="0"/>
              <a:t>反</a:t>
            </a:r>
            <a:r>
              <a:rPr lang="en-US" altLang="zh-CN" sz="2800" dirty="0"/>
              <a:t>+</a:t>
            </a:r>
            <a:r>
              <a:rPr lang="en-US" altLang="zh-CN" sz="2800" dirty="0">
                <a:solidFill>
                  <a:schemeClr val="accent2"/>
                </a:solidFill>
              </a:rPr>
              <a:t>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07556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补码编码的简便方法</a:t>
            </a:r>
          </a:p>
        </p:txBody>
      </p:sp>
      <p:sp>
        <p:nvSpPr>
          <p:cNvPr id="6" name="内容占位符 5"/>
          <p:cNvSpPr>
            <a:spLocks noGrp="1"/>
          </p:cNvSpPr>
          <p:nvPr>
            <p:ph idx="1"/>
          </p:nvPr>
        </p:nvSpPr>
        <p:spPr/>
        <p:txBody>
          <a:bodyPr/>
          <a:lstStyle/>
          <a:p>
            <a:pPr eaLnBrk="1" hangingPunct="1">
              <a:lnSpc>
                <a:spcPct val="100000"/>
              </a:lnSpc>
            </a:pPr>
            <a:r>
              <a:rPr lang="zh-CN" altLang="en-US" dirty="0">
                <a:solidFill>
                  <a:schemeClr val="accent2"/>
                </a:solidFill>
              </a:rPr>
              <a:t>正值直接取其原来的二进制码，符号位为</a:t>
            </a:r>
            <a:r>
              <a:rPr lang="en-US" altLang="zh-CN" dirty="0">
                <a:solidFill>
                  <a:schemeClr val="accent2"/>
                </a:solidFill>
              </a:rPr>
              <a:t>0</a:t>
            </a:r>
          </a:p>
          <a:p>
            <a:pPr eaLnBrk="1" hangingPunct="1">
              <a:lnSpc>
                <a:spcPct val="100000"/>
              </a:lnSpc>
            </a:pPr>
            <a:r>
              <a:rPr lang="zh-CN" altLang="en-US" dirty="0">
                <a:solidFill>
                  <a:schemeClr val="accent2"/>
                </a:solidFill>
              </a:rPr>
              <a:t>负值则逐位取反，末位</a:t>
            </a:r>
            <a:r>
              <a:rPr lang="en-US" altLang="zh-CN" dirty="0">
                <a:solidFill>
                  <a:schemeClr val="accent2"/>
                </a:solidFill>
              </a:rPr>
              <a:t>LSB</a:t>
            </a:r>
            <a:r>
              <a:rPr lang="zh-CN" altLang="en-US" dirty="0">
                <a:solidFill>
                  <a:schemeClr val="accent2"/>
                </a:solidFill>
              </a:rPr>
              <a:t>加</a:t>
            </a:r>
            <a:r>
              <a:rPr lang="en-US" altLang="zh-CN" dirty="0">
                <a:solidFill>
                  <a:schemeClr val="accent2"/>
                </a:solidFill>
              </a:rPr>
              <a:t>1</a:t>
            </a:r>
            <a:r>
              <a:rPr lang="zh-CN" altLang="en-US" dirty="0">
                <a:solidFill>
                  <a:srgbClr val="FF6600"/>
                </a:solidFill>
              </a:rPr>
              <a:t>。符号位为</a:t>
            </a:r>
            <a:r>
              <a:rPr lang="en-US" altLang="zh-CN" dirty="0">
                <a:solidFill>
                  <a:srgbClr val="FF6600"/>
                </a:solidFill>
              </a:rPr>
              <a:t>1</a:t>
            </a:r>
          </a:p>
          <a:p>
            <a:pPr eaLnBrk="1" hangingPunct="1">
              <a:lnSpc>
                <a:spcPct val="100000"/>
              </a:lnSpc>
            </a:pPr>
            <a:r>
              <a:rPr lang="zh-CN" altLang="en-US" dirty="0">
                <a:solidFill>
                  <a:srgbClr val="FF6600"/>
                </a:solidFill>
              </a:rPr>
              <a:t>扫描法？</a:t>
            </a:r>
            <a:endParaRPr lang="en-US" altLang="zh-CN" dirty="0">
              <a:solidFill>
                <a:srgbClr val="FF6600"/>
              </a:solidFill>
            </a:endParaRPr>
          </a:p>
          <a:p>
            <a:pPr eaLnBrk="1" hangingPunct="1">
              <a:lnSpc>
                <a:spcPct val="10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0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0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0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endParaRPr lang="en-US" altLang="zh-CN" dirty="0">
              <a:solidFill>
                <a:srgbClr val="FF6600"/>
              </a:solidFill>
            </a:endParaRPr>
          </a:p>
          <a:p>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36987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3" name="内容占位符 2"/>
          <p:cNvSpPr>
            <a:spLocks noGrp="1"/>
          </p:cNvSpPr>
          <p:nvPr>
            <p:ph idx="1"/>
          </p:nvPr>
        </p:nvSpPr>
        <p:spPr/>
        <p:txBody>
          <a:bodyPr/>
          <a:lstStyle/>
          <a:p>
            <a:pPr eaLnBrk="1" hangingPunct="1">
              <a:lnSpc>
                <a:spcPct val="100000"/>
              </a:lnSpc>
            </a:pPr>
            <a:r>
              <a:rPr lang="en-US" altLang="zh-CN" dirty="0">
                <a:solidFill>
                  <a:schemeClr val="accent2"/>
                </a:solidFill>
              </a:rPr>
              <a:t>X=+0.11111111</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=0.11111111</a:t>
            </a:r>
          </a:p>
          <a:p>
            <a:pPr eaLnBrk="1" hangingPunct="1">
              <a:lnSpc>
                <a:spcPct val="100000"/>
              </a:lnSpc>
              <a:buClr>
                <a:schemeClr val="tx1"/>
              </a:buClr>
            </a:pPr>
            <a:endParaRPr lang="en-US" altLang="zh-CN" dirty="0">
              <a:solidFill>
                <a:schemeClr val="tx2"/>
              </a:solidFill>
            </a:endParaRPr>
          </a:p>
          <a:p>
            <a:pPr eaLnBrk="1" hangingPunct="1">
              <a:lnSpc>
                <a:spcPct val="100000"/>
              </a:lnSpc>
            </a:pPr>
            <a:r>
              <a:rPr lang="en-US" altLang="zh-CN" dirty="0">
                <a:solidFill>
                  <a:schemeClr val="accent2"/>
                </a:solidFill>
              </a:rPr>
              <a:t>X=-0.11111111</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=1.00000000</a:t>
            </a:r>
          </a:p>
          <a:p>
            <a:pPr eaLnBrk="1" hangingPunct="1">
              <a:lnSpc>
                <a:spcPct val="100000"/>
              </a:lnSpc>
              <a:buClr>
                <a:schemeClr val="tx1"/>
              </a:buClr>
              <a:buNone/>
            </a:pPr>
            <a:r>
              <a:rPr lang="en-US" altLang="zh-CN" dirty="0">
                <a:solidFill>
                  <a:schemeClr val="tx2"/>
                </a:solidFill>
              </a:rPr>
              <a:t>        +0.00000001</a:t>
            </a:r>
          </a:p>
          <a:p>
            <a:pPr eaLnBrk="1" hangingPunct="1">
              <a:lnSpc>
                <a:spcPct val="100000"/>
              </a:lnSpc>
              <a:buClr>
                <a:schemeClr val="tx1"/>
              </a:buClr>
              <a:buNone/>
            </a:pPr>
            <a:r>
              <a:rPr lang="en-US" altLang="zh-CN" dirty="0">
                <a:solidFill>
                  <a:schemeClr val="tx2"/>
                </a:solidFill>
              </a:rPr>
              <a:t>        =1.00000001</a:t>
            </a:r>
            <a:endParaRPr lang="en-US" altLang="zh-CN" sz="2000" dirty="0"/>
          </a:p>
          <a:p>
            <a:endParaRPr lang="zh-CN" altLang="en-US" dirty="0"/>
          </a:p>
        </p:txBody>
      </p:sp>
      <p:sp>
        <p:nvSpPr>
          <p:cNvPr id="4" name="内容占位符 3"/>
          <p:cNvSpPr>
            <a:spLocks noGrp="1"/>
          </p:cNvSpPr>
          <p:nvPr>
            <p:ph idx="11"/>
          </p:nvPr>
        </p:nvSpPr>
        <p:spPr/>
        <p:txBody>
          <a:bodyPr/>
          <a:lstStyle/>
          <a:p>
            <a:pPr eaLnBrk="1" hangingPunct="1"/>
            <a:r>
              <a:rPr lang="en-US" altLang="zh-CN" dirty="0">
                <a:solidFill>
                  <a:schemeClr val="accent2"/>
                </a:solidFill>
              </a:rPr>
              <a:t>X=-0.00000000</a:t>
            </a:r>
          </a:p>
          <a:p>
            <a:pPr eaLnBrk="1" hangingPunct="1">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=1.11111111</a:t>
            </a:r>
          </a:p>
          <a:p>
            <a:pPr eaLnBrk="1" hangingPunct="1">
              <a:buClr>
                <a:schemeClr val="tx1"/>
              </a:buClr>
              <a:buNone/>
            </a:pPr>
            <a:r>
              <a:rPr lang="en-US" altLang="zh-CN" dirty="0">
                <a:solidFill>
                  <a:schemeClr val="tx2"/>
                </a:solidFill>
              </a:rPr>
              <a:t>        +0.00000001</a:t>
            </a:r>
          </a:p>
          <a:p>
            <a:pPr eaLnBrk="1" hangingPunct="1">
              <a:buClr>
                <a:schemeClr val="tx1"/>
              </a:buClr>
              <a:buNone/>
            </a:pPr>
            <a:r>
              <a:rPr lang="en-US" altLang="zh-CN" dirty="0">
                <a:solidFill>
                  <a:schemeClr val="tx2"/>
                </a:solidFill>
              </a:rPr>
              <a:t>        =</a:t>
            </a:r>
            <a:r>
              <a:rPr lang="en-US" altLang="zh-CN" u="sng" dirty="0">
                <a:solidFill>
                  <a:schemeClr val="accent2"/>
                </a:solidFill>
              </a:rPr>
              <a:t>10</a:t>
            </a:r>
            <a:r>
              <a:rPr lang="en-US" altLang="zh-CN" dirty="0">
                <a:solidFill>
                  <a:schemeClr val="tx2"/>
                </a:solidFill>
              </a:rPr>
              <a:t>.00000000</a:t>
            </a:r>
          </a:p>
          <a:p>
            <a:pPr eaLnBrk="1" hangingPunct="1">
              <a:buClr>
                <a:schemeClr val="tx1"/>
              </a:buClr>
              <a:buNone/>
            </a:pPr>
            <a:r>
              <a:rPr lang="en-US" altLang="zh-CN" dirty="0">
                <a:solidFill>
                  <a:schemeClr val="tx2"/>
                </a:solidFill>
              </a:rPr>
              <a:t>        =0.00000000</a:t>
            </a:r>
          </a:p>
          <a:p>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82002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补码特性</a:t>
            </a:r>
            <a:endParaRPr lang="zh-CN" altLang="en-US" dirty="0"/>
          </a:p>
        </p:txBody>
      </p:sp>
      <p:sp>
        <p:nvSpPr>
          <p:cNvPr id="3" name="内容占位符 2"/>
          <p:cNvSpPr>
            <a:spLocks noGrp="1"/>
          </p:cNvSpPr>
          <p:nvPr>
            <p:ph idx="1"/>
          </p:nvPr>
        </p:nvSpPr>
        <p:spPr/>
        <p:txBody>
          <a:bodyPr/>
          <a:lstStyle/>
          <a:p>
            <a:pPr eaLnBrk="1" hangingPunct="1">
              <a:lnSpc>
                <a:spcPct val="125000"/>
              </a:lnSpc>
            </a:pPr>
            <a:r>
              <a:rPr lang="zh-CN" altLang="en-US" dirty="0"/>
              <a:t>零有唯一的表示方式</a:t>
            </a:r>
          </a:p>
          <a:p>
            <a:pPr eaLnBrk="1" hangingPunct="1">
              <a:lnSpc>
                <a:spcPct val="125000"/>
              </a:lnSpc>
              <a:buClr>
                <a:schemeClr val="tx1"/>
              </a:buClr>
              <a:buNone/>
            </a:pPr>
            <a:r>
              <a:rPr lang="zh-CN" altLang="en-US" dirty="0"/>
              <a:t>     </a:t>
            </a:r>
            <a:r>
              <a:rPr lang="zh-CN" altLang="en-US" dirty="0">
                <a:solidFill>
                  <a:schemeClr val="accent2"/>
                </a:solidFill>
              </a:rPr>
              <a:t> </a:t>
            </a:r>
            <a:r>
              <a:rPr lang="en-US" altLang="zh-CN" dirty="0">
                <a:solidFill>
                  <a:schemeClr val="accent2"/>
                </a:solidFill>
              </a:rPr>
              <a:t>[</a:t>
            </a:r>
            <a:r>
              <a:rPr lang="zh-CN" altLang="en-US" dirty="0">
                <a:solidFill>
                  <a:schemeClr val="accent2"/>
                </a:solidFill>
              </a:rPr>
              <a:t>＋</a:t>
            </a:r>
            <a:r>
              <a:rPr lang="en-US" altLang="zh-CN" dirty="0">
                <a:solidFill>
                  <a:schemeClr val="accent2"/>
                </a:solidFill>
              </a:rPr>
              <a:t>0.0000]</a:t>
            </a:r>
            <a:r>
              <a:rPr lang="zh-CN" altLang="en-US" sz="2000" baseline="-25000" dirty="0">
                <a:solidFill>
                  <a:schemeClr val="accent2"/>
                </a:solidFill>
              </a:rPr>
              <a:t>补</a:t>
            </a:r>
            <a:r>
              <a:rPr lang="en-US" altLang="zh-CN" dirty="0">
                <a:solidFill>
                  <a:schemeClr val="accent2"/>
                </a:solidFill>
              </a:rPr>
              <a:t>= [-0.0000]</a:t>
            </a:r>
            <a:r>
              <a:rPr lang="zh-CN" altLang="en-US" sz="2000" baseline="-25000" dirty="0">
                <a:solidFill>
                  <a:schemeClr val="accent2"/>
                </a:solidFill>
              </a:rPr>
              <a:t>补</a:t>
            </a:r>
            <a:r>
              <a:rPr lang="en-US" altLang="zh-CN" dirty="0">
                <a:solidFill>
                  <a:schemeClr val="accent2"/>
                </a:solidFill>
              </a:rPr>
              <a:t>=</a:t>
            </a:r>
            <a:r>
              <a:rPr lang="en-US" altLang="zh-CN" sz="2000" baseline="-25000" dirty="0">
                <a:solidFill>
                  <a:schemeClr val="accent2"/>
                </a:solidFill>
              </a:rPr>
              <a:t> </a:t>
            </a:r>
            <a:r>
              <a:rPr lang="en-US" altLang="zh-CN" dirty="0">
                <a:solidFill>
                  <a:schemeClr val="accent2"/>
                </a:solidFill>
              </a:rPr>
              <a:t>0.0000</a:t>
            </a:r>
          </a:p>
          <a:p>
            <a:pPr eaLnBrk="1" hangingPunct="1">
              <a:lnSpc>
                <a:spcPct val="125000"/>
              </a:lnSpc>
            </a:pPr>
            <a:r>
              <a:rPr lang="en-US" altLang="zh-CN" dirty="0" smtClean="0"/>
              <a:t>-1.0</a:t>
            </a:r>
            <a:r>
              <a:rPr lang="zh-CN" altLang="en-US" dirty="0" smtClean="0"/>
              <a:t>的</a:t>
            </a:r>
            <a:r>
              <a:rPr lang="zh-CN" altLang="en-US" dirty="0"/>
              <a:t>补码</a:t>
            </a:r>
          </a:p>
          <a:p>
            <a:pPr eaLnBrk="1" hangingPunct="1">
              <a:lnSpc>
                <a:spcPct val="125000"/>
              </a:lnSpc>
              <a:buClr>
                <a:schemeClr val="tx1"/>
              </a:buClr>
              <a:buNone/>
            </a:pPr>
            <a:r>
              <a:rPr lang="zh-CN" altLang="en-US" dirty="0"/>
              <a:t>     </a:t>
            </a:r>
            <a:r>
              <a:rPr lang="en-US" altLang="zh-CN" dirty="0">
                <a:solidFill>
                  <a:schemeClr val="accent2"/>
                </a:solidFill>
              </a:rPr>
              <a:t>[</a:t>
            </a:r>
            <a:r>
              <a:rPr lang="zh-CN" altLang="en-US" dirty="0">
                <a:solidFill>
                  <a:schemeClr val="accent2"/>
                </a:solidFill>
              </a:rPr>
              <a:t>－</a:t>
            </a:r>
            <a:r>
              <a:rPr lang="en-US" altLang="zh-CN" dirty="0">
                <a:solidFill>
                  <a:schemeClr val="accent2"/>
                </a:solidFill>
              </a:rPr>
              <a:t>1.0000]</a:t>
            </a:r>
            <a:r>
              <a:rPr lang="zh-CN" altLang="en-US" sz="2000" baseline="-25000" dirty="0">
                <a:solidFill>
                  <a:schemeClr val="accent2"/>
                </a:solidFill>
              </a:rPr>
              <a:t>补</a:t>
            </a:r>
            <a:r>
              <a:rPr lang="en-US" altLang="zh-CN" dirty="0">
                <a:solidFill>
                  <a:schemeClr val="accent2"/>
                </a:solidFill>
              </a:rPr>
              <a:t>=</a:t>
            </a:r>
            <a:r>
              <a:rPr lang="en-US" altLang="zh-CN" sz="2000" baseline="-25000" dirty="0">
                <a:solidFill>
                  <a:schemeClr val="accent2"/>
                </a:solidFill>
              </a:rPr>
              <a:t> </a:t>
            </a:r>
            <a:r>
              <a:rPr lang="en-US" altLang="zh-CN" dirty="0" smtClean="0">
                <a:solidFill>
                  <a:schemeClr val="accent2"/>
                </a:solidFill>
              </a:rPr>
              <a:t>0.1111+0.0001=1.0000</a:t>
            </a:r>
            <a:endParaRPr lang="en-US" altLang="zh-CN" dirty="0">
              <a:solidFill>
                <a:schemeClr val="accent2"/>
              </a:solidFill>
            </a:endParaRPr>
          </a:p>
          <a:p>
            <a:pPr eaLnBrk="1" hangingPunct="1">
              <a:lnSpc>
                <a:spcPct val="125000"/>
              </a:lnSpc>
              <a:buClr>
                <a:schemeClr val="tx1"/>
              </a:buClr>
              <a:buNone/>
            </a:pPr>
            <a:r>
              <a:rPr lang="en-US" altLang="zh-CN" dirty="0" smtClean="0">
                <a:solidFill>
                  <a:schemeClr val="accent2"/>
                </a:solidFill>
              </a:rPr>
              <a:t>     2+X=2-1=1</a:t>
            </a:r>
          </a:p>
          <a:p>
            <a:pPr eaLnBrk="1" hangingPunct="1">
              <a:lnSpc>
                <a:spcPct val="125000"/>
              </a:lnSpc>
            </a:pPr>
            <a:r>
              <a:rPr lang="zh-CN" altLang="en-US" dirty="0" smtClean="0"/>
              <a:t>补码相对原码少一个负零，多一个负一，</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91899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补码表示区间</a:t>
            </a:r>
            <a:endParaRPr lang="zh-CN" altLang="en-US" dirty="0"/>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-1.00…0 ~ +0.11…1</a:t>
            </a:r>
          </a:p>
          <a:p>
            <a:pPr lvl="1">
              <a:spcBef>
                <a:spcPct val="50000"/>
              </a:spcBef>
            </a:pPr>
            <a:r>
              <a:rPr lang="en-US" altLang="zh-CN" sz="2400" dirty="0" smtClean="0">
                <a:solidFill>
                  <a:schemeClr val="accent2"/>
                </a:solidFill>
              </a:rPr>
              <a:t> [-1,1-2</a:t>
            </a:r>
            <a:r>
              <a:rPr lang="en-US" altLang="zh-CN" sz="2400" baseline="60000" dirty="0" smtClean="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a:t>
            </a:r>
            <a:r>
              <a:rPr lang="en-US" altLang="zh-CN" sz="2400" dirty="0" smtClean="0">
                <a:solidFill>
                  <a:schemeClr val="accent2"/>
                </a:solidFill>
              </a:rPr>
              <a:t>-</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-100…0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2</a:t>
            </a:r>
            <a:r>
              <a:rPr lang="en-US" altLang="zh-CN" sz="2400" baseline="60000" dirty="0" smtClean="0">
                <a:solidFill>
                  <a:schemeClr val="accent2"/>
                </a:solidFill>
              </a:rPr>
              <a:t>n</a:t>
            </a:r>
            <a:r>
              <a:rPr lang="en-US" altLang="zh-CN" sz="2400" dirty="0" smtClean="0">
                <a:solidFill>
                  <a:schemeClr val="accent2"/>
                </a:solidFill>
              </a:rPr>
              <a:t> </a:t>
            </a:r>
            <a:r>
              <a:rPr lang="en-US" altLang="zh-CN" sz="2400" dirty="0">
                <a:solidFill>
                  <a:schemeClr val="accent2"/>
                </a:solidFill>
              </a:rPr>
              <a:t>) </a:t>
            </a:r>
          </a:p>
          <a:p>
            <a:pPr>
              <a:spcBef>
                <a:spcPct val="50000"/>
              </a:spcBef>
            </a:pPr>
            <a:r>
              <a:rPr lang="zh-CN" altLang="en-US" sz="2800" dirty="0" smtClean="0">
                <a:solidFill>
                  <a:schemeClr val="accent2"/>
                </a:solidFill>
                <a:latin typeface="Times New Roman" panose="02020603050405020304" pitchFamily="18" charset="0"/>
                <a:cs typeface="Times New Roman" panose="02020603050405020304" pitchFamily="18" charset="0"/>
              </a:rPr>
              <a:t>非对称</a:t>
            </a:r>
            <a:r>
              <a:rPr lang="zh-CN" altLang="en-US" sz="2800" dirty="0">
                <a:solidFill>
                  <a:schemeClr val="accent2"/>
                </a:solidFill>
                <a:latin typeface="Times New Roman" panose="02020603050405020304" pitchFamily="18" charset="0"/>
                <a:cs typeface="Times New Roman" panose="02020603050405020304" pitchFamily="18" charset="0"/>
              </a:rPr>
              <a:t>区间</a:t>
            </a:r>
            <a:endParaRPr lang="en-US" altLang="zh-CN" sz="2800" dirty="0">
              <a:solidFill>
                <a:schemeClr val="accent2"/>
              </a:solidFill>
            </a:endParaRPr>
          </a:p>
          <a:p>
            <a:pPr lvl="1">
              <a:spcBef>
                <a:spcPct val="50000"/>
              </a:spcBef>
            </a:pP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309225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双符号位</a:t>
            </a:r>
            <a:r>
              <a:rPr lang="zh-CN" altLang="en-US" dirty="0" smtClean="0"/>
              <a:t>补码（变形补码）  模</a:t>
            </a:r>
            <a:r>
              <a:rPr lang="en-US" altLang="zh-CN" dirty="0" smtClean="0"/>
              <a:t>=</a:t>
            </a:r>
            <a:r>
              <a:rPr lang="zh-CN" altLang="en-US" dirty="0" smtClean="0"/>
              <a:t>？  </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55</a:t>
            </a:fld>
            <a:r>
              <a:rPr lang="en-US" altLang="zh-CN" sz="1400" smtClean="0">
                <a:solidFill>
                  <a:srgbClr val="0D7157"/>
                </a:solidFill>
              </a:rPr>
              <a:t>- </a:t>
            </a:r>
            <a:endParaRPr lang="en-US" altLang="zh-CN" sz="1400" dirty="0">
              <a:solidFill>
                <a:srgbClr val="0D7157"/>
              </a:solidFill>
            </a:endParaRPr>
          </a:p>
        </p:txBody>
      </p:sp>
      <p:sp>
        <p:nvSpPr>
          <p:cNvPr id="5" name="Text Box 3"/>
          <p:cNvSpPr txBox="1">
            <a:spLocks noChangeArrowheads="1"/>
          </p:cNvSpPr>
          <p:nvPr/>
        </p:nvSpPr>
        <p:spPr bwMode="auto">
          <a:xfrm>
            <a:off x="1116013" y="2971726"/>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i="0" dirty="0">
                <a:latin typeface="+mj-ea"/>
                <a:ea typeface="+mj-ea"/>
              </a:rPr>
              <a:t>例：	</a:t>
            </a:r>
            <a:r>
              <a:rPr lang="en-US" altLang="zh-CN" sz="2400" i="0" dirty="0" smtClean="0">
                <a:solidFill>
                  <a:srgbClr val="C00000"/>
                </a:solidFill>
                <a:latin typeface="+mj-ea"/>
                <a:ea typeface="+mj-ea"/>
              </a:rPr>
              <a:t>00</a:t>
            </a:r>
            <a:r>
              <a:rPr lang="en-US" altLang="zh-CN" sz="2400" i="0" dirty="0" smtClean="0">
                <a:solidFill>
                  <a:schemeClr val="accent2"/>
                </a:solidFill>
                <a:latin typeface="+mj-ea"/>
                <a:ea typeface="+mj-ea"/>
              </a:rPr>
              <a:t>0</a:t>
            </a:r>
            <a:r>
              <a:rPr lang="en-US" altLang="zh-CN" sz="2400" i="0" dirty="0" smtClean="0">
                <a:latin typeface="+mj-ea"/>
                <a:ea typeface="+mj-ea"/>
              </a:rPr>
              <a:t>1010110   </a:t>
            </a:r>
            <a:r>
              <a:rPr lang="en-US" altLang="zh-CN" sz="2400" i="0" dirty="0">
                <a:latin typeface="+mj-ea"/>
                <a:ea typeface="+mj-ea"/>
              </a:rPr>
              <a:t>	</a:t>
            </a:r>
            <a:r>
              <a:rPr lang="en-US" altLang="zh-CN" sz="2400" i="0" dirty="0" smtClean="0">
                <a:solidFill>
                  <a:srgbClr val="C00000"/>
                </a:solidFill>
                <a:latin typeface="+mj-ea"/>
                <a:ea typeface="+mj-ea"/>
              </a:rPr>
              <a:t>11</a:t>
            </a:r>
            <a:r>
              <a:rPr lang="en-US" altLang="zh-CN" sz="2400" i="0" dirty="0" smtClean="0">
                <a:latin typeface="+mj-ea"/>
                <a:ea typeface="+mj-ea"/>
              </a:rPr>
              <a:t>01010001</a:t>
            </a:r>
            <a:endParaRPr lang="en-US" altLang="zh-CN" sz="2400" i="0" dirty="0">
              <a:latin typeface="+mj-ea"/>
              <a:ea typeface="+mj-ea"/>
            </a:endParaRPr>
          </a:p>
        </p:txBody>
      </p:sp>
      <p:grpSp>
        <p:nvGrpSpPr>
          <p:cNvPr id="6" name="Group 4"/>
          <p:cNvGrpSpPr>
            <a:grpSpLocks/>
          </p:cNvGrpSpPr>
          <p:nvPr/>
        </p:nvGrpSpPr>
        <p:grpSpPr bwMode="auto">
          <a:xfrm>
            <a:off x="1116013" y="1052736"/>
            <a:ext cx="5545137" cy="1606551"/>
            <a:chOff x="0" y="0"/>
            <a:chExt cx="3493" cy="1012"/>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rgbClr val="0000FF"/>
                  </a:solidFill>
                  <a:effectLst>
                    <a:outerShdw blurRad="38100" dist="38100" dir="2700000" algn="tl">
                      <a:srgbClr val="C0C0C0"/>
                    </a:outerShdw>
                  </a:effectLst>
                  <a:latin typeface="+mj-ea"/>
                  <a:ea typeface="+mj-ea"/>
                </a:rPr>
                <a:t>[X] </a:t>
              </a:r>
              <a:r>
                <a:rPr lang="zh-CN" altLang="en-US" sz="2400" b="1" i="0" baseline="-25000" smtClean="0">
                  <a:solidFill>
                    <a:srgbClr val="0000FF"/>
                  </a:solidFill>
                  <a:effectLst>
                    <a:outerShdw blurRad="38100" dist="38100" dir="2700000" algn="tl">
                      <a:srgbClr val="C0C0C0"/>
                    </a:outerShdw>
                  </a:effectLst>
                  <a:latin typeface="+mj-ea"/>
                  <a:ea typeface="+mj-ea"/>
                </a:rPr>
                <a:t>补</a:t>
              </a:r>
              <a:r>
                <a:rPr lang="en-US" sz="2400" b="1" i="0" smtClean="0">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mj-ea"/>
                  <a:ea typeface="+mj-ea"/>
                </a:rPr>
                <a:t>X               0≤X&lt;2</a:t>
              </a:r>
              <a:r>
                <a:rPr lang="en-US" sz="2400" b="1" i="0" baseline="50000" dirty="0" smtClean="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mj-ea"/>
                  <a:ea typeface="+mj-ea"/>
                </a:rPr>
                <a:t>2</a:t>
              </a:r>
              <a:r>
                <a:rPr lang="en-US" sz="2400" b="1" i="0" baseline="50000" dirty="0" smtClean="0">
                  <a:solidFill>
                    <a:srgbClr val="0000FF"/>
                  </a:solidFill>
                  <a:effectLst>
                    <a:outerShdw blurRad="38100" dist="38100" dir="2700000" algn="tl">
                      <a:srgbClr val="C0C0C0"/>
                    </a:outerShdw>
                  </a:effectLst>
                  <a:latin typeface="+mj-ea"/>
                  <a:ea typeface="+mj-ea"/>
                </a:rPr>
                <a:t>n+2</a:t>
              </a:r>
              <a:r>
                <a:rPr lang="en-US" sz="2400" b="1" i="0" dirty="0" smtClean="0">
                  <a:solidFill>
                    <a:srgbClr val="0000FF"/>
                  </a:solidFill>
                  <a:effectLst>
                    <a:outerShdw blurRad="38100" dist="38100" dir="2700000" algn="tl">
                      <a:srgbClr val="C0C0C0"/>
                    </a:outerShdw>
                  </a:effectLst>
                  <a:latin typeface="+mj-ea"/>
                  <a:ea typeface="+mj-ea"/>
                </a:rPr>
                <a:t>+X    -2</a:t>
              </a:r>
              <a:r>
                <a:rPr lang="en-US" sz="2400" b="1" i="0" baseline="50000" dirty="0" smtClean="0">
                  <a:solidFill>
                    <a:srgbClr val="0000FF"/>
                  </a:solidFill>
                  <a:effectLst>
                    <a:outerShdw blurRad="38100" dist="38100" dir="2700000" algn="tl">
                      <a:srgbClr val="C0C0C0"/>
                    </a:outerShdw>
                  </a:effectLst>
                  <a:latin typeface="+mj-ea"/>
                  <a:ea typeface="+mj-ea"/>
                </a:rPr>
                <a:t>n</a:t>
              </a:r>
              <a:r>
                <a:rPr lang="en-US" sz="2400" b="1" i="0" dirty="0" smtClean="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solidFill>
                  <a:srgbClr val="0000FF"/>
                </a:solidFill>
                <a:latin typeface="+mj-ea"/>
                <a:ea typeface="+mj-ea"/>
              </a:endParaRPr>
            </a:p>
          </p:txBody>
        </p:sp>
      </p:grpSp>
      <p:grpSp>
        <p:nvGrpSpPr>
          <p:cNvPr id="10" name="Group 8"/>
          <p:cNvGrpSpPr>
            <a:grpSpLocks/>
          </p:cNvGrpSpPr>
          <p:nvPr/>
        </p:nvGrpSpPr>
        <p:grpSpPr bwMode="auto">
          <a:xfrm>
            <a:off x="1116013" y="3749824"/>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[X] </a:t>
              </a:r>
              <a:r>
                <a:rPr lang="zh-CN" altLang="en-US" sz="2400" b="1" i="0" baseline="-25000" smtClean="0">
                  <a:solidFill>
                    <a:schemeClr val="accent2"/>
                  </a:solidFill>
                  <a:effectLst>
                    <a:outerShdw blurRad="38100" dist="38100" dir="2700000" algn="tl">
                      <a:srgbClr val="C0C0C0"/>
                    </a:outerShdw>
                  </a:effectLst>
                  <a:latin typeface="+mj-ea"/>
                  <a:ea typeface="+mj-ea"/>
                </a:rPr>
                <a:t>补</a:t>
              </a:r>
              <a:r>
                <a:rPr lang="en-US" sz="2400" b="1" i="0" smtClean="0">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X               0≤X&lt;1</a:t>
              </a:r>
              <a:endParaRPr lang="en-US" sz="2400" b="1" i="0" baseline="50000" smtClean="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4+X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latin typeface="+mj-ea"/>
                <a:ea typeface="+mj-ea"/>
              </a:endParaRPr>
            </a:p>
          </p:txBody>
        </p:sp>
      </p:grpSp>
      <p:sp>
        <p:nvSpPr>
          <p:cNvPr id="14" name="Text Box 3"/>
          <p:cNvSpPr txBox="1">
            <a:spLocks noChangeArrowheads="1"/>
          </p:cNvSpPr>
          <p:nvPr/>
        </p:nvSpPr>
        <p:spPr bwMode="auto">
          <a:xfrm>
            <a:off x="1116013" y="5532326"/>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i="0" dirty="0">
                <a:latin typeface="+mj-ea"/>
                <a:ea typeface="+mj-ea"/>
              </a:rPr>
              <a:t>例：	</a:t>
            </a:r>
            <a:r>
              <a:rPr lang="en-US" altLang="zh-CN" sz="2400" i="0" dirty="0" smtClean="0">
                <a:solidFill>
                  <a:srgbClr val="C00000"/>
                </a:solidFill>
                <a:latin typeface="+mj-ea"/>
                <a:ea typeface="+mj-ea"/>
              </a:rPr>
              <a:t>00</a:t>
            </a:r>
            <a:r>
              <a:rPr lang="en-US" altLang="zh-CN" sz="2400" i="0" dirty="0">
                <a:solidFill>
                  <a:srgbClr val="C00000"/>
                </a:solidFill>
                <a:latin typeface="+mj-ea"/>
                <a:ea typeface="+mj-ea"/>
              </a:rPr>
              <a:t>.</a:t>
            </a:r>
            <a:r>
              <a:rPr lang="en-US" altLang="zh-CN" sz="2400" i="0" dirty="0" smtClean="0">
                <a:solidFill>
                  <a:schemeClr val="accent2"/>
                </a:solidFill>
                <a:latin typeface="+mj-ea"/>
                <a:ea typeface="+mj-ea"/>
              </a:rPr>
              <a:t>0</a:t>
            </a:r>
            <a:r>
              <a:rPr lang="en-US" altLang="zh-CN" sz="2400" i="0" dirty="0" smtClean="0">
                <a:latin typeface="+mj-ea"/>
                <a:ea typeface="+mj-ea"/>
              </a:rPr>
              <a:t>1010110   </a:t>
            </a:r>
            <a:r>
              <a:rPr lang="en-US" altLang="zh-CN" sz="2400" i="0" dirty="0">
                <a:latin typeface="+mj-ea"/>
                <a:ea typeface="+mj-ea"/>
              </a:rPr>
              <a:t>	</a:t>
            </a:r>
            <a:r>
              <a:rPr lang="en-US" altLang="zh-CN" sz="2400" i="0" dirty="0" smtClean="0">
                <a:solidFill>
                  <a:srgbClr val="C00000"/>
                </a:solidFill>
                <a:latin typeface="+mj-ea"/>
                <a:ea typeface="+mj-ea"/>
              </a:rPr>
              <a:t>11.</a:t>
            </a:r>
            <a:r>
              <a:rPr lang="en-US" altLang="zh-CN" sz="2400" i="0" dirty="0" smtClean="0">
                <a:latin typeface="+mj-ea"/>
                <a:ea typeface="+mj-ea"/>
              </a:rPr>
              <a:t>01010001</a:t>
            </a:r>
            <a:endParaRPr lang="en-US" altLang="zh-CN" sz="2400" i="0" dirty="0">
              <a:latin typeface="+mj-ea"/>
              <a:ea typeface="+mj-ea"/>
            </a:endParaRPr>
          </a:p>
        </p:txBody>
      </p:sp>
    </p:spTree>
    <p:extLst>
      <p:ext uri="{BB962C8B-B14F-4D97-AF65-F5344CB8AC3E}">
        <p14:creationId xmlns:p14="http://schemas.microsoft.com/office/powerpoint/2010/main" val="51190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eaLnBrk="1" hangingPunct="1">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eaLnBrk="1" hangingPunct="1">
              <a:buClr>
                <a:schemeClr val="tx1"/>
              </a:buClr>
              <a:buNone/>
            </a:pPr>
            <a:r>
              <a:rPr lang="en-US" altLang="zh-CN" sz="2800" dirty="0"/>
              <a:t>[-Y]</a:t>
            </a:r>
            <a:r>
              <a:rPr lang="zh-CN" altLang="en-US" sz="2800" baseline="-25000" dirty="0"/>
              <a:t>补</a:t>
            </a:r>
            <a:r>
              <a:rPr lang="en-US" altLang="zh-CN" sz="2800" dirty="0"/>
              <a:t>= [</a:t>
            </a:r>
            <a:r>
              <a:rPr lang="en-US" altLang="zh-CN" sz="2800" dirty="0">
                <a:solidFill>
                  <a:schemeClr val="accent2"/>
                </a:solidFill>
              </a:rPr>
              <a:t>[Y]</a:t>
            </a:r>
            <a:r>
              <a:rPr lang="zh-CN" altLang="en-US" sz="2800" baseline="-25000" dirty="0">
                <a:solidFill>
                  <a:schemeClr val="accent2"/>
                </a:solidFill>
              </a:rPr>
              <a:t>补</a:t>
            </a:r>
            <a:r>
              <a:rPr lang="en-US" altLang="zh-CN" sz="2800" dirty="0"/>
              <a:t>]</a:t>
            </a:r>
            <a:r>
              <a:rPr lang="zh-CN" altLang="en-US" sz="2800" baseline="-25000" dirty="0"/>
              <a:t>补</a:t>
            </a:r>
          </a:p>
          <a:p>
            <a:pPr eaLnBrk="1" hangingPunct="1">
              <a:buClr>
                <a:schemeClr val="tx1"/>
              </a:buClr>
              <a:buNone/>
            </a:pPr>
            <a:r>
              <a:rPr lang="zh-CN" altLang="en-US" sz="2800" baseline="-25000" dirty="0"/>
              <a:t>      </a:t>
            </a:r>
            <a:r>
              <a:rPr lang="zh-CN" altLang="en-US" sz="2800" dirty="0"/>
              <a:t>对 </a:t>
            </a:r>
            <a:r>
              <a:rPr lang="en-US" altLang="zh-CN" sz="2800" dirty="0"/>
              <a:t>[Y]</a:t>
            </a:r>
            <a:r>
              <a:rPr lang="zh-CN" altLang="en-US" sz="2800" baseline="-25000" dirty="0"/>
              <a:t>补</a:t>
            </a:r>
            <a:r>
              <a:rPr lang="zh-CN" altLang="en-US" sz="2800" dirty="0"/>
              <a:t>逐位取反</a:t>
            </a:r>
            <a:r>
              <a:rPr lang="en-US" altLang="zh-CN" sz="2800" dirty="0"/>
              <a:t>, </a:t>
            </a:r>
            <a:r>
              <a:rPr lang="zh-CN" altLang="en-US" sz="2800" dirty="0"/>
              <a:t>再在最低位加 </a:t>
            </a:r>
            <a:r>
              <a:rPr lang="en-US" altLang="zh-CN" sz="2800" dirty="0"/>
              <a:t>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065055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solidFill>
                  <a:schemeClr val="accent2"/>
                </a:solidFill>
              </a:rPr>
              <a:t>x=0.1011   y= -0.0101  </a:t>
            </a:r>
            <a:r>
              <a:rPr lang="zh-CN" altLang="en-US" dirty="0">
                <a:solidFill>
                  <a:schemeClr val="accent2"/>
                </a:solidFill>
              </a:rPr>
              <a:t>用模</a:t>
            </a:r>
            <a:r>
              <a:rPr lang="en-US" altLang="zh-CN" dirty="0">
                <a:solidFill>
                  <a:schemeClr val="accent2"/>
                </a:solidFill>
              </a:rPr>
              <a:t>4</a:t>
            </a:r>
            <a:r>
              <a:rPr lang="zh-CN" altLang="en-US" dirty="0">
                <a:solidFill>
                  <a:schemeClr val="accent2"/>
                </a:solidFill>
              </a:rPr>
              <a:t>补码 求</a:t>
            </a:r>
            <a:r>
              <a:rPr lang="en-US" altLang="zh-CN" dirty="0" err="1">
                <a:solidFill>
                  <a:schemeClr val="accent2"/>
                </a:solidFill>
              </a:rPr>
              <a:t>x+y</a:t>
            </a:r>
            <a:r>
              <a:rPr lang="en-US" altLang="zh-CN" dirty="0">
                <a:solidFill>
                  <a:schemeClr val="accent2"/>
                </a:solidFill>
              </a:rPr>
              <a:t> 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1011,    [y]</a:t>
            </a:r>
            <a:r>
              <a:rPr lang="zh-CN" altLang="en-US" baseline="-25000" dirty="0"/>
              <a:t>补</a:t>
            </a:r>
            <a:r>
              <a:rPr lang="zh-CN" altLang="en-US" dirty="0"/>
              <a:t> </a:t>
            </a:r>
            <a:r>
              <a:rPr lang="en-US" altLang="zh-CN" dirty="0"/>
              <a:t>=  </a:t>
            </a:r>
            <a:r>
              <a:rPr lang="en-US" altLang="zh-CN" dirty="0">
                <a:solidFill>
                  <a:schemeClr val="accent2"/>
                </a:solidFill>
              </a:rPr>
              <a:t> 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0101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57</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1547813"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i="0">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i="0" dirty="0" smtClean="0">
                  <a:solidFill>
                    <a:schemeClr val="accent2"/>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i="0" dirty="0" smtClean="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i="0" smtClean="0">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4932363"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i="0">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solidFill>
                    <a:schemeClr val="folHlink"/>
                  </a:solidFill>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i="0" smtClean="0">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i="0" smtClean="0">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328551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dirty="0">
                <a:solidFill>
                  <a:schemeClr val="accent2"/>
                </a:solidFill>
              </a:rPr>
              <a:t>由  </a:t>
            </a:r>
            <a:r>
              <a:rPr lang="en-US" altLang="zh-CN" dirty="0">
                <a:solidFill>
                  <a:schemeClr val="accent2"/>
                </a:solidFill>
              </a:rPr>
              <a:t>[X]</a:t>
            </a:r>
            <a:r>
              <a:rPr lang="zh-CN" altLang="en-US" baseline="-25000" dirty="0">
                <a:solidFill>
                  <a:schemeClr val="accent2"/>
                </a:solidFill>
              </a:rPr>
              <a:t>补</a:t>
            </a:r>
            <a:r>
              <a:rPr lang="zh-CN" altLang="en-US" dirty="0">
                <a:solidFill>
                  <a:schemeClr val="accent2"/>
                </a:solidFill>
              </a:rPr>
              <a:t>    求  </a:t>
            </a:r>
            <a:r>
              <a:rPr lang="en-US" altLang="zh-CN" dirty="0">
                <a:solidFill>
                  <a:schemeClr val="accent2"/>
                </a:solidFill>
              </a:rPr>
              <a:t>[X / 2]</a:t>
            </a:r>
            <a:r>
              <a:rPr lang="zh-CN" altLang="en-US" baseline="-25000" dirty="0">
                <a:solidFill>
                  <a:schemeClr val="accent2"/>
                </a:solidFill>
              </a:rPr>
              <a:t>补</a:t>
            </a:r>
            <a:r>
              <a:rPr lang="zh-CN" altLang="en-US" dirty="0">
                <a:solidFill>
                  <a:schemeClr val="accent2"/>
                </a:solidFill>
              </a:rPr>
              <a:t> </a:t>
            </a:r>
            <a:endParaRPr lang="en-US" altLang="zh-CN" dirty="0" smtClean="0">
              <a:solidFill>
                <a:schemeClr val="accent2"/>
              </a:solidFill>
            </a:endParaRPr>
          </a:p>
          <a:p>
            <a:pPr eaLnBrk="1" hangingPunct="1">
              <a:buClr>
                <a:schemeClr val="tx1"/>
              </a:buClr>
              <a:buNone/>
            </a:pPr>
            <a:r>
              <a:rPr lang="zh-CN" altLang="en-US" dirty="0" smtClean="0"/>
              <a:t>原</a:t>
            </a:r>
            <a:r>
              <a:rPr lang="zh-CN" altLang="en-US" dirty="0"/>
              <a:t>符号位不变，符号位与数值位均右移一</a:t>
            </a:r>
            <a:r>
              <a:rPr lang="zh-CN" altLang="en-US" dirty="0" smtClean="0"/>
              <a:t>位，</a:t>
            </a:r>
            <a:endParaRPr lang="zh-CN" altLang="en-US" dirty="0"/>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dirty="0">
                <a:solidFill>
                  <a:schemeClr val="folHlink"/>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dirty="0" smtClean="0">
                <a:solidFill>
                  <a:schemeClr val="folHlink"/>
                </a:solidFill>
              </a:rPr>
              <a:t>11</a:t>
            </a:r>
            <a:r>
              <a:rPr lang="en-US" altLang="zh-CN" dirty="0" smtClean="0"/>
              <a:t>001      </a:t>
            </a:r>
            <a:r>
              <a:rPr lang="zh-CN" altLang="en-US" dirty="0" smtClean="0"/>
              <a:t>符号向右扩展</a:t>
            </a:r>
            <a:endParaRPr lang="en-US" altLang="zh-CN" dirty="0" smtClean="0"/>
          </a:p>
          <a:p>
            <a:pPr eaLnBrk="1" hangingPunct="1">
              <a:buClr>
                <a:schemeClr val="tx1"/>
              </a:buClr>
              <a:buNone/>
            </a:pPr>
            <a:r>
              <a:rPr lang="en-US" altLang="zh-CN" dirty="0"/>
              <a:t> </a:t>
            </a:r>
            <a:r>
              <a:rPr lang="en-US" altLang="zh-CN" dirty="0" smtClean="0"/>
              <a:t>   [2x]</a:t>
            </a:r>
            <a:r>
              <a:rPr lang="zh-CN" altLang="en-US" baseline="-25000" dirty="0" smtClean="0"/>
              <a:t>补</a:t>
            </a:r>
            <a:r>
              <a:rPr lang="en-US" altLang="zh-CN" dirty="0" smtClean="0"/>
              <a:t>=?      </a:t>
            </a:r>
            <a:r>
              <a:rPr lang="zh-CN" altLang="en-US" dirty="0" smtClean="0"/>
              <a:t>左移，末位补零，符号变化溢出</a:t>
            </a:r>
            <a:endParaRPr lang="en-US" altLang="zh-CN" dirty="0"/>
          </a:p>
          <a:p>
            <a:pPr eaLnBrk="1" hangingPunct="1">
              <a:lnSpc>
                <a:spcPct val="110000"/>
              </a:lnSpc>
              <a:buClr>
                <a:schemeClr val="tx1"/>
              </a:buClr>
              <a:buNone/>
            </a:pPr>
            <a:endParaRPr lang="en-US" altLang="zh-CN" sz="2800" dirty="0" smtClean="0">
              <a:solidFill>
                <a:schemeClr val="accent2"/>
              </a:solidFill>
            </a:endParaRPr>
          </a:p>
          <a:p>
            <a:pPr eaLnBrk="1" hangingPunct="1">
              <a:lnSpc>
                <a:spcPct val="110000"/>
              </a:lnSpc>
              <a:buClr>
                <a:schemeClr val="tx1"/>
              </a:buClr>
              <a:buNone/>
            </a:pPr>
            <a:r>
              <a:rPr lang="zh-CN" altLang="en-US" dirty="0" smtClean="0">
                <a:solidFill>
                  <a:schemeClr val="accent2"/>
                </a:solidFill>
              </a:rPr>
              <a:t>不同</a:t>
            </a:r>
            <a:r>
              <a:rPr lang="zh-CN" altLang="en-US" dirty="0">
                <a:solidFill>
                  <a:schemeClr val="accent2"/>
                </a:solidFill>
              </a:rPr>
              <a:t>位数的整数补码相加减时，如何运算</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58</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561975" y="4343400"/>
            <a:ext cx="4105275" cy="1528763"/>
            <a:chOff x="0" y="0"/>
            <a:chExt cx="2586" cy="963"/>
          </a:xfrm>
        </p:grpSpPr>
        <p:sp>
          <p:nvSpPr>
            <p:cNvPr id="6" name="Line 5"/>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Rectangle 6"/>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smtClean="0">
                  <a:latin typeface="Tahoma" panose="020B0604030504040204" pitchFamily="34" charset="0"/>
                  <a:ea typeface="宋体" panose="02010600030101010101" pitchFamily="2" charset="-122"/>
                </a:rPr>
                <a:t> </a:t>
              </a:r>
            </a:p>
          </p:txBody>
        </p:sp>
        <p:sp>
          <p:nvSpPr>
            <p:cNvPr id="8" name="Rectangle 7"/>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8"/>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9"/>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grpSp>
        <p:nvGrpSpPr>
          <p:cNvPr id="11" name="Group 10"/>
          <p:cNvGrpSpPr>
            <a:grpSpLocks/>
          </p:cNvGrpSpPr>
          <p:nvPr/>
        </p:nvGrpSpPr>
        <p:grpSpPr bwMode="auto">
          <a:xfrm>
            <a:off x="4810125" y="4343400"/>
            <a:ext cx="4105275" cy="1528763"/>
            <a:chOff x="0" y="0"/>
            <a:chExt cx="2586" cy="963"/>
          </a:xfrm>
        </p:grpSpPr>
        <p:sp>
          <p:nvSpPr>
            <p:cNvPr id="12" name="Line 11"/>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3" name="Rectangle 12"/>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smtClean="0">
                  <a:latin typeface="Tahoma" panose="020B0604030504040204" pitchFamily="34" charset="0"/>
                  <a:ea typeface="宋体" panose="02010600030101010101" pitchFamily="2" charset="-122"/>
                </a:rPr>
                <a:t> </a:t>
              </a:r>
            </a:p>
          </p:txBody>
        </p:sp>
        <p:sp>
          <p:nvSpPr>
            <p:cNvPr id="14" name="Rectangle 13"/>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5" name="Rectangle 14"/>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6" name="Rectangle 15"/>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spTree>
    <p:extLst>
      <p:ext uri="{BB962C8B-B14F-4D97-AF65-F5344CB8AC3E}">
        <p14:creationId xmlns:p14="http://schemas.microsoft.com/office/powerpoint/2010/main" val="16216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补码表示中的符号位扩展</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r>
              <a:rPr lang="zh-CN" altLang="en-US" dirty="0"/>
              <a:t>不同位数的整数补码相加减</a:t>
            </a:r>
            <a:r>
              <a:rPr lang="zh-CN" altLang="en-US" dirty="0" smtClean="0"/>
              <a:t>时</a:t>
            </a:r>
            <a:endParaRPr lang="zh-CN" altLang="en-US" dirty="0"/>
          </a:p>
          <a:p>
            <a:pPr lvl="1"/>
            <a:r>
              <a:rPr lang="zh-CN" altLang="en-US" dirty="0" smtClean="0"/>
              <a:t>位数</a:t>
            </a:r>
            <a:r>
              <a:rPr lang="zh-CN" altLang="en-US" dirty="0"/>
              <a:t>少的</a:t>
            </a:r>
            <a:r>
              <a:rPr lang="zh-CN" altLang="en-US" dirty="0" smtClean="0"/>
              <a:t>补码符号位</a:t>
            </a:r>
            <a:r>
              <a:rPr lang="zh-CN" altLang="en-US" dirty="0"/>
              <a:t>向左</a:t>
            </a:r>
            <a:r>
              <a:rPr lang="zh-CN" altLang="en-US" dirty="0" smtClean="0"/>
              <a:t>扩展</a:t>
            </a:r>
            <a:endParaRPr lang="zh-CN" altLang="en-US" dirty="0"/>
          </a:p>
          <a:p>
            <a:pPr lvl="1"/>
            <a:r>
              <a:rPr lang="zh-CN" altLang="en-US" dirty="0" smtClean="0"/>
              <a:t>一直</a:t>
            </a:r>
            <a:r>
              <a:rPr lang="zh-CN" altLang="en-US" dirty="0"/>
              <a:t>扩展</a:t>
            </a:r>
            <a:r>
              <a:rPr lang="zh-CN" altLang="en-US" dirty="0" smtClean="0"/>
              <a:t>到符号位</a:t>
            </a:r>
            <a:r>
              <a:rPr lang="zh-CN" altLang="en-US" dirty="0"/>
              <a:t>对齐。</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59</a:t>
            </a:fld>
            <a:r>
              <a:rPr lang="en-US" altLang="zh-CN" sz="1400" smtClean="0">
                <a:solidFill>
                  <a:srgbClr val="0D7157"/>
                </a:solidFill>
              </a:rPr>
              <a:t>- </a:t>
            </a:r>
            <a:endParaRPr lang="en-US" altLang="zh-CN" sz="1400" dirty="0">
              <a:solidFill>
                <a:srgbClr val="0D7157"/>
              </a:solidFill>
            </a:endParaRPr>
          </a:p>
        </p:txBody>
      </p:sp>
      <p:grpSp>
        <p:nvGrpSpPr>
          <p:cNvPr id="5" name="Group 7"/>
          <p:cNvGrpSpPr>
            <a:grpSpLocks/>
          </p:cNvGrpSpPr>
          <p:nvPr/>
        </p:nvGrpSpPr>
        <p:grpSpPr bwMode="auto">
          <a:xfrm>
            <a:off x="4788024" y="3256639"/>
            <a:ext cx="4105275" cy="1528763"/>
            <a:chOff x="0" y="0"/>
            <a:chExt cx="2586" cy="963"/>
          </a:xfrm>
        </p:grpSpPr>
        <p:sp>
          <p:nvSpPr>
            <p:cNvPr id="6" name="Line 8"/>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Rectangle 9"/>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dirty="0" smtClean="0">
                  <a:latin typeface="Tahoma" panose="020B0604030504040204" pitchFamily="34" charset="0"/>
                  <a:ea typeface="宋体" panose="02010600030101010101" pitchFamily="2" charset="-122"/>
                </a:rPr>
                <a:t> </a:t>
              </a:r>
            </a:p>
          </p:txBody>
        </p:sp>
        <p:sp>
          <p:nvSpPr>
            <p:cNvPr id="8" name="Rectangle 10"/>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11"/>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12"/>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18" name="Group 7"/>
          <p:cNvGrpSpPr>
            <a:grpSpLocks/>
          </p:cNvGrpSpPr>
          <p:nvPr/>
        </p:nvGrpSpPr>
        <p:grpSpPr bwMode="auto">
          <a:xfrm>
            <a:off x="611312" y="3256639"/>
            <a:ext cx="4105275" cy="1528763"/>
            <a:chOff x="0" y="0"/>
            <a:chExt cx="2586" cy="963"/>
          </a:xfrm>
        </p:grpSpPr>
        <p:sp>
          <p:nvSpPr>
            <p:cNvPr id="19" name="Line 8"/>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20" name="Rectangle 9"/>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dirty="0" smtClean="0">
                  <a:latin typeface="Tahoma" panose="020B0604030504040204" pitchFamily="34" charset="0"/>
                  <a:ea typeface="宋体" panose="02010600030101010101" pitchFamily="2" charset="-122"/>
                </a:rPr>
                <a:t> </a:t>
              </a:r>
            </a:p>
          </p:txBody>
        </p:sp>
        <p:sp>
          <p:nvSpPr>
            <p:cNvPr id="21" name="Rectangle 10"/>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2" name="Rectangle 11"/>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3" name="Rectangle 12"/>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endPar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107146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Character representation </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r>
              <a:rPr lang="zh-CN" altLang="en-US" dirty="0"/>
              <a:t>如何使用数值表示字符数据</a:t>
            </a:r>
          </a:p>
          <a:p>
            <a:r>
              <a:rPr lang="en-US" altLang="zh-CN" dirty="0"/>
              <a:t>Standards</a:t>
            </a:r>
          </a:p>
          <a:p>
            <a:pPr lvl="1"/>
            <a:r>
              <a:rPr lang="en-US" altLang="zh-CN" dirty="0"/>
              <a:t>ASCII-American Standard Code for Information Interchange (ANSI 7bits)</a:t>
            </a:r>
          </a:p>
          <a:p>
            <a:pPr lvl="1"/>
            <a:r>
              <a:rPr lang="en-US" altLang="zh-CN" dirty="0"/>
              <a:t>EBCDIC-Extended Binary-Coded Decimal Interchange Code (IBM 8bits)</a:t>
            </a:r>
          </a:p>
          <a:p>
            <a:pPr lvl="1"/>
            <a:r>
              <a:rPr lang="en-US" altLang="zh-CN" dirty="0"/>
              <a:t>Unicode</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899959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补码特性</a:t>
            </a:r>
            <a:endParaRPr lang="zh-CN" altLang="en-US" dirty="0"/>
          </a:p>
        </p:txBody>
      </p:sp>
      <p:sp>
        <p:nvSpPr>
          <p:cNvPr id="3" name="内容占位符 2"/>
          <p:cNvSpPr>
            <a:spLocks noGrp="1"/>
          </p:cNvSpPr>
          <p:nvPr>
            <p:ph idx="1"/>
          </p:nvPr>
        </p:nvSpPr>
        <p:spPr/>
        <p:txBody>
          <a:bodyPr/>
          <a:lstStyle/>
          <a:p>
            <a:pPr eaLnBrk="1" hangingPunct="1"/>
            <a:r>
              <a:rPr lang="zh-CN" altLang="zh-CN" dirty="0"/>
              <a:t>唯一的零</a:t>
            </a:r>
          </a:p>
          <a:p>
            <a:pPr eaLnBrk="1" hangingPunct="1"/>
            <a:r>
              <a:rPr lang="zh-CN" altLang="zh-CN" dirty="0"/>
              <a:t>符号位可以直接参与运算</a:t>
            </a:r>
          </a:p>
          <a:p>
            <a:pPr eaLnBrk="1" hangingPunct="1"/>
            <a:r>
              <a:rPr lang="zh-CN" altLang="zh-CN" dirty="0"/>
              <a:t>减法可以变成</a:t>
            </a:r>
            <a:r>
              <a:rPr lang="zh-CN" altLang="zh-CN" dirty="0" smtClean="0"/>
              <a:t>加法</a:t>
            </a:r>
            <a:r>
              <a:rPr lang="zh-CN" altLang="en-US" dirty="0" smtClean="0"/>
              <a:t>，运算电路统一</a:t>
            </a:r>
            <a:endParaRPr lang="zh-CN" altLang="zh-CN" dirty="0"/>
          </a:p>
          <a:p>
            <a:pPr eaLnBrk="1" hangingPunct="1"/>
            <a:r>
              <a:rPr lang="zh-CN" altLang="zh-CN" dirty="0"/>
              <a:t>负数比整数多一</a:t>
            </a:r>
            <a:r>
              <a:rPr lang="zh-CN" altLang="zh-CN" dirty="0" smtClean="0"/>
              <a:t>个</a:t>
            </a:r>
            <a:endParaRPr lang="en-US" altLang="zh-CN" dirty="0" smtClean="0"/>
          </a:p>
          <a:p>
            <a:pPr eaLnBrk="1" hangingPunct="1"/>
            <a:endParaRPr lang="en-US" altLang="zh-CN" dirty="0" smtClean="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a:t>
            </a:r>
          </a:p>
          <a:p>
            <a:pPr eaLnBrk="1" hangingPunct="1"/>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140178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移码</a:t>
            </a:r>
            <a:r>
              <a:rPr lang="zh-CN" altLang="en-US" dirty="0"/>
              <a:t>表示法 </a:t>
            </a:r>
            <a:r>
              <a:rPr lang="en-US" altLang="zh-CN" dirty="0"/>
              <a:t>Biased/Excess Notation</a:t>
            </a:r>
            <a:endParaRPr lang="zh-CN" altLang="en-US" dirty="0"/>
          </a:p>
        </p:txBody>
      </p:sp>
      <p:sp>
        <p:nvSpPr>
          <p:cNvPr id="3" name="内容占位符 2"/>
          <p:cNvSpPr>
            <a:spLocks noGrp="1"/>
          </p:cNvSpPr>
          <p:nvPr>
            <p:ph idx="1"/>
          </p:nvPr>
        </p:nvSpPr>
        <p:spPr/>
        <p:txBody>
          <a:bodyPr/>
          <a:lstStyle/>
          <a:p>
            <a:pPr eaLnBrk="1" hangingPunct="1">
              <a:buClr>
                <a:schemeClr val="hlink"/>
              </a:buClr>
              <a:buSzPct val="65000"/>
              <a:buNone/>
            </a:pPr>
            <a:r>
              <a:rPr lang="zh-CN" altLang="en-US" dirty="0">
                <a:latin typeface="Tahoma" panose="020B0604030504040204" pitchFamily="34" charset="0"/>
              </a:rPr>
              <a:t>定义</a:t>
            </a:r>
          </a:p>
          <a:p>
            <a:pPr eaLnBrk="1" hangingPunct="1">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a:t>
            </a:r>
            <a:r>
              <a:rPr lang="en-US" altLang="zh-CN" dirty="0" smtClean="0">
                <a:solidFill>
                  <a:srgbClr val="0000FF"/>
                </a:solidFill>
                <a:latin typeface="Tahoma" panose="020B0604030504040204" pitchFamily="34" charset="0"/>
              </a:rPr>
              <a:t>2</a:t>
            </a:r>
            <a:r>
              <a:rPr lang="en-US" altLang="zh-CN" i="1" baseline="50000" dirty="0" smtClean="0">
                <a:solidFill>
                  <a:srgbClr val="0000FF"/>
                </a:solidFill>
                <a:latin typeface="Tahoma" panose="020B0604030504040204" pitchFamily="34" charset="0"/>
              </a:rPr>
              <a:t>n</a:t>
            </a:r>
          </a:p>
          <a:p>
            <a:pPr eaLnBrk="1" hangingPunct="1">
              <a:buClr>
                <a:schemeClr val="hlink"/>
              </a:buClr>
              <a:buSzPct val="65000"/>
              <a:buNone/>
            </a:pPr>
            <a:endParaRPr lang="en-US" altLang="zh-CN" i="1" baseline="50000" dirty="0">
              <a:solidFill>
                <a:srgbClr val="0000FF"/>
              </a:solidFill>
              <a:latin typeface="Tahoma" panose="020B0604030504040204" pitchFamily="34" charset="0"/>
            </a:endParaRPr>
          </a:p>
          <a:p>
            <a:pPr eaLnBrk="1" hangingPunct="1">
              <a:buClr>
                <a:schemeClr val="hlink"/>
              </a:buClr>
              <a:buSzPct val="65000"/>
              <a:buNone/>
            </a:pPr>
            <a:r>
              <a:rPr lang="zh-CN" altLang="en-US" dirty="0" smtClean="0">
                <a:solidFill>
                  <a:srgbClr val="000099"/>
                </a:solidFill>
                <a:latin typeface="Tahoma" panose="020B0604030504040204" pitchFamily="34" charset="0"/>
              </a:rPr>
              <a:t> 保持</a:t>
            </a:r>
            <a:r>
              <a:rPr lang="zh-CN" altLang="en-US" dirty="0">
                <a:solidFill>
                  <a:srgbClr val="000099"/>
                </a:solidFill>
                <a:latin typeface="Tahoma" panose="020B0604030504040204" pitchFamily="34" charset="0"/>
              </a:rPr>
              <a:t>数据原有大小顺序，便于进行比较操作。</a:t>
            </a:r>
          </a:p>
          <a:p>
            <a:pPr eaLnBrk="1" hangingPunct="1">
              <a:buClr>
                <a:schemeClr val="hlink"/>
              </a:buClr>
              <a:buSzPct val="65000"/>
              <a:buNone/>
            </a:pPr>
            <a:r>
              <a:rPr lang="zh-CN" altLang="en-US" dirty="0">
                <a:solidFill>
                  <a:srgbClr val="000099"/>
                </a:solidFill>
                <a:latin typeface="Tahoma" panose="020B0604030504040204" pitchFamily="34" charset="0"/>
              </a:rPr>
              <a:t> </a:t>
            </a:r>
            <a:endParaRPr lang="zh-CN" altLang="en-US" dirty="0" smtClean="0">
              <a:solidFill>
                <a:srgbClr val="0000FF"/>
              </a:solidFill>
            </a:endParaRPr>
          </a:p>
          <a:p>
            <a:pPr eaLnBrk="1" hangingPunct="1">
              <a:lnSpc>
                <a:spcPct val="150000"/>
              </a:lnSpc>
              <a:spcBef>
                <a:spcPct val="0"/>
              </a:spcBef>
              <a:buFont typeface="Wingdings" panose="05000000000000000000" pitchFamily="2" charset="2"/>
              <a:buChar char="p"/>
            </a:pPr>
            <a:r>
              <a:rPr lang="zh-CN" altLang="en-US" sz="2600" dirty="0" smtClean="0"/>
              <a:t>与补码的符号位相异，数据位相同？</a:t>
            </a:r>
            <a:endParaRPr lang="en-US" altLang="zh-CN" sz="2600" dirty="0" smtClean="0"/>
          </a:p>
          <a:p>
            <a:pPr lvl="1" eaLnBrk="1" hangingPunct="1">
              <a:lnSpc>
                <a:spcPct val="150000"/>
              </a:lnSpc>
              <a:spcBef>
                <a:spcPct val="0"/>
              </a:spcBef>
            </a:pPr>
            <a:r>
              <a:rPr lang="en-US" altLang="zh-CN" sz="2200" dirty="0" smtClean="0">
                <a:solidFill>
                  <a:srgbClr val="000000"/>
                </a:solidFill>
              </a:rPr>
              <a:t>X</a:t>
            </a:r>
            <a:r>
              <a:rPr lang="en-US" altLang="zh-CN" sz="2200" dirty="0">
                <a:solidFill>
                  <a:srgbClr val="000000"/>
                </a:solidFill>
              </a:rPr>
              <a:t>=+10101 </a:t>
            </a:r>
            <a:r>
              <a:rPr lang="en-US" altLang="zh-CN" sz="2200" dirty="0" smtClean="0">
                <a:solidFill>
                  <a:srgbClr val="000000"/>
                </a:solidFill>
              </a:rPr>
              <a:t>  </a:t>
            </a:r>
            <a:r>
              <a:rPr lang="en-US" altLang="zh-CN" sz="2200" dirty="0" smtClean="0"/>
              <a:t>  </a:t>
            </a:r>
            <a:r>
              <a:rPr lang="en-US" altLang="zh-CN" sz="2200" dirty="0"/>
              <a:t>[X]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en-US" altLang="zh-CN" sz="2200" dirty="0">
                <a:solidFill>
                  <a:schemeClr val="accent2"/>
                </a:solidFill>
              </a:rPr>
              <a:t>1</a:t>
            </a:r>
            <a:r>
              <a:rPr lang="en-US" altLang="zh-CN" sz="2200" dirty="0"/>
              <a:t>10101</a:t>
            </a:r>
          </a:p>
          <a:p>
            <a:pPr lvl="1" eaLnBrk="1" hangingPunct="1">
              <a:lnSpc>
                <a:spcPct val="150000"/>
              </a:lnSpc>
              <a:spcBef>
                <a:spcPct val="0"/>
              </a:spcBef>
            </a:pPr>
            <a:r>
              <a:rPr lang="en-US" altLang="zh-CN" sz="2200" dirty="0">
                <a:solidFill>
                  <a:srgbClr val="000000"/>
                </a:solidFill>
              </a:rPr>
              <a:t>X=-10101 </a:t>
            </a:r>
            <a:r>
              <a:rPr lang="en-US" altLang="zh-CN" sz="2200" dirty="0" smtClean="0">
                <a:solidFill>
                  <a:srgbClr val="000000"/>
                </a:solidFill>
              </a:rPr>
              <a:t> </a:t>
            </a:r>
            <a:r>
              <a:rPr lang="en-US" altLang="zh-CN" sz="2200" dirty="0" smtClean="0"/>
              <a:t>    </a:t>
            </a:r>
            <a:r>
              <a:rPr lang="en-US" altLang="zh-CN" sz="2200" dirty="0"/>
              <a:t>[X]</a:t>
            </a:r>
            <a:r>
              <a:rPr lang="zh-CN" altLang="en-US" sz="2200" baseline="-25000" dirty="0"/>
              <a:t>移 </a:t>
            </a:r>
            <a:r>
              <a:rPr lang="en-US" altLang="zh-CN" sz="2200" dirty="0"/>
              <a:t>=</a:t>
            </a:r>
            <a:r>
              <a:rPr lang="en-US" altLang="zh-CN" sz="2200" dirty="0" smtClean="0"/>
              <a:t>2</a:t>
            </a:r>
            <a:r>
              <a:rPr lang="en-US" altLang="zh-CN" sz="2200" baseline="50000" dirty="0" smtClean="0"/>
              <a:t>5</a:t>
            </a:r>
            <a:r>
              <a:rPr lang="en-US" altLang="zh-CN" sz="2200" dirty="0" smtClean="0">
                <a:solidFill>
                  <a:schemeClr val="folHlink"/>
                </a:solidFill>
              </a:rPr>
              <a:t>-</a:t>
            </a:r>
            <a:r>
              <a:rPr lang="en-US" altLang="zh-CN" sz="2200" dirty="0" smtClean="0"/>
              <a:t>10101</a:t>
            </a:r>
            <a:r>
              <a:rPr lang="zh-CN" altLang="en-US" dirty="0" smtClean="0"/>
              <a:t>＝</a:t>
            </a:r>
            <a:r>
              <a:rPr lang="en-US" altLang="zh-CN" dirty="0"/>
              <a:t>0</a:t>
            </a:r>
            <a:r>
              <a:rPr lang="en-US" altLang="zh-CN" dirty="0">
                <a:solidFill>
                  <a:schemeClr val="tx1"/>
                </a:solidFill>
              </a:rPr>
              <a:t>01011</a:t>
            </a:r>
          </a:p>
          <a:p>
            <a:pPr eaLnBrk="1" hangingPunct="1">
              <a:lnSpc>
                <a:spcPct val="150000"/>
              </a:lnSpc>
              <a:spcBef>
                <a:spcPct val="0"/>
              </a:spcBef>
              <a:buFont typeface="Wingdings" panose="05000000000000000000" pitchFamily="2" charset="2"/>
              <a:buChar char="p"/>
            </a:pPr>
            <a:r>
              <a:rPr lang="zh-CN" altLang="en-US" sz="2600" dirty="0" smtClean="0"/>
              <a:t>仅</a:t>
            </a:r>
            <a:r>
              <a:rPr lang="zh-CN" altLang="en-US" sz="2600" dirty="0"/>
              <a:t>用于表示整数，通常表示浮点数的</a:t>
            </a:r>
            <a:r>
              <a:rPr lang="zh-CN" altLang="en-US" sz="2600" dirty="0">
                <a:solidFill>
                  <a:srgbClr val="FF0000"/>
                </a:solidFill>
              </a:rPr>
              <a:t>阶</a:t>
            </a:r>
            <a:r>
              <a:rPr lang="zh-CN" altLang="en-US" sz="2600" dirty="0" smtClean="0">
                <a:solidFill>
                  <a:srgbClr val="FF0000"/>
                </a:solidFill>
              </a:rPr>
              <a:t>码</a:t>
            </a:r>
            <a:endParaRPr lang="en-US" altLang="zh-CN" sz="2600" dirty="0" smtClean="0">
              <a:solidFill>
                <a:srgbClr val="FF0000"/>
              </a:solidFill>
            </a:endParaRPr>
          </a:p>
          <a:p>
            <a:pPr marL="0" indent="0" eaLnBrk="1" hangingPunct="1">
              <a:lnSpc>
                <a:spcPct val="150000"/>
              </a:lnSpc>
              <a:spcBef>
                <a:spcPct val="0"/>
              </a:spcBef>
              <a:buNone/>
            </a:pPr>
            <a:endParaRPr lang="en-US" altLang="zh-CN" sz="2600" dirty="0"/>
          </a:p>
          <a:p>
            <a:pPr eaLnBrk="1" hangingPunct="1">
              <a:lnSpc>
                <a:spcPct val="150000"/>
              </a:lnSpc>
              <a:spcBef>
                <a:spcPct val="0"/>
              </a:spcBef>
              <a:buFont typeface="Wingdings" panose="05000000000000000000" pitchFamily="2" charset="2"/>
              <a:buChar char="p"/>
            </a:pPr>
            <a:endParaRPr lang="en-US" altLang="zh-CN" sz="2600" dirty="0" smtClean="0"/>
          </a:p>
          <a:p>
            <a:pPr eaLnBrk="1" hangingPunct="1">
              <a:lnSpc>
                <a:spcPct val="150000"/>
              </a:lnSpc>
              <a:spcBef>
                <a:spcPct val="0"/>
              </a:spcBef>
              <a:buFont typeface="Wingdings" panose="05000000000000000000" pitchFamily="2" charset="2"/>
              <a:buChar char="p"/>
            </a:pPr>
            <a:endParaRPr lang="en-US" altLang="zh-CN" sz="2600" dirty="0" smtClean="0"/>
          </a:p>
          <a:p>
            <a:pPr eaLnBrk="1" hangingPunct="1">
              <a:buClr>
                <a:schemeClr val="hlink"/>
              </a:buClr>
              <a:buSzPct val="65000"/>
              <a:buNone/>
            </a:pPr>
            <a:endParaRPr lang="en-US" altLang="zh-CN" dirty="0" smtClean="0">
              <a:solidFill>
                <a:srgbClr val="000099"/>
              </a:solidFill>
              <a:latin typeface="Tahoma" panose="020B0604030504040204" pitchFamily="34" charset="0"/>
            </a:endParaRPr>
          </a:p>
          <a:p>
            <a:pPr eaLnBrk="1" hangingPunct="1">
              <a:buClr>
                <a:schemeClr val="hlink"/>
              </a:buClr>
              <a:buSzPct val="65000"/>
              <a:buNone/>
            </a:pPr>
            <a:endParaRPr lang="en-US" altLang="zh-CN" dirty="0">
              <a:solidFill>
                <a:srgbClr val="000099"/>
              </a:solidFill>
              <a:latin typeface="Tahoma" panose="020B0604030504040204" pitchFamily="34" charset="0"/>
            </a:endParaRPr>
          </a:p>
          <a:p>
            <a:pPr eaLnBrk="1" hangingPunct="1">
              <a:buClr>
                <a:schemeClr val="hlink"/>
              </a:buClr>
              <a:buSzPct val="65000"/>
              <a:buNone/>
            </a:pPr>
            <a:endParaRPr lang="zh-CN" altLang="en-US" dirty="0">
              <a:solidFill>
                <a:srgbClr val="000099"/>
              </a:solidFill>
              <a:latin typeface="Tahoma" panose="020B0604030504040204" pitchFamily="34" charset="0"/>
            </a:endParaRPr>
          </a:p>
          <a:p>
            <a:pPr eaLnBrk="1" hangingPunct="1">
              <a:buClr>
                <a:schemeClr val="hlink"/>
              </a:buClr>
              <a:buSzPct val="65000"/>
              <a:buNone/>
            </a:pPr>
            <a:r>
              <a:rPr lang="en-US" altLang="zh-CN" dirty="0" smtClean="0">
                <a:solidFill>
                  <a:srgbClr val="000099"/>
                </a:solidFill>
                <a:latin typeface="Tahoma" panose="020B0604030504040204" pitchFamily="34" charset="0"/>
              </a:rPr>
              <a:t/>
            </a:r>
            <a:br>
              <a:rPr lang="en-US" altLang="zh-CN" dirty="0" smtClean="0">
                <a:solidFill>
                  <a:srgbClr val="000099"/>
                </a:solidFill>
                <a:latin typeface="Tahoma" panose="020B0604030504040204" pitchFamily="34" charset="0"/>
              </a:rPr>
            </a:br>
            <a:endParaRPr lang="en-US" altLang="zh-CN" dirty="0" smtClean="0">
              <a:solidFill>
                <a:srgbClr val="000099"/>
              </a:solidFill>
              <a:latin typeface="Tahoma" panose="020B0604030504040204" pitchFamily="34" charset="0"/>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314998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不同机器码公式对比</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62</a:t>
            </a:fld>
            <a:r>
              <a:rPr lang="en-US" altLang="zh-CN" sz="1400" smtClean="0">
                <a:solidFill>
                  <a:srgbClr val="0D7157"/>
                </a:solidFill>
              </a:rPr>
              <a:t>- </a:t>
            </a:r>
            <a:endParaRPr lang="en-US" altLang="zh-CN" sz="1400" dirty="0">
              <a:solidFill>
                <a:srgbClr val="0D7157"/>
              </a:solidFill>
            </a:endParaRPr>
          </a:p>
        </p:txBody>
      </p:sp>
      <p:graphicFrame>
        <p:nvGraphicFramePr>
          <p:cNvPr id="5" name="Group 3"/>
          <p:cNvGraphicFramePr>
            <a:graphicFrameLocks/>
          </p:cNvGraphicFramePr>
          <p:nvPr>
            <p:extLst/>
          </p:nvPr>
        </p:nvGraphicFramePr>
        <p:xfrm>
          <a:off x="539552" y="1412776"/>
          <a:ext cx="8001000" cy="3886201"/>
        </p:xfrm>
        <a:graphic>
          <a:graphicData uri="http://schemas.openxmlformats.org/drawingml/2006/table">
            <a:tbl>
              <a:tblPr/>
              <a:tblGrid>
                <a:gridCol w="20002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gridCol w="2000250">
                  <a:extLst>
                    <a:ext uri="{9D8B030D-6E8A-4147-A177-3AD203B41FA5}">
                      <a16:colId xmlns:a16="http://schemas.microsoft.com/office/drawing/2014/main" val="20003"/>
                    </a:ext>
                  </a:extLst>
                </a:gridCol>
              </a:tblGrid>
              <a:tr h="76200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400" b="0" i="1" u="none" strike="noStrike" cap="none" normalizeH="0" baseline="5000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0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0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73660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Verdana" panose="020B0604030504040204" pitchFamily="34" charset="0"/>
                          <a:ea typeface="华文新魏" panose="02010800040101010101" pitchFamily="2" charset="-122"/>
                        </a:rPr>
                        <a:t>原码</a:t>
                      </a:r>
                      <a:endParaRPr kumimoji="0" lang="zh-CN" sz="2800" b="0" i="0" u="none" strike="noStrike" cap="none" normalizeH="0" baseline="0" dirty="0" smtClean="0">
                        <a:ln>
                          <a:noFill/>
                        </a:ln>
                        <a:solidFill>
                          <a:schemeClr val="tx1"/>
                        </a:solidFill>
                        <a:effectLst/>
                        <a:latin typeface="MoolBoran" panose="020B0100010101010101" pitchFamily="34" charset="0"/>
                        <a:ea typeface="华文新魏" panose="0201080004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61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smtClean="0">
                          <a:ln>
                            <a:noFill/>
                          </a:ln>
                          <a:solidFill>
                            <a:schemeClr val="tx1"/>
                          </a:solidFill>
                          <a:effectLst/>
                          <a:latin typeface="Verdana" panose="020B0604030504040204" pitchFamily="34" charset="0"/>
                          <a:ea typeface="华文新魏" panose="02010800040101010101" pitchFamily="2" charset="-122"/>
                        </a:rPr>
                        <a:t>反码</a:t>
                      </a:r>
                      <a:endParaRPr kumimoji="0" lang="zh-CN" sz="2800" b="0" i="0" u="none" strike="noStrike" cap="none" normalizeH="0" baseline="0" smtClean="0">
                        <a:ln>
                          <a:noFill/>
                        </a:ln>
                        <a:solidFill>
                          <a:schemeClr val="tx1"/>
                        </a:solidFill>
                        <a:effectLst/>
                        <a:latin typeface="MoolBoran" panose="020B0100010101010101" pitchFamily="34" charset="0"/>
                        <a:ea typeface="华文新魏" panose="0201080004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800" b="0" i="1" u="none" strike="noStrike" cap="none" normalizeH="0" baseline="5000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400" b="1"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4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720725">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C00000"/>
                          </a:solidFill>
                          <a:effectLst/>
                          <a:latin typeface="Verdana" panose="020B0604030504040204" pitchFamily="34" charset="0"/>
                          <a:ea typeface="华文新魏" panose="02010800040101010101" pitchFamily="2" charset="-122"/>
                        </a:rPr>
                        <a:t>补码</a:t>
                      </a:r>
                      <a:endParaRPr kumimoji="0" lang="zh-CN" sz="2800" b="0" i="0" u="none" strike="noStrike" cap="none" normalizeH="0" baseline="0" dirty="0" smtClean="0">
                        <a:ln>
                          <a:noFill/>
                        </a:ln>
                        <a:solidFill>
                          <a:srgbClr val="C00000"/>
                        </a:solidFill>
                        <a:effectLst/>
                        <a:latin typeface="MoolBoran" panose="020B0100010101010101" pitchFamily="34" charset="0"/>
                        <a:ea typeface="华文新魏" panose="0201080004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2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2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0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smtClean="0">
                          <a:ln>
                            <a:noFill/>
                          </a:ln>
                          <a:solidFill>
                            <a:srgbClr val="C00000"/>
                          </a:solidFill>
                          <a:effectLst/>
                          <a:latin typeface="Verdana" panose="020B0604030504040204" pitchFamily="34" charset="0"/>
                          <a:ea typeface="华文新魏" panose="02010800040101010101" pitchFamily="2" charset="-122"/>
                        </a:rPr>
                        <a:t>移码</a:t>
                      </a:r>
                      <a:endParaRPr kumimoji="0" lang="zh-CN" sz="2800" b="0" i="0" u="none" strike="noStrike" cap="none" normalizeH="0" baseline="0" smtClean="0">
                        <a:ln>
                          <a:noFill/>
                        </a:ln>
                        <a:solidFill>
                          <a:srgbClr val="C00000"/>
                        </a:solidFill>
                        <a:effectLst/>
                        <a:latin typeface="MoolBoran" panose="020B0100010101010101" pitchFamily="34" charset="0"/>
                        <a:ea typeface="华文新魏" panose="0201080004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C00000"/>
                          </a:solidFill>
                          <a:effectLst/>
                          <a:latin typeface="Verdana" panose="020B0604030504040204" pitchFamily="34" charset="0"/>
                          <a:ea typeface="华文新魏" panose="02010800040101010101" pitchFamily="2" charset="-122"/>
                        </a:rPr>
                        <a:t>无</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0" dirty="0" smtClean="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3360117" y="1916832"/>
            <a:ext cx="131763" cy="1588"/>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7" name="直接连接符 16"/>
          <p:cNvCxnSpPr>
            <a:cxnSpLocks noChangeShapeType="1"/>
          </p:cNvCxnSpPr>
          <p:nvPr/>
        </p:nvCxnSpPr>
        <p:spPr bwMode="auto">
          <a:xfrm>
            <a:off x="5220072" y="1903762"/>
            <a:ext cx="131762" cy="1587"/>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326707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定点数机器码表示</a:t>
            </a:r>
            <a:r>
              <a:rPr lang="zh-CN" altLang="en-US" dirty="0" smtClean="0"/>
              <a:t>范围</a:t>
            </a:r>
            <a:endParaRPr lang="zh-CN" altLang="en-US" dirty="0"/>
          </a:p>
        </p:txBody>
      </p:sp>
      <p:sp>
        <p:nvSpPr>
          <p:cNvPr id="3" name="内容占位符 2"/>
          <p:cNvSpPr>
            <a:spLocks noGrp="1"/>
          </p:cNvSpPr>
          <p:nvPr>
            <p:ph idx="1"/>
          </p:nvPr>
        </p:nvSpPr>
        <p:spPr>
          <a:xfrm>
            <a:off x="395536" y="980728"/>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63</a:t>
            </a:fld>
            <a:r>
              <a:rPr lang="en-US" altLang="zh-CN" sz="1400" smtClean="0">
                <a:solidFill>
                  <a:srgbClr val="0D7157"/>
                </a:solidFill>
              </a:rPr>
              <a:t>- </a:t>
            </a:r>
            <a:endParaRPr lang="en-US" altLang="zh-CN" sz="1400" dirty="0">
              <a:solidFill>
                <a:srgbClr val="0D7157"/>
              </a:solidFill>
            </a:endParaRPr>
          </a:p>
        </p:txBody>
      </p:sp>
      <p:sp>
        <p:nvSpPr>
          <p:cNvPr id="5" name="文本框 4"/>
          <p:cNvSpPr txBox="1">
            <a:spLocks noChangeArrowheads="1"/>
          </p:cNvSpPr>
          <p:nvPr/>
        </p:nvSpPr>
        <p:spPr bwMode="auto">
          <a:xfrm>
            <a:off x="2111699" y="2117965"/>
            <a:ext cx="3013223" cy="406265"/>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定点整数</a:t>
            </a:r>
          </a:p>
        </p:txBody>
      </p:sp>
      <p:sp>
        <p:nvSpPr>
          <p:cNvPr id="6" name="文本框 5"/>
          <p:cNvSpPr txBox="1">
            <a:spLocks noChangeArrowheads="1"/>
          </p:cNvSpPr>
          <p:nvPr/>
        </p:nvSpPr>
        <p:spPr bwMode="auto">
          <a:xfrm>
            <a:off x="5220321" y="2103349"/>
            <a:ext cx="2952079" cy="40640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dirty="0">
                <a:solidFill>
                  <a:srgbClr val="FFFFFF"/>
                </a:solidFill>
                <a:latin typeface="+mj-ea"/>
                <a:ea typeface="+mj-ea"/>
              </a:rPr>
              <a:t>定点小数</a:t>
            </a:r>
          </a:p>
        </p:txBody>
      </p:sp>
      <p:sp>
        <p:nvSpPr>
          <p:cNvPr id="7" name="文本框 6"/>
          <p:cNvSpPr txBox="1">
            <a:spLocks noChangeArrowheads="1"/>
          </p:cNvSpPr>
          <p:nvPr/>
        </p:nvSpPr>
        <p:spPr bwMode="auto">
          <a:xfrm>
            <a:off x="735609" y="2827579"/>
            <a:ext cx="1181869" cy="406265"/>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dirty="0">
                <a:solidFill>
                  <a:srgbClr val="FFFFFF"/>
                </a:solidFill>
                <a:latin typeface="+mj-ea"/>
                <a:ea typeface="+mj-ea"/>
              </a:rPr>
              <a:t>原</a:t>
            </a:r>
            <a:r>
              <a:rPr lang="zh-CN" altLang="en-US" i="0" dirty="0" smtClean="0">
                <a:solidFill>
                  <a:srgbClr val="FFFFFF"/>
                </a:solidFill>
                <a:latin typeface="+mj-ea"/>
                <a:ea typeface="+mj-ea"/>
              </a:rPr>
              <a:t>码反码</a:t>
            </a:r>
            <a:endParaRPr lang="zh-CN" altLang="en-US" i="0" dirty="0">
              <a:solidFill>
                <a:srgbClr val="FFFFFF"/>
              </a:solidFill>
              <a:latin typeface="+mj-ea"/>
              <a:ea typeface="+mj-ea"/>
            </a:endParaRPr>
          </a:p>
        </p:txBody>
      </p:sp>
      <p:sp>
        <p:nvSpPr>
          <p:cNvPr id="8" name="文本框 14"/>
          <p:cNvSpPr txBox="1">
            <a:spLocks noChangeArrowheads="1"/>
          </p:cNvSpPr>
          <p:nvPr/>
        </p:nvSpPr>
        <p:spPr bwMode="auto">
          <a:xfrm>
            <a:off x="735609" y="3518073"/>
            <a:ext cx="1181869" cy="40640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补码</a:t>
            </a:r>
          </a:p>
        </p:txBody>
      </p:sp>
      <p:sp>
        <p:nvSpPr>
          <p:cNvPr id="9" name="文本框 12"/>
          <p:cNvSpPr txBox="1">
            <a:spLocks noChangeArrowheads="1"/>
          </p:cNvSpPr>
          <p:nvPr/>
        </p:nvSpPr>
        <p:spPr bwMode="auto">
          <a:xfrm>
            <a:off x="2111699" y="2798936"/>
            <a:ext cx="1676400"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[1-2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 </a:t>
            </a:r>
          </a:p>
        </p:txBody>
      </p:sp>
      <p:sp>
        <p:nvSpPr>
          <p:cNvPr id="10" name="文本框 13"/>
          <p:cNvSpPr txBox="1">
            <a:spLocks noChangeArrowheads="1"/>
          </p:cNvSpPr>
          <p:nvPr/>
        </p:nvSpPr>
        <p:spPr bwMode="auto">
          <a:xfrm>
            <a:off x="5220320" y="2822451"/>
            <a:ext cx="1681163" cy="390525"/>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600" i="0" dirty="0">
                <a:solidFill>
                  <a:srgbClr val="FFFFFF"/>
                </a:solidFill>
                <a:latin typeface="+mj-ea"/>
                <a:ea typeface="+mj-ea"/>
              </a:rPr>
              <a:t>[2</a:t>
            </a:r>
            <a:r>
              <a:rPr lang="en-US" altLang="zh-CN" sz="1600" i="0" baseline="50000" dirty="0">
                <a:solidFill>
                  <a:srgbClr val="FFFFFF"/>
                </a:solidFill>
                <a:latin typeface="+mj-ea"/>
                <a:ea typeface="+mj-ea"/>
              </a:rPr>
              <a:t>-n</a:t>
            </a:r>
            <a:r>
              <a:rPr lang="en-US" altLang="zh-CN" sz="1600" i="0" dirty="0">
                <a:solidFill>
                  <a:srgbClr val="FFFFFF"/>
                </a:solidFill>
                <a:latin typeface="+mj-ea"/>
                <a:ea typeface="+mj-ea"/>
              </a:rPr>
              <a:t>-1, 1-2</a:t>
            </a:r>
            <a:r>
              <a:rPr lang="en-US" altLang="zh-CN" sz="1600" i="0" baseline="50000" dirty="0">
                <a:solidFill>
                  <a:srgbClr val="FFFFFF"/>
                </a:solidFill>
                <a:latin typeface="+mj-ea"/>
                <a:ea typeface="+mj-ea"/>
              </a:rPr>
              <a:t>-n</a:t>
            </a:r>
            <a:r>
              <a:rPr lang="en-US" altLang="zh-CN" sz="1600" i="0" dirty="0">
                <a:solidFill>
                  <a:srgbClr val="FFFFFF"/>
                </a:solidFill>
                <a:latin typeface="+mj-ea"/>
                <a:ea typeface="+mj-ea"/>
              </a:rPr>
              <a:t>] </a:t>
            </a:r>
          </a:p>
        </p:txBody>
      </p:sp>
      <p:sp>
        <p:nvSpPr>
          <p:cNvPr id="11" name="文本框 17"/>
          <p:cNvSpPr txBox="1">
            <a:spLocks noChangeArrowheads="1"/>
          </p:cNvSpPr>
          <p:nvPr/>
        </p:nvSpPr>
        <p:spPr bwMode="auto">
          <a:xfrm>
            <a:off x="2106936" y="3499023"/>
            <a:ext cx="1676400"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 </a:t>
            </a:r>
          </a:p>
        </p:txBody>
      </p:sp>
      <p:sp>
        <p:nvSpPr>
          <p:cNvPr id="12" name="文本框 18"/>
          <p:cNvSpPr txBox="1">
            <a:spLocks noChangeArrowheads="1"/>
          </p:cNvSpPr>
          <p:nvPr/>
        </p:nvSpPr>
        <p:spPr bwMode="auto">
          <a:xfrm>
            <a:off x="5225083" y="3484474"/>
            <a:ext cx="1676400"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13" name="文本框 19"/>
          <p:cNvSpPr txBox="1">
            <a:spLocks noChangeArrowheads="1"/>
          </p:cNvSpPr>
          <p:nvPr/>
        </p:nvSpPr>
        <p:spPr bwMode="auto">
          <a:xfrm>
            <a:off x="735609" y="4246736"/>
            <a:ext cx="1181869" cy="40640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移码</a:t>
            </a:r>
          </a:p>
        </p:txBody>
      </p:sp>
      <p:sp>
        <p:nvSpPr>
          <p:cNvPr id="14" name="文本框 20"/>
          <p:cNvSpPr txBox="1">
            <a:spLocks noChangeArrowheads="1"/>
          </p:cNvSpPr>
          <p:nvPr/>
        </p:nvSpPr>
        <p:spPr bwMode="auto">
          <a:xfrm>
            <a:off x="2103761" y="4227686"/>
            <a:ext cx="1676400"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a:t>
            </a:r>
          </a:p>
        </p:txBody>
      </p:sp>
      <p:sp>
        <p:nvSpPr>
          <p:cNvPr id="15" name="文本框 21"/>
          <p:cNvSpPr txBox="1">
            <a:spLocks noChangeArrowheads="1"/>
          </p:cNvSpPr>
          <p:nvPr/>
        </p:nvSpPr>
        <p:spPr bwMode="auto">
          <a:xfrm>
            <a:off x="5220321" y="4213137"/>
            <a:ext cx="295207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zh-CN" altLang="en-US" sz="1800" i="0">
                <a:solidFill>
                  <a:srgbClr val="FFFFFF"/>
                </a:solidFill>
                <a:latin typeface="+mj-ea"/>
                <a:ea typeface="+mj-ea"/>
              </a:rPr>
              <a:t>小数无移码</a:t>
            </a:r>
            <a:endParaRPr lang="en-US" sz="1800" i="0">
              <a:solidFill>
                <a:srgbClr val="FFFFFF"/>
              </a:solidFill>
              <a:latin typeface="+mj-ea"/>
              <a:ea typeface="+mj-ea"/>
            </a:endParaRPr>
          </a:p>
        </p:txBody>
      </p:sp>
      <p:sp>
        <p:nvSpPr>
          <p:cNvPr id="18" name="文本框 12"/>
          <p:cNvSpPr txBox="1">
            <a:spLocks noChangeArrowheads="1"/>
          </p:cNvSpPr>
          <p:nvPr/>
        </p:nvSpPr>
        <p:spPr bwMode="auto">
          <a:xfrm>
            <a:off x="3903961" y="2798936"/>
            <a:ext cx="122889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(-2</a:t>
            </a:r>
            <a:r>
              <a:rPr lang="en-US" altLang="zh-CN" sz="1800" i="0" baseline="50000">
                <a:solidFill>
                  <a:srgbClr val="FFFFFF"/>
                </a:solidFill>
                <a:latin typeface="+mj-ea"/>
                <a:ea typeface="+mj-ea"/>
              </a:rPr>
              <a:t>n</a:t>
            </a:r>
            <a:r>
              <a:rPr lang="en-US" altLang="zh-CN" sz="1800" i="0">
                <a:solidFill>
                  <a:srgbClr val="FFFFFF"/>
                </a:solidFill>
                <a:latin typeface="+mj-ea"/>
                <a:ea typeface="+mj-ea"/>
              </a:rPr>
              <a:t>, 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19" name="文本框 13"/>
          <p:cNvSpPr txBox="1">
            <a:spLocks noChangeArrowheads="1"/>
          </p:cNvSpPr>
          <p:nvPr/>
        </p:nvSpPr>
        <p:spPr bwMode="auto">
          <a:xfrm>
            <a:off x="7035056" y="2784387"/>
            <a:ext cx="1137344"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 </a:t>
            </a:r>
          </a:p>
        </p:txBody>
      </p:sp>
      <p:sp>
        <p:nvSpPr>
          <p:cNvPr id="20" name="文本框 17"/>
          <p:cNvSpPr txBox="1">
            <a:spLocks noChangeArrowheads="1"/>
          </p:cNvSpPr>
          <p:nvPr/>
        </p:nvSpPr>
        <p:spPr bwMode="auto">
          <a:xfrm>
            <a:off x="3899198" y="3499023"/>
            <a:ext cx="1228899"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[-2</a:t>
            </a:r>
            <a:r>
              <a:rPr lang="en-US" altLang="zh-CN" sz="1800" i="0" baseline="50000">
                <a:solidFill>
                  <a:srgbClr val="FFFFFF"/>
                </a:solidFill>
                <a:latin typeface="+mj-ea"/>
                <a:ea typeface="+mj-ea"/>
              </a:rPr>
              <a:t>n</a:t>
            </a:r>
            <a:r>
              <a:rPr lang="en-US" altLang="zh-CN" sz="1800" i="0">
                <a:solidFill>
                  <a:srgbClr val="FFFFFF"/>
                </a:solidFill>
                <a:latin typeface="+mj-ea"/>
                <a:ea typeface="+mj-ea"/>
              </a:rPr>
              <a:t>, 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21" name="文本框 18"/>
          <p:cNvSpPr txBox="1">
            <a:spLocks noChangeArrowheads="1"/>
          </p:cNvSpPr>
          <p:nvPr/>
        </p:nvSpPr>
        <p:spPr bwMode="auto">
          <a:xfrm>
            <a:off x="7039818" y="3484474"/>
            <a:ext cx="1132582"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 </a:t>
            </a:r>
          </a:p>
        </p:txBody>
      </p:sp>
      <p:sp>
        <p:nvSpPr>
          <p:cNvPr id="22" name="文本框 20"/>
          <p:cNvSpPr txBox="1">
            <a:spLocks noChangeArrowheads="1"/>
          </p:cNvSpPr>
          <p:nvPr/>
        </p:nvSpPr>
        <p:spPr bwMode="auto">
          <a:xfrm>
            <a:off x="3896023" y="4227686"/>
            <a:ext cx="122889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a:t>
            </a:r>
          </a:p>
        </p:txBody>
      </p:sp>
    </p:spTree>
    <p:extLst>
      <p:ext uri="{BB962C8B-B14F-4D97-AF65-F5344CB8AC3E}">
        <p14:creationId xmlns:p14="http://schemas.microsoft.com/office/powerpoint/2010/main" val="41744778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机器码小结</a:t>
            </a:r>
            <a:endParaRPr lang="zh-CN" altLang="en-US" dirty="0"/>
          </a:p>
        </p:txBody>
      </p:sp>
      <p:sp>
        <p:nvSpPr>
          <p:cNvPr id="3" name="内容占位符 2"/>
          <p:cNvSpPr>
            <a:spLocks noGrp="1"/>
          </p:cNvSpPr>
          <p:nvPr>
            <p:ph idx="1"/>
          </p:nvPr>
        </p:nvSpPr>
        <p:spPr/>
        <p:txBody>
          <a:bodyPr/>
          <a:lstStyle/>
          <a:p>
            <a:pPr algn="just">
              <a:spcBef>
                <a:spcPct val="30000"/>
              </a:spcBef>
            </a:pPr>
            <a:r>
              <a:rPr lang="en-US" altLang="zh-CN" dirty="0" smtClean="0"/>
              <a:t>MSB</a:t>
            </a:r>
            <a:r>
              <a:rPr lang="zh-CN" altLang="en-US" dirty="0"/>
              <a:t>表示</a:t>
            </a:r>
            <a:r>
              <a:rPr lang="zh-CN" altLang="en-US" dirty="0">
                <a:solidFill>
                  <a:srgbClr val="FF0000"/>
                </a:solidFill>
              </a:rPr>
              <a:t>数符</a:t>
            </a:r>
          </a:p>
          <a:p>
            <a:pPr algn="just">
              <a:spcBef>
                <a:spcPct val="30000"/>
              </a:spcBef>
            </a:pPr>
            <a:r>
              <a:rPr lang="en-US" altLang="zh-CN" dirty="0" smtClean="0"/>
              <a:t>4</a:t>
            </a:r>
            <a:r>
              <a:rPr lang="zh-CN" altLang="en-US" dirty="0" smtClean="0"/>
              <a:t>种</a:t>
            </a:r>
            <a:r>
              <a:rPr lang="zh-CN" altLang="en-US" dirty="0"/>
              <a:t>定点编码方式</a:t>
            </a:r>
          </a:p>
          <a:p>
            <a:pPr lvl="1" algn="just">
              <a:spcBef>
                <a:spcPct val="30000"/>
              </a:spcBef>
            </a:pPr>
            <a:r>
              <a:rPr lang="zh-CN" altLang="en-US" dirty="0"/>
              <a:t>原码   用来表示浮点（实）数的尾数</a:t>
            </a:r>
          </a:p>
          <a:p>
            <a:pPr lvl="1" algn="just">
              <a:spcBef>
                <a:spcPct val="30000"/>
              </a:spcBef>
            </a:pPr>
            <a:r>
              <a:rPr lang="zh-CN" altLang="en-US" dirty="0"/>
              <a:t>反码   已不用于表示数值数据</a:t>
            </a:r>
          </a:p>
          <a:p>
            <a:pPr lvl="1" algn="just">
              <a:spcBef>
                <a:spcPct val="30000"/>
              </a:spcBef>
            </a:pPr>
            <a:r>
              <a:rPr lang="zh-CN" altLang="en-US" dirty="0"/>
              <a:t>补码   </a:t>
            </a:r>
            <a:r>
              <a:rPr lang="en-US" altLang="zh-CN" dirty="0"/>
              <a:t>50</a:t>
            </a:r>
            <a:r>
              <a:rPr lang="zh-CN" altLang="en-US" dirty="0"/>
              <a:t>年代开始成为整数标准</a:t>
            </a:r>
            <a:endParaRPr lang="en-US" altLang="zh-CN" dirty="0"/>
          </a:p>
          <a:p>
            <a:pPr lvl="1" algn="just">
              <a:spcBef>
                <a:spcPct val="30000"/>
              </a:spcBef>
            </a:pPr>
            <a:r>
              <a:rPr lang="zh-CN" altLang="en-US" dirty="0"/>
              <a:t>移码   用于浮点数阶码</a:t>
            </a:r>
          </a:p>
          <a:p>
            <a:pPr algn="just">
              <a:spcBef>
                <a:spcPct val="30000"/>
              </a:spcBef>
            </a:pPr>
            <a:r>
              <a:rPr lang="zh-CN" altLang="en-US" dirty="0" smtClean="0"/>
              <a:t>补码优势</a:t>
            </a:r>
            <a:endParaRPr lang="zh-CN" altLang="en-US" dirty="0"/>
          </a:p>
          <a:p>
            <a:pPr lvl="1" algn="just">
              <a:spcBef>
                <a:spcPct val="30000"/>
              </a:spcBef>
            </a:pPr>
            <a:r>
              <a:rPr lang="zh-CN" altLang="en-US" dirty="0" smtClean="0"/>
              <a:t>模运算，</a:t>
            </a:r>
            <a:r>
              <a:rPr lang="zh-CN" altLang="en-US" dirty="0"/>
              <a:t>加、减运算统一</a:t>
            </a:r>
          </a:p>
          <a:p>
            <a:pPr lvl="1" algn="just">
              <a:spcBef>
                <a:spcPct val="30000"/>
              </a:spcBef>
            </a:pPr>
            <a:r>
              <a:rPr lang="zh-CN" altLang="en-US" dirty="0" smtClean="0"/>
              <a:t>唯一</a:t>
            </a:r>
            <a:r>
              <a:rPr lang="en-US" altLang="zh-CN" dirty="0" smtClean="0"/>
              <a:t>0</a:t>
            </a:r>
            <a:r>
              <a:rPr lang="zh-CN" altLang="en-US" dirty="0" smtClean="0"/>
              <a:t>，</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9232755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
            </a:r>
            <a:r>
              <a:rPr lang="zh-CN" altLang="en-US" dirty="0" smtClean="0"/>
              <a:t>语言中的机器码</a:t>
            </a:r>
            <a:r>
              <a:rPr lang="zh-CN" altLang="zh-CN" dirty="0" smtClean="0"/>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611560" y="1577584"/>
            <a:ext cx="6832104" cy="3413755"/>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 </a:t>
            </a:r>
            <a:endParaRPr lang="en-US" altLang="zh-CN" sz="24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6300192" y="1881504"/>
            <a:ext cx="2357933"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6300192" y="3393074"/>
            <a:ext cx="2370632"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6300192" y="2640329"/>
            <a:ext cx="2383333"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6300192" y="4848710"/>
            <a:ext cx="2381591" cy="541338"/>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i="0"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2597125" y="1804302"/>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机器码赋值</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4" name="矩形标注 13"/>
          <p:cNvSpPr/>
          <p:nvPr/>
        </p:nvSpPr>
        <p:spPr>
          <a:xfrm>
            <a:off x="3779912" y="4390945"/>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5" name="Rectangle 8"/>
          <p:cNvSpPr>
            <a:spLocks noChangeArrowheads="1"/>
          </p:cNvSpPr>
          <p:nvPr/>
        </p:nvSpPr>
        <p:spPr bwMode="auto">
          <a:xfrm>
            <a:off x="611560" y="5383097"/>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i="0" dirty="0" smtClean="0">
                <a:solidFill>
                  <a:schemeClr val="accent2"/>
                </a:solidFill>
                <a:latin typeface="Courier New" panose="02070309020205020404" pitchFamily="49" charset="0"/>
              </a:rPr>
              <a:t>变量</a:t>
            </a:r>
            <a:r>
              <a:rPr lang="en-US" altLang="zh-CN" sz="2400" i="0" dirty="0" smtClean="0">
                <a:solidFill>
                  <a:schemeClr val="accent2"/>
                </a:solidFill>
                <a:latin typeface="Courier New" panose="02070309020205020404" pitchFamily="49" charset="0"/>
              </a:rPr>
              <a:t>a</a:t>
            </a:r>
            <a:r>
              <a:rPr lang="zh-CN" altLang="en-US" sz="2400" i="0" dirty="0" smtClean="0">
                <a:solidFill>
                  <a:schemeClr val="accent2"/>
                </a:solidFill>
                <a:latin typeface="Courier New" panose="02070309020205020404" pitchFamily="49" charset="0"/>
              </a:rPr>
              <a:t>，</a:t>
            </a:r>
            <a:r>
              <a:rPr lang="en-US" altLang="zh-CN" sz="2400" i="0" dirty="0" err="1" smtClean="0">
                <a:solidFill>
                  <a:schemeClr val="accent2"/>
                </a:solidFill>
                <a:latin typeface="Courier New" panose="02070309020205020404" pitchFamily="49" charset="0"/>
              </a:rPr>
              <a:t>b,c</a:t>
            </a:r>
            <a:r>
              <a:rPr lang="zh-CN" altLang="en-US" sz="2400" i="0" dirty="0" smtClean="0">
                <a:solidFill>
                  <a:schemeClr val="accent2"/>
                </a:solidFill>
                <a:latin typeface="Courier New" panose="02070309020205020404" pitchFamily="49" charset="0"/>
              </a:rPr>
              <a:t>机器码实际存储值是多少？</a:t>
            </a:r>
            <a:endParaRPr lang="zh-CN" altLang="en-US" sz="2400" i="0" dirty="0">
              <a:solidFill>
                <a:schemeClr val="accent2"/>
              </a:solidFill>
              <a:latin typeface="Courier New" panose="02070309020205020404" pitchFamily="49" charset="0"/>
            </a:endParaRPr>
          </a:p>
        </p:txBody>
      </p:sp>
      <p:sp>
        <p:nvSpPr>
          <p:cNvPr id="13" name="Rectangle 5"/>
          <p:cNvSpPr>
            <a:spLocks noChangeArrowheads="1"/>
          </p:cNvSpPr>
          <p:nvPr/>
        </p:nvSpPr>
        <p:spPr bwMode="auto">
          <a:xfrm>
            <a:off x="6300192" y="4095965"/>
            <a:ext cx="2371874"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1</a:t>
            </a:r>
            <a:endParaRPr lang="en-US" altLang="zh-CN" sz="2800" b="1" i="0" dirty="0">
              <a:solidFill>
                <a:schemeClr val="bg1"/>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36502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625692" y="912083"/>
            <a:ext cx="7162800" cy="3562350"/>
          </a:xfrm>
          <a:prstGeom prst="rect">
            <a:avLst/>
          </a:prstGeom>
        </p:spPr>
      </p:pic>
      <p:sp>
        <p:nvSpPr>
          <p:cNvPr id="2" name="标题 1"/>
          <p:cNvSpPr>
            <a:spLocks noGrp="1"/>
          </p:cNvSpPr>
          <p:nvPr>
            <p:ph type="title"/>
          </p:nvPr>
        </p:nvSpPr>
        <p:spPr/>
        <p:txBody>
          <a:bodyPr/>
          <a:lstStyle/>
          <a:p>
            <a:r>
              <a:rPr lang="zh-CN" altLang="en-US" dirty="0" smtClean="0"/>
              <a:t>变量内存值？</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66</a:t>
            </a:fld>
            <a:r>
              <a:rPr lang="en-US" altLang="zh-CN" sz="1400" smtClean="0">
                <a:solidFill>
                  <a:srgbClr val="0D7157"/>
                </a:solidFill>
              </a:rPr>
              <a:t>- </a:t>
            </a:r>
            <a:endParaRPr lang="en-US" altLang="zh-CN" sz="1400" dirty="0">
              <a:solidFill>
                <a:srgbClr val="0D7157"/>
              </a:solidFill>
            </a:endParaRPr>
          </a:p>
        </p:txBody>
      </p:sp>
      <p:sp>
        <p:nvSpPr>
          <p:cNvPr id="28" name="Rectangle 4"/>
          <p:cNvSpPr>
            <a:spLocks noChangeArrowheads="1"/>
          </p:cNvSpPr>
          <p:nvPr/>
        </p:nvSpPr>
        <p:spPr bwMode="auto">
          <a:xfrm>
            <a:off x="2555776" y="3717032"/>
            <a:ext cx="6035253"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char 127 = 127 = 7F</a:t>
            </a:r>
            <a:endParaRPr lang="en-US" altLang="zh-CN" sz="2800" b="1" i="0" dirty="0">
              <a:solidFill>
                <a:schemeClr val="bg1"/>
              </a:solidFill>
              <a:latin typeface="Courier New" panose="02070309020205020404" pitchFamily="49" charset="0"/>
              <a:ea typeface="宋体" panose="02010600030101010101" pitchFamily="2" charset="-122"/>
            </a:endParaRPr>
          </a:p>
        </p:txBody>
      </p:sp>
      <p:sp>
        <p:nvSpPr>
          <p:cNvPr id="29" name="Rectangle 4"/>
          <p:cNvSpPr>
            <a:spLocks noChangeArrowheads="1"/>
          </p:cNvSpPr>
          <p:nvPr/>
        </p:nvSpPr>
        <p:spPr bwMode="auto">
          <a:xfrm>
            <a:off x="2555776" y="4396187"/>
            <a:ext cx="6035253"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char 128 = -128 = FFFFFF80</a:t>
            </a:r>
            <a:endParaRPr lang="en-US" altLang="zh-CN" sz="2800" b="1" i="0" dirty="0">
              <a:solidFill>
                <a:schemeClr val="bg1"/>
              </a:solidFill>
              <a:latin typeface="Courier New" panose="02070309020205020404" pitchFamily="49" charset="0"/>
              <a:ea typeface="宋体" panose="02010600030101010101" pitchFamily="2" charset="-122"/>
            </a:endParaRPr>
          </a:p>
        </p:txBody>
      </p:sp>
      <p:sp>
        <p:nvSpPr>
          <p:cNvPr id="30" name="Rectangle 4"/>
          <p:cNvSpPr>
            <a:spLocks noChangeArrowheads="1"/>
          </p:cNvSpPr>
          <p:nvPr/>
        </p:nvSpPr>
        <p:spPr bwMode="auto">
          <a:xfrm>
            <a:off x="2581490" y="5098096"/>
            <a:ext cx="6035253"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char 129 = -127 = FFFFFF81</a:t>
            </a:r>
            <a:endParaRPr lang="en-US" altLang="zh-CN" sz="2800" b="1" i="0" dirty="0">
              <a:solidFill>
                <a:schemeClr val="bg1"/>
              </a:solidFill>
              <a:latin typeface="Courier New" panose="02070309020205020404" pitchFamily="49" charset="0"/>
              <a:ea typeface="宋体" panose="02010600030101010101" pitchFamily="2" charset="-122"/>
            </a:endParaRPr>
          </a:p>
        </p:txBody>
      </p:sp>
      <p:sp>
        <p:nvSpPr>
          <p:cNvPr id="31" name="Rectangle 4"/>
          <p:cNvSpPr>
            <a:spLocks noChangeArrowheads="1"/>
          </p:cNvSpPr>
          <p:nvPr/>
        </p:nvSpPr>
        <p:spPr bwMode="auto">
          <a:xfrm>
            <a:off x="2553551" y="5800005"/>
            <a:ext cx="6035253"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8081-FF7F</a:t>
            </a:r>
            <a:endParaRPr lang="en-US" altLang="zh-CN" sz="2800" b="1" i="0" dirty="0">
              <a:solidFill>
                <a:schemeClr val="bg1"/>
              </a:solidFill>
              <a:latin typeface="Courier New" panose="02070309020205020404" pitchFamily="49" charset="0"/>
              <a:ea typeface="宋体" panose="02010600030101010101" pitchFamily="2" charset="-122"/>
            </a:endParaRPr>
          </a:p>
        </p:txBody>
      </p:sp>
      <p:sp>
        <p:nvSpPr>
          <p:cNvPr id="32" name="矩形标注 31"/>
          <p:cNvSpPr/>
          <p:nvPr/>
        </p:nvSpPr>
        <p:spPr>
          <a:xfrm>
            <a:off x="3563888" y="923218"/>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机器码赋值</a:t>
            </a:r>
            <a:endParaRPr lang="zh-CN" altLang="en-US" dirty="0">
              <a:solidFill>
                <a:schemeClr val="tx1"/>
              </a:solidFill>
              <a:latin typeface="楷体" panose="02010609060101010101" pitchFamily="49" charset="-122"/>
              <a:ea typeface="楷体" panose="02010609060101010101" pitchFamily="49" charset="-122"/>
            </a:endParaRPr>
          </a:p>
        </p:txBody>
      </p:sp>
      <p:sp>
        <p:nvSpPr>
          <p:cNvPr id="33" name="矩形标注 32"/>
          <p:cNvSpPr/>
          <p:nvPr/>
        </p:nvSpPr>
        <p:spPr>
          <a:xfrm>
            <a:off x="4987048" y="3234335"/>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34" name="矩形标注 33"/>
          <p:cNvSpPr/>
          <p:nvPr/>
        </p:nvSpPr>
        <p:spPr>
          <a:xfrm>
            <a:off x="6797829" y="3232928"/>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机器码输出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35" name="矩形标注 34"/>
          <p:cNvSpPr/>
          <p:nvPr/>
        </p:nvSpPr>
        <p:spPr>
          <a:xfrm>
            <a:off x="1147604" y="3407751"/>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内存输出</a:t>
            </a: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4230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bg/>
                                          </p:spTgt>
                                        </p:tgtEl>
                                        <p:attrNameLst>
                                          <p:attrName>style.visibility</p:attrName>
                                        </p:attrNameLst>
                                      </p:cBhvr>
                                      <p:to>
                                        <p:strVal val="visible"/>
                                      </p:to>
                                    </p:set>
                                    <p:anim calcmode="lin" valueType="num">
                                      <p:cBhvr additive="base">
                                        <p:cTn id="27" dur="500" fill="hold"/>
                                        <p:tgtEl>
                                          <p:spTgt spid="28">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bg/>
                                          </p:spTgt>
                                        </p:tgtEl>
                                        <p:attrNameLst>
                                          <p:attrName>style.visibility</p:attrName>
                                        </p:attrNameLst>
                                      </p:cBhvr>
                                      <p:to>
                                        <p:strVal val="visible"/>
                                      </p:to>
                                    </p:set>
                                    <p:anim calcmode="lin" valueType="num">
                                      <p:cBhvr additive="base">
                                        <p:cTn id="37" dur="500" fill="hold"/>
                                        <p:tgtEl>
                                          <p:spTgt spid="29">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29">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additive="base">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0">
                                            <p:bg/>
                                          </p:spTgt>
                                        </p:tgtEl>
                                        <p:attrNameLst>
                                          <p:attrName>style.visibility</p:attrName>
                                        </p:attrNameLst>
                                      </p:cBhvr>
                                      <p:to>
                                        <p:strVal val="visible"/>
                                      </p:to>
                                    </p:set>
                                    <p:anim calcmode="lin" valueType="num">
                                      <p:cBhvr additive="base">
                                        <p:cTn id="47" dur="500" fill="hold"/>
                                        <p:tgtEl>
                                          <p:spTgt spid="30">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30">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 calcmode="lin" valueType="num">
                                      <p:cBhvr additive="base">
                                        <p:cTn id="5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1">
                                            <p:bg/>
                                          </p:spTgt>
                                        </p:tgtEl>
                                        <p:attrNameLst>
                                          <p:attrName>style.visibility</p:attrName>
                                        </p:attrNameLst>
                                      </p:cBhvr>
                                      <p:to>
                                        <p:strVal val="visible"/>
                                      </p:to>
                                    </p:set>
                                    <p:anim calcmode="lin" valueType="num">
                                      <p:cBhvr additive="base">
                                        <p:cTn id="57" dur="500" fill="hold"/>
                                        <p:tgtEl>
                                          <p:spTgt spid="31">
                                            <p:bg/>
                                          </p:spTgt>
                                        </p:tgtEl>
                                        <p:attrNameLst>
                                          <p:attrName>ppt_x</p:attrName>
                                        </p:attrNameLst>
                                      </p:cBhvr>
                                      <p:tavLst>
                                        <p:tav tm="0">
                                          <p:val>
                                            <p:strVal val="#ppt_x"/>
                                          </p:val>
                                        </p:tav>
                                        <p:tav tm="100000">
                                          <p:val>
                                            <p:strVal val="#ppt_x"/>
                                          </p:val>
                                        </p:tav>
                                      </p:tavLst>
                                    </p:anim>
                                    <p:anim calcmode="lin" valueType="num">
                                      <p:cBhvr additive="base">
                                        <p:cTn id="58" dur="500" fill="hold"/>
                                        <p:tgtEl>
                                          <p:spTgt spid="31">
                                            <p:bg/>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1">
                                            <p:txEl>
                                              <p:pRg st="0" end="0"/>
                                            </p:txEl>
                                          </p:spTgt>
                                        </p:tgtEl>
                                        <p:attrNameLst>
                                          <p:attrName>style.visibility</p:attrName>
                                        </p:attrNameLst>
                                      </p:cBhvr>
                                      <p:to>
                                        <p:strVal val="visible"/>
                                      </p:to>
                                    </p:set>
                                    <p:anim calcmode="lin" valueType="num">
                                      <p:cBhvr additive="base">
                                        <p:cTn id="6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autoUpdateAnimBg="0"/>
      <p:bldP spid="29" grpId="0" build="allAtOnce" animBg="1" autoUpdateAnimBg="0"/>
      <p:bldP spid="30" grpId="0" build="allAtOnce" animBg="1" autoUpdateAnimBg="0"/>
      <p:bldP spid="31" grpId="0" build="allAtOnce" animBg="1" autoUpdateAnimBg="0"/>
      <p:bldP spid="32" grpId="0" animBg="1"/>
      <p:bldP spid="33" grpId="0" animBg="1"/>
      <p:bldP spid="34" grpId="0" animBg="1"/>
      <p:bldP spid="3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67</a:t>
            </a:fld>
            <a:r>
              <a:rPr lang="en-US" altLang="zh-CN" sz="1400" smtClean="0">
                <a:solidFill>
                  <a:srgbClr val="0D7157"/>
                </a:solidFill>
              </a:rPr>
              <a:t>- </a:t>
            </a:r>
            <a:endParaRPr lang="en-US" altLang="zh-CN" sz="1400" dirty="0">
              <a:solidFill>
                <a:srgbClr val="0D7157"/>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50" y="363931"/>
            <a:ext cx="7211144" cy="6306376"/>
          </a:xfrm>
          <a:prstGeom prst="rect">
            <a:avLst/>
          </a:prstGeom>
        </p:spPr>
      </p:pic>
      <p:sp>
        <p:nvSpPr>
          <p:cNvPr id="8" name="圆角矩形 7"/>
          <p:cNvSpPr/>
          <p:nvPr/>
        </p:nvSpPr>
        <p:spPr>
          <a:xfrm>
            <a:off x="3874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788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699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699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588224" y="612259"/>
            <a:ext cx="936104" cy="338554"/>
          </a:xfrm>
          <a:prstGeom prst="rect">
            <a:avLst/>
          </a:prstGeom>
          <a:solidFill>
            <a:srgbClr val="86BC64"/>
          </a:solidFill>
        </p:spPr>
        <p:txBody>
          <a:bodyPr wrap="square" rtlCol="0">
            <a:spAutoFit/>
          </a:bodyPr>
          <a:lstStyle/>
          <a:p>
            <a:pPr algn="l"/>
            <a:r>
              <a:rPr lang="en-US" altLang="zh-CN" sz="1600" dirty="0" smtClean="0">
                <a:solidFill>
                  <a:srgbClr val="0000FF"/>
                </a:solidFill>
              </a:rPr>
              <a:t>a=127;</a:t>
            </a:r>
            <a:endParaRPr lang="zh-CN" altLang="en-US" sz="1600" dirty="0">
              <a:solidFill>
                <a:srgbClr val="0000FF"/>
              </a:solidFill>
            </a:endParaRPr>
          </a:p>
        </p:txBody>
      </p:sp>
      <p:sp>
        <p:nvSpPr>
          <p:cNvPr id="19" name="文本框 18"/>
          <p:cNvSpPr txBox="1"/>
          <p:nvPr/>
        </p:nvSpPr>
        <p:spPr>
          <a:xfrm>
            <a:off x="6588224" y="912083"/>
            <a:ext cx="936104" cy="338554"/>
          </a:xfrm>
          <a:prstGeom prst="rect">
            <a:avLst/>
          </a:prstGeom>
          <a:solidFill>
            <a:srgbClr val="86BC64"/>
          </a:solidFill>
        </p:spPr>
        <p:txBody>
          <a:bodyPr wrap="square" rtlCol="0">
            <a:spAutoFit/>
          </a:bodyPr>
          <a:lstStyle/>
          <a:p>
            <a:pPr algn="l"/>
            <a:r>
              <a:rPr lang="en-US" altLang="zh-CN" sz="1600" dirty="0" smtClean="0">
                <a:solidFill>
                  <a:srgbClr val="0000FF"/>
                </a:solidFill>
              </a:rPr>
              <a:t>b=128;</a:t>
            </a:r>
            <a:endParaRPr lang="zh-CN" altLang="en-US" sz="1600" dirty="0">
              <a:solidFill>
                <a:srgbClr val="0000FF"/>
              </a:solidFill>
            </a:endParaRPr>
          </a:p>
        </p:txBody>
      </p:sp>
      <p:sp>
        <p:nvSpPr>
          <p:cNvPr id="20" name="文本框 19"/>
          <p:cNvSpPr txBox="1"/>
          <p:nvPr/>
        </p:nvSpPr>
        <p:spPr>
          <a:xfrm>
            <a:off x="6588224" y="1196518"/>
            <a:ext cx="936104" cy="338554"/>
          </a:xfrm>
          <a:prstGeom prst="rect">
            <a:avLst/>
          </a:prstGeom>
          <a:solidFill>
            <a:srgbClr val="86BC64"/>
          </a:solidFill>
        </p:spPr>
        <p:txBody>
          <a:bodyPr wrap="square" rtlCol="0">
            <a:spAutoFit/>
          </a:bodyPr>
          <a:lstStyle/>
          <a:p>
            <a:pPr algn="l"/>
            <a:r>
              <a:rPr lang="en-US" altLang="zh-CN" sz="1600" dirty="0" smtClean="0">
                <a:solidFill>
                  <a:srgbClr val="0000FF"/>
                </a:solidFill>
              </a:rPr>
              <a:t>c=129;</a:t>
            </a:r>
            <a:endParaRPr lang="zh-CN" altLang="en-US" sz="1600" dirty="0">
              <a:solidFill>
                <a:srgbClr val="0000FF"/>
              </a:solidFill>
            </a:endParaRPr>
          </a:p>
        </p:txBody>
      </p:sp>
      <p:sp>
        <p:nvSpPr>
          <p:cNvPr id="21" name="文本框 20"/>
          <p:cNvSpPr txBox="1"/>
          <p:nvPr/>
        </p:nvSpPr>
        <p:spPr>
          <a:xfrm>
            <a:off x="6588224" y="1525281"/>
            <a:ext cx="936104" cy="338554"/>
          </a:xfrm>
          <a:prstGeom prst="rect">
            <a:avLst/>
          </a:prstGeom>
          <a:solidFill>
            <a:srgbClr val="86BC64"/>
          </a:solidFill>
        </p:spPr>
        <p:txBody>
          <a:bodyPr wrap="square" rtlCol="0">
            <a:spAutoFit/>
          </a:bodyPr>
          <a:lstStyle/>
          <a:p>
            <a:pPr algn="l"/>
            <a:r>
              <a:rPr lang="en-US" altLang="zh-CN" sz="1600" dirty="0" smtClean="0">
                <a:solidFill>
                  <a:srgbClr val="0000FF"/>
                </a:solidFill>
              </a:rPr>
              <a:t>d=-1;</a:t>
            </a:r>
            <a:endParaRPr lang="zh-CN" altLang="en-US" sz="1600" dirty="0">
              <a:solidFill>
                <a:srgbClr val="0000FF"/>
              </a:solidFill>
            </a:endParaRPr>
          </a:p>
        </p:txBody>
      </p:sp>
      <p:sp>
        <p:nvSpPr>
          <p:cNvPr id="22" name="文本框 21"/>
          <p:cNvSpPr txBox="1"/>
          <p:nvPr/>
        </p:nvSpPr>
        <p:spPr>
          <a:xfrm>
            <a:off x="6588224" y="2318899"/>
            <a:ext cx="2095128" cy="338554"/>
          </a:xfrm>
          <a:prstGeom prst="rect">
            <a:avLst/>
          </a:prstGeom>
          <a:solidFill>
            <a:srgbClr val="86BC64"/>
          </a:solidFill>
        </p:spPr>
        <p:txBody>
          <a:bodyPr wrap="square" rtlCol="0">
            <a:spAutoFit/>
          </a:bodyPr>
          <a:lstStyle/>
          <a:p>
            <a:pPr algn="l"/>
            <a:r>
              <a:rPr lang="en-US" altLang="zh-CN" sz="1600" dirty="0" err="1" smtClean="0">
                <a:solidFill>
                  <a:srgbClr val="0000FF"/>
                </a:solidFill>
                <a:sym typeface="Wingdings" panose="05000000000000000000" pitchFamily="2" charset="2"/>
              </a:rPr>
              <a:t>aedx</a:t>
            </a:r>
            <a:endParaRPr lang="zh-CN" altLang="en-US" sz="1600" dirty="0">
              <a:solidFill>
                <a:srgbClr val="0000FF"/>
              </a:solidFill>
            </a:endParaRPr>
          </a:p>
        </p:txBody>
      </p:sp>
      <p:sp>
        <p:nvSpPr>
          <p:cNvPr id="23" name="文本框 22"/>
          <p:cNvSpPr txBox="1"/>
          <p:nvPr/>
        </p:nvSpPr>
        <p:spPr>
          <a:xfrm>
            <a:off x="6588224" y="2924944"/>
            <a:ext cx="2095128" cy="338554"/>
          </a:xfrm>
          <a:prstGeom prst="rect">
            <a:avLst/>
          </a:prstGeom>
          <a:solidFill>
            <a:srgbClr val="86BC64"/>
          </a:solidFill>
        </p:spPr>
        <p:txBody>
          <a:bodyPr wrap="square" rtlCol="0">
            <a:spAutoFit/>
          </a:bodyPr>
          <a:lstStyle/>
          <a:p>
            <a:pPr algn="l"/>
            <a:r>
              <a:rPr lang="en-US" altLang="zh-CN" sz="1600" dirty="0" err="1" smtClean="0">
                <a:solidFill>
                  <a:srgbClr val="0000FF"/>
                </a:solidFill>
                <a:sym typeface="Wingdings" panose="05000000000000000000" pitchFamily="2" charset="2"/>
              </a:rPr>
              <a:t>aeax</a:t>
            </a:r>
            <a:endParaRPr lang="zh-CN" altLang="en-US" sz="1600" dirty="0">
              <a:solidFill>
                <a:srgbClr val="0000FF"/>
              </a:solidFill>
            </a:endParaRPr>
          </a:p>
        </p:txBody>
      </p:sp>
      <p:sp>
        <p:nvSpPr>
          <p:cNvPr id="24" name="文本框 23"/>
          <p:cNvSpPr txBox="1"/>
          <p:nvPr/>
        </p:nvSpPr>
        <p:spPr>
          <a:xfrm>
            <a:off x="6588224" y="3263498"/>
            <a:ext cx="2095128" cy="338554"/>
          </a:xfrm>
          <a:prstGeom prst="rect">
            <a:avLst/>
          </a:prstGeom>
          <a:solidFill>
            <a:srgbClr val="86BC64"/>
          </a:solidFill>
        </p:spPr>
        <p:txBody>
          <a:bodyPr wrap="square" rtlCol="0">
            <a:spAutoFit/>
          </a:bodyPr>
          <a:lstStyle/>
          <a:p>
            <a:pPr algn="l"/>
            <a:r>
              <a:rPr lang="en-US" altLang="zh-CN" sz="1600" dirty="0" err="1" smtClean="0">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smtClean="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smtClean="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6588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6588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6588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smtClean="0">
                <a:solidFill>
                  <a:srgbClr val="0000FF"/>
                </a:solidFill>
              </a:rPr>
              <a:t>调用</a:t>
            </a:r>
            <a:r>
              <a:rPr lang="en-US" altLang="zh-CN" dirty="0" err="1" smtClean="0">
                <a:solidFill>
                  <a:srgbClr val="0000FF"/>
                </a:solidFill>
              </a:rPr>
              <a:t>printf</a:t>
            </a:r>
            <a:endParaRPr lang="zh-CN" altLang="en-US" dirty="0">
              <a:solidFill>
                <a:srgbClr val="0000FF"/>
              </a:solidFill>
            </a:endParaRPr>
          </a:p>
        </p:txBody>
      </p:sp>
      <p:sp>
        <p:nvSpPr>
          <p:cNvPr id="29" name="Rectangle 8"/>
          <p:cNvSpPr>
            <a:spLocks noChangeArrowheads="1"/>
          </p:cNvSpPr>
          <p:nvPr/>
        </p:nvSpPr>
        <p:spPr bwMode="auto">
          <a:xfrm>
            <a:off x="2424040" y="5778212"/>
            <a:ext cx="5296604" cy="459100"/>
          </a:xfrm>
          <a:prstGeom prst="rect">
            <a:avLst/>
          </a:prstGeom>
          <a:solidFill>
            <a:srgbClr val="FFC000"/>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i="0" dirty="0" smtClean="0">
                <a:solidFill>
                  <a:schemeClr val="accent2"/>
                </a:solidFill>
                <a:latin typeface="Courier New" panose="02070309020205020404" pitchFamily="49" charset="0"/>
              </a:rPr>
              <a:t>变量</a:t>
            </a:r>
            <a:r>
              <a:rPr lang="en-US" altLang="zh-CN" sz="2400" i="0" dirty="0" smtClean="0">
                <a:solidFill>
                  <a:schemeClr val="accent2"/>
                </a:solidFill>
                <a:latin typeface="Courier New" panose="02070309020205020404" pitchFamily="49" charset="0"/>
              </a:rPr>
              <a:t>a</a:t>
            </a:r>
            <a:r>
              <a:rPr lang="zh-CN" altLang="en-US" sz="2400" i="0" dirty="0" smtClean="0">
                <a:solidFill>
                  <a:schemeClr val="accent2"/>
                </a:solidFill>
                <a:latin typeface="Courier New" panose="02070309020205020404" pitchFamily="49" charset="0"/>
              </a:rPr>
              <a:t>，</a:t>
            </a:r>
            <a:r>
              <a:rPr lang="en-US" altLang="zh-CN" sz="2400" i="0" dirty="0" err="1" smtClean="0">
                <a:solidFill>
                  <a:schemeClr val="accent2"/>
                </a:solidFill>
                <a:latin typeface="Courier New" panose="02070309020205020404" pitchFamily="49" charset="0"/>
              </a:rPr>
              <a:t>b,c,d</a:t>
            </a:r>
            <a:r>
              <a:rPr lang="zh-CN" altLang="en-US" sz="2400" i="0" dirty="0" smtClean="0">
                <a:solidFill>
                  <a:schemeClr val="accent2"/>
                </a:solidFill>
                <a:latin typeface="Courier New" panose="02070309020205020404" pitchFamily="49" charset="0"/>
              </a:rPr>
              <a:t>内存地址为啥不连续？</a:t>
            </a:r>
            <a:endParaRPr lang="zh-CN" altLang="en-US" sz="2400" i="0" dirty="0">
              <a:solidFill>
                <a:schemeClr val="accent2"/>
              </a:solidFill>
              <a:latin typeface="Courier New" panose="02070309020205020404" pitchFamily="49" charset="0"/>
            </a:endParaRPr>
          </a:p>
        </p:txBody>
      </p:sp>
    </p:spTree>
    <p:extLst>
      <p:ext uri="{BB962C8B-B14F-4D97-AF65-F5344CB8AC3E}">
        <p14:creationId xmlns:p14="http://schemas.microsoft.com/office/powerpoint/2010/main" val="18391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down)">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
                                            <p:bg/>
                                          </p:spTgt>
                                        </p:tgtEl>
                                        <p:attrNameLst>
                                          <p:attrName>style.visibility</p:attrName>
                                        </p:attrNameLst>
                                      </p:cBhvr>
                                      <p:to>
                                        <p:strVal val="visible"/>
                                      </p:to>
                                    </p:set>
                                    <p:anim calcmode="lin" valueType="num">
                                      <p:cBhvr additive="base">
                                        <p:cTn id="83" dur="500" fill="hold"/>
                                        <p:tgtEl>
                                          <p:spTgt spid="29">
                                            <p:bg/>
                                          </p:spTgt>
                                        </p:tgtEl>
                                        <p:attrNameLst>
                                          <p:attrName>ppt_x</p:attrName>
                                        </p:attrNameLst>
                                      </p:cBhvr>
                                      <p:tavLst>
                                        <p:tav tm="0">
                                          <p:val>
                                            <p:strVal val="#ppt_x"/>
                                          </p:val>
                                        </p:tav>
                                        <p:tav tm="100000">
                                          <p:val>
                                            <p:strVal val="#ppt_x"/>
                                          </p:val>
                                        </p:tav>
                                      </p:tavLst>
                                    </p:anim>
                                    <p:anim calcmode="lin" valueType="num">
                                      <p:cBhvr additive="base">
                                        <p:cTn id="84" dur="500" fill="hold"/>
                                        <p:tgtEl>
                                          <p:spTgt spid="29">
                                            <p:bg/>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anim calcmode="lin" valueType="num">
                                      <p:cBhvr additive="base">
                                        <p:cTn id="8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build="allAtOnce"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
            </a:r>
            <a:r>
              <a:rPr lang="zh-CN" altLang="en-US" dirty="0" smtClean="0"/>
              <a:t>语言中的定点数</a:t>
            </a:r>
            <a:endParaRPr lang="zh-CN" altLang="en-US" dirty="0"/>
          </a:p>
        </p:txBody>
      </p:sp>
      <p:sp>
        <p:nvSpPr>
          <p:cNvPr id="3" name="内容占位符 2"/>
          <p:cNvSpPr>
            <a:spLocks noGrp="1"/>
          </p:cNvSpPr>
          <p:nvPr>
            <p:ph idx="1"/>
          </p:nvPr>
        </p:nvSpPr>
        <p:spPr/>
        <p:txBody>
          <a:bodyPr/>
          <a:lstStyle/>
          <a:p>
            <a:r>
              <a:rPr lang="zh-CN" altLang="en-US" dirty="0" smtClean="0"/>
              <a:t>无符号整数</a:t>
            </a:r>
            <a:endParaRPr lang="en-US" altLang="zh-CN" dirty="0" smtClean="0"/>
          </a:p>
          <a:p>
            <a:pPr lvl="1"/>
            <a:r>
              <a:rPr lang="en-US" altLang="zh-CN" dirty="0" smtClean="0"/>
              <a:t>unsigned char </a:t>
            </a:r>
          </a:p>
          <a:p>
            <a:pPr lvl="1"/>
            <a:r>
              <a:rPr lang="en-US" altLang="zh-CN" dirty="0" smtClean="0"/>
              <a:t>unsigned short</a:t>
            </a:r>
          </a:p>
          <a:p>
            <a:pPr lvl="1"/>
            <a:r>
              <a:rPr lang="en-US" altLang="zh-CN" dirty="0" smtClean="0"/>
              <a:t>unsigned  </a:t>
            </a:r>
            <a:r>
              <a:rPr lang="en-US" altLang="zh-CN" dirty="0" err="1" smtClean="0"/>
              <a:t>int</a:t>
            </a:r>
            <a:r>
              <a:rPr lang="en-US" altLang="zh-CN" dirty="0" smtClean="0"/>
              <a:t> </a:t>
            </a:r>
          </a:p>
          <a:p>
            <a:pPr lvl="1"/>
            <a:r>
              <a:rPr lang="zh-CN" altLang="en-US" dirty="0" smtClean="0">
                <a:ea typeface="黑体" panose="02010609060101010101" pitchFamily="49" charset="-122"/>
              </a:rPr>
              <a:t>一般用于地址</a:t>
            </a:r>
            <a:r>
              <a:rPr lang="zh-CN" altLang="en-US" dirty="0">
                <a:ea typeface="黑体" panose="02010609060101010101" pitchFamily="49" charset="-122"/>
              </a:rPr>
              <a:t>运算，编号表示</a:t>
            </a:r>
          </a:p>
          <a:p>
            <a:r>
              <a:rPr lang="zh-CN" altLang="en-US" dirty="0" smtClean="0"/>
              <a:t>有符号整数</a:t>
            </a:r>
            <a:endParaRPr lang="en-US" altLang="zh-CN" dirty="0"/>
          </a:p>
          <a:p>
            <a:pPr lvl="1"/>
            <a:r>
              <a:rPr lang="en-US" altLang="zh-CN" dirty="0" smtClean="0"/>
              <a:t>char    short   </a:t>
            </a:r>
            <a:r>
              <a:rPr lang="en-US" altLang="zh-CN" dirty="0" err="1" smtClean="0"/>
              <a:t>int</a:t>
            </a:r>
            <a:r>
              <a:rPr lang="en-US" altLang="zh-CN" dirty="0" smtClean="0"/>
              <a:t>    long</a:t>
            </a:r>
          </a:p>
          <a:p>
            <a:pPr lvl="1"/>
            <a:r>
              <a:rPr lang="zh-CN" altLang="en-US" dirty="0" smtClean="0"/>
              <a:t>采用补码表示</a:t>
            </a:r>
            <a:endParaRPr lang="en-US" altLang="zh-CN" dirty="0" smtClean="0"/>
          </a:p>
          <a:p>
            <a:pPr algn="just">
              <a:spcBef>
                <a:spcPct val="30000"/>
              </a:spcBef>
            </a:pPr>
            <a:r>
              <a:rPr lang="zh-CN" altLang="en-US" sz="2200" dirty="0" smtClean="0">
                <a:ea typeface="黑体" panose="02010609060101010101" pitchFamily="49" charset="-122"/>
              </a:rPr>
              <a:t>无符号整数的</a:t>
            </a:r>
            <a:r>
              <a:rPr lang="zh-CN" altLang="en-US" sz="2200" dirty="0">
                <a:ea typeface="黑体" panose="02010609060101010101" pitchFamily="49" charset="-122"/>
              </a:rPr>
              <a:t>最大值大于位数相同的带符号整数的最大值</a:t>
            </a:r>
            <a:endParaRPr lang="en-US" altLang="zh-CN" sz="2200" dirty="0">
              <a:ea typeface="黑体" panose="02010609060101010101" pitchFamily="49" charset="-122"/>
            </a:endParaRPr>
          </a:p>
          <a:p>
            <a:pPr lvl="1" algn="just">
              <a:spcBef>
                <a:spcPct val="30000"/>
              </a:spcBef>
            </a:pPr>
            <a:r>
              <a:rPr lang="zh-CN" altLang="en-US" dirty="0">
                <a:ea typeface="黑体" panose="02010609060101010101" pitchFamily="49" charset="-122"/>
              </a:rPr>
              <a:t>8位无符号整数最大是255（1111 1111）</a:t>
            </a:r>
            <a:endParaRPr lang="en-US" altLang="zh-CN" dirty="0">
              <a:ea typeface="黑体" panose="02010609060101010101" pitchFamily="49" charset="-122"/>
            </a:endParaRPr>
          </a:p>
          <a:p>
            <a:pPr lvl="1" algn="just">
              <a:spcBef>
                <a:spcPct val="30000"/>
              </a:spcBef>
            </a:pPr>
            <a:r>
              <a:rPr lang="en-US" altLang="zh-CN" dirty="0">
                <a:ea typeface="黑体" panose="02010609060101010101" pitchFamily="49" charset="-122"/>
              </a:rPr>
              <a:t>8</a:t>
            </a:r>
            <a:r>
              <a:rPr lang="zh-CN" altLang="en-US" dirty="0">
                <a:ea typeface="黑体" panose="02010609060101010101" pitchFamily="49" charset="-122"/>
              </a:rPr>
              <a:t>位带符号整数最大为</a:t>
            </a:r>
            <a:r>
              <a:rPr lang="en-US" altLang="zh-CN" dirty="0">
                <a:ea typeface="黑体" panose="02010609060101010101" pitchFamily="49" charset="-122"/>
              </a:rPr>
              <a:t>127</a:t>
            </a:r>
            <a:r>
              <a:rPr lang="zh-CN" altLang="en-US" dirty="0">
                <a:ea typeface="黑体" panose="02010609060101010101" pitchFamily="49" charset="-122"/>
              </a:rPr>
              <a:t>（</a:t>
            </a:r>
            <a:r>
              <a:rPr lang="en-US" altLang="zh-CN" dirty="0">
                <a:ea typeface="黑体" panose="02010609060101010101" pitchFamily="49" charset="-122"/>
              </a:rPr>
              <a:t>0111 1111</a:t>
            </a:r>
            <a:r>
              <a:rPr lang="zh-CN" altLang="en-US" dirty="0">
                <a:ea typeface="黑体" panose="02010609060101010101" pitchFamily="49" charset="-122"/>
              </a:rPr>
              <a:t>）</a:t>
            </a:r>
          </a:p>
          <a:p>
            <a:pPr lvl="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9855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smtClean="0"/>
              <a:t>位补码表示</a:t>
            </a:r>
            <a:r>
              <a:rPr lang="zh-CN" altLang="en-US" dirty="0"/>
              <a:t>范围</a:t>
            </a:r>
          </a:p>
        </p:txBody>
      </p:sp>
      <p:sp>
        <p:nvSpPr>
          <p:cNvPr id="3" name="内容占位符 2"/>
          <p:cNvSpPr>
            <a:spLocks noGrp="1"/>
          </p:cNvSpPr>
          <p:nvPr>
            <p:ph idx="1"/>
          </p:nvPr>
        </p:nvSpPr>
        <p:spPr/>
        <p:txBody>
          <a:bodyPr/>
          <a:lstStyle/>
          <a:p>
            <a:r>
              <a:rPr lang="en-US" altLang="zh-CN" dirty="0">
                <a:solidFill>
                  <a:srgbClr val="FF0000"/>
                </a:solidFill>
              </a:rPr>
              <a:t>[</a:t>
            </a:r>
            <a:r>
              <a:rPr lang="en-US" altLang="zh-CN" dirty="0" smtClean="0">
                <a:solidFill>
                  <a:srgbClr val="FF0000"/>
                </a:solidFill>
              </a:rPr>
              <a:t>-2</a:t>
            </a:r>
            <a:r>
              <a:rPr lang="en-US" altLang="zh-CN" baseline="60000" dirty="0" smtClean="0">
                <a:solidFill>
                  <a:srgbClr val="FF0000"/>
                </a:solidFill>
              </a:rPr>
              <a:t>31</a:t>
            </a:r>
            <a:r>
              <a:rPr lang="zh-CN" altLang="en-US" dirty="0" smtClean="0">
                <a:solidFill>
                  <a:srgbClr val="FF0000"/>
                </a:solidFill>
              </a:rPr>
              <a:t>，</a:t>
            </a:r>
            <a:r>
              <a:rPr lang="en-US" altLang="zh-CN" dirty="0" smtClean="0">
                <a:solidFill>
                  <a:srgbClr val="FF0000"/>
                </a:solidFill>
              </a:rPr>
              <a:t>2</a:t>
            </a:r>
            <a:r>
              <a:rPr lang="en-US" altLang="zh-CN" baseline="60000" dirty="0" smtClean="0">
                <a:solidFill>
                  <a:srgbClr val="FF0000"/>
                </a:solidFill>
              </a:rPr>
              <a:t>31</a:t>
            </a:r>
            <a:r>
              <a:rPr lang="en-US" altLang="zh-CN" dirty="0" smtClean="0">
                <a:solidFill>
                  <a:srgbClr val="FF0000"/>
                </a:solidFill>
              </a:rPr>
              <a:t>-1]</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69</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251520" y="1916832"/>
            <a:ext cx="8077200" cy="35052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1800" i="0" kern="0" dirty="0" smtClean="0">
                <a:ea typeface="宋体" panose="02010600030101010101" pitchFamily="2" charset="-122"/>
              </a:rPr>
              <a:t>     0000 0000 0000 0000 0000 0000 0000 0000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0</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0000 0000 0000 0000 0000 0000 0000 0001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+ 1</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0000 0000 0000 0000 0000 0000 0000 0010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0111 1111 1111 1111 1111 1111 1111 1110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+ 2,147,483,646</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solidFill>
                  <a:srgbClr val="FF0000"/>
                </a:solidFill>
                <a:ea typeface="宋体" panose="02010600030101010101" pitchFamily="2" charset="-122"/>
              </a:rPr>
              <a:t>0111 1111 1111 1111 1111 1111 1111 1111</a:t>
            </a:r>
            <a:r>
              <a:rPr lang="en-US" altLang="zh-CN" sz="1800" i="0" kern="0" baseline="-25000" dirty="0" smtClean="0">
                <a:solidFill>
                  <a:srgbClr val="FF0000"/>
                </a:solidFill>
                <a:ea typeface="宋体" panose="02010600030101010101" pitchFamily="2" charset="-122"/>
              </a:rPr>
              <a:t>two</a:t>
            </a:r>
            <a:r>
              <a:rPr lang="en-US" altLang="zh-CN" sz="1800" i="0" kern="0" dirty="0" smtClean="0">
                <a:solidFill>
                  <a:srgbClr val="FF0000"/>
                </a:solidFill>
                <a:ea typeface="宋体" panose="02010600030101010101" pitchFamily="2" charset="-122"/>
              </a:rPr>
              <a:t> = + 2,147,483,647</a:t>
            </a:r>
            <a:r>
              <a:rPr lang="en-US" altLang="zh-CN" sz="1800" i="0" kern="0" baseline="-25000" dirty="0" smtClean="0">
                <a:solidFill>
                  <a:srgbClr val="FF0000"/>
                </a:solidFill>
                <a:ea typeface="宋体" panose="02010600030101010101" pitchFamily="2" charset="-122"/>
              </a:rPr>
              <a:t>ten</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solidFill>
                  <a:srgbClr val="00B050"/>
                </a:solidFill>
                <a:ea typeface="宋体" panose="02010600030101010101" pitchFamily="2" charset="-122"/>
              </a:rPr>
              <a:t>1000 0000 0000 0000 0000 0000 0000 0000</a:t>
            </a:r>
            <a:r>
              <a:rPr lang="en-US" altLang="zh-CN" sz="1800" i="0" kern="0" baseline="-25000" dirty="0" smtClean="0">
                <a:solidFill>
                  <a:srgbClr val="00B050"/>
                </a:solidFill>
                <a:ea typeface="宋体" panose="02010600030101010101" pitchFamily="2" charset="-122"/>
              </a:rPr>
              <a:t>two</a:t>
            </a:r>
            <a:r>
              <a:rPr lang="en-US" altLang="zh-CN" sz="1800" i="0" kern="0" dirty="0" smtClean="0">
                <a:solidFill>
                  <a:srgbClr val="00B050"/>
                </a:solidFill>
                <a:ea typeface="宋体" panose="02010600030101010101" pitchFamily="2" charset="-122"/>
              </a:rPr>
              <a:t> = – 2,147,483,648</a:t>
            </a:r>
            <a:r>
              <a:rPr lang="en-US" altLang="zh-CN" sz="1800" i="0" kern="0" baseline="-25000" dirty="0" smtClean="0">
                <a:solidFill>
                  <a:srgbClr val="00B050"/>
                </a:solidFill>
                <a:ea typeface="宋体" panose="02010600030101010101" pitchFamily="2" charset="-122"/>
              </a:rPr>
              <a:t>ten</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1000 0000 0000 0000 0000 0000 0000 0001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2,147,483,647</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1000 0000 0000 0000 0000 0000 0000 0010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2,147,483,646</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1111 1111 1111 1111 1111 1111 1111 1101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3</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1111 1111 1111 1111 1111 1111 1111 1110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solidFill>
                  <a:srgbClr val="0000FF"/>
                </a:solidFill>
                <a:ea typeface="宋体" panose="02010600030101010101" pitchFamily="2" charset="-122"/>
              </a:rPr>
              <a:t>1111 1111 1111 1111 1111 1111 1111 1111</a:t>
            </a:r>
            <a:r>
              <a:rPr lang="en-US" altLang="zh-CN" sz="1800" i="0" kern="0" baseline="-25000" dirty="0" smtClean="0">
                <a:solidFill>
                  <a:srgbClr val="0000FF"/>
                </a:solidFill>
                <a:ea typeface="宋体" panose="02010600030101010101" pitchFamily="2" charset="-122"/>
              </a:rPr>
              <a:t>two</a:t>
            </a:r>
            <a:r>
              <a:rPr lang="en-US" altLang="zh-CN" sz="1800" i="0" kern="0" dirty="0" smtClean="0">
                <a:solidFill>
                  <a:srgbClr val="0000FF"/>
                </a:solidFill>
                <a:ea typeface="宋体" panose="02010600030101010101" pitchFamily="2" charset="-122"/>
              </a:rPr>
              <a:t> = – 1</a:t>
            </a:r>
            <a:r>
              <a:rPr lang="en-US" altLang="zh-CN" sz="1800" i="0" kern="0" baseline="-25000" dirty="0" smtClean="0">
                <a:solidFill>
                  <a:srgbClr val="0000FF"/>
                </a:solidFill>
                <a:ea typeface="宋体" panose="02010600030101010101" pitchFamily="2" charset="-122"/>
              </a:rPr>
              <a:t>ten</a:t>
            </a:r>
            <a:r>
              <a:rPr lang="en-US" altLang="zh-CN" sz="3200" i="0" kern="0" dirty="0" smtClean="0">
                <a:ea typeface="宋体" panose="02010600030101010101" pitchFamily="2" charset="-122"/>
              </a:rPr>
              <a:t/>
            </a:r>
            <a:br>
              <a:rPr lang="en-US" altLang="zh-CN" sz="3200" i="0" kern="0" dirty="0" smtClean="0">
                <a:ea typeface="宋体" panose="02010600030101010101" pitchFamily="2" charset="-122"/>
              </a:rPr>
            </a:br>
            <a:r>
              <a:rPr lang="en-US" altLang="zh-CN" sz="1600" i="0" kern="0" dirty="0" smtClean="0">
                <a:ea typeface="宋体" panose="02010600030101010101" pitchFamily="2" charset="-122"/>
              </a:rPr>
              <a:t>	</a:t>
            </a:r>
            <a:endParaRPr lang="en-US" altLang="zh-CN" sz="1600" i="0" kern="0" dirty="0">
              <a:ea typeface="宋体" panose="02010600030101010101" pitchFamily="2" charset="-122"/>
            </a:endParaRPr>
          </a:p>
        </p:txBody>
      </p:sp>
      <p:grpSp>
        <p:nvGrpSpPr>
          <p:cNvPr id="6" name="Group 11"/>
          <p:cNvGrpSpPr>
            <a:grpSpLocks/>
          </p:cNvGrpSpPr>
          <p:nvPr/>
        </p:nvGrpSpPr>
        <p:grpSpPr bwMode="auto">
          <a:xfrm>
            <a:off x="7905904" y="3140968"/>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gn="l">
                  <a:lnSpc>
                    <a:spcPts val="2100"/>
                  </a:lnSpc>
                  <a:buFont typeface="Arial" panose="020B0604020202020204" pitchFamily="34" charset="0"/>
                  <a:buNone/>
                </a:pPr>
                <a:r>
                  <a:rPr lang="en-US" altLang="zh-CN" sz="1800" b="1" i="1" dirty="0" err="1">
                    <a:solidFill>
                      <a:srgbClr val="FF0000"/>
                    </a:solidFill>
                    <a:latin typeface="Times New Roman" panose="02020603050405020304" pitchFamily="18" charset="0"/>
                    <a:ea typeface="宋体" panose="02010600030101010101" pitchFamily="2" charset="-122"/>
                  </a:rPr>
                  <a:t>maxint</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57" cy="245"/>
              <a:chOff x="0" y="0"/>
              <a:chExt cx="657" cy="245"/>
            </a:xfrm>
          </p:grpSpPr>
          <p:sp>
            <p:nvSpPr>
              <p:cNvPr id="9" name="Rectangle 8"/>
              <p:cNvSpPr>
                <a:spLocks noChangeArrowheads="1"/>
              </p:cNvSpPr>
              <p:nvPr/>
            </p:nvSpPr>
            <p:spPr bwMode="auto">
              <a:xfrm>
                <a:off x="144"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gn="l">
                  <a:lnSpc>
                    <a:spcPts val="2100"/>
                  </a:lnSpc>
                  <a:buFont typeface="Arial" panose="020B0604020202020204" pitchFamily="34" charset="0"/>
                  <a:buNone/>
                </a:pPr>
                <a:r>
                  <a:rPr lang="en-US" altLang="zh-CN" sz="1800" b="1" i="1" dirty="0" err="1">
                    <a:solidFill>
                      <a:srgbClr val="00B050"/>
                    </a:solidFill>
                    <a:latin typeface="Times New Roman" panose="02020603050405020304" pitchFamily="18" charset="0"/>
                    <a:ea typeface="宋体" panose="02010600030101010101" pitchFamily="2" charset="-122"/>
                  </a:rPr>
                  <a:t>minint</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32328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sz="2600" dirty="0"/>
              <a:t>52 Letters</a:t>
            </a:r>
          </a:p>
          <a:p>
            <a:pPr lvl="1" eaLnBrk="1" hangingPunct="1"/>
            <a:r>
              <a:rPr lang="en-US" altLang="zh-CN" sz="2200" dirty="0"/>
              <a:t>a-z, A-Z </a:t>
            </a:r>
          </a:p>
          <a:p>
            <a:pPr eaLnBrk="1" hangingPunct="1"/>
            <a:r>
              <a:rPr lang="en-US" altLang="zh-CN" sz="2600" dirty="0"/>
              <a:t>10 Digits</a:t>
            </a:r>
          </a:p>
          <a:p>
            <a:pPr lvl="1" eaLnBrk="1" hangingPunct="1"/>
            <a:r>
              <a:rPr lang="en-US" altLang="zh-CN" sz="2200" dirty="0"/>
              <a:t>0-9</a:t>
            </a:r>
          </a:p>
          <a:p>
            <a:pPr eaLnBrk="1" hangingPunct="1"/>
            <a:r>
              <a:rPr lang="en-US" altLang="zh-CN" sz="2600"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sz="2600" dirty="0"/>
              <a:t>32 Control characters </a:t>
            </a:r>
          </a:p>
          <a:p>
            <a:pPr lvl="1" eaLnBrk="1" hangingPunct="1"/>
            <a:r>
              <a:rPr lang="en-US" altLang="zh-CN" sz="2200" dirty="0"/>
              <a:t>&lt;CR&gt; &lt;BEL&gt; &lt;ESC&gt; &lt;LF&gt; </a:t>
            </a:r>
            <a:r>
              <a:rPr lang="en-US" altLang="zh-CN" sz="2200" dirty="0" smtClean="0">
                <a:latin typeface="宋体" panose="02010600030101010101" pitchFamily="2" charset="-122"/>
              </a:rPr>
              <a:t>…</a:t>
            </a:r>
            <a:endParaRPr lang="en-US" altLang="zh-CN" sz="22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09378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Limits   of   exact-width   integer   types   </a:t>
            </a:r>
            <a:endParaRPr lang="zh-CN" altLang="en-US" dirty="0"/>
          </a:p>
        </p:txBody>
      </p:sp>
      <p:sp>
        <p:nvSpPr>
          <p:cNvPr id="3" name="内容占位符 2"/>
          <p:cNvSpPr>
            <a:spLocks noGrp="1"/>
          </p:cNvSpPr>
          <p:nvPr>
            <p:ph idx="1"/>
          </p:nvPr>
        </p:nvSpPr>
        <p:spPr>
          <a:xfrm>
            <a:off x="395536" y="1008758"/>
            <a:ext cx="8218488" cy="5040312"/>
          </a:xfrm>
        </p:spPr>
        <p:txBody>
          <a:bodyPr/>
          <a:lstStyle/>
          <a:p>
            <a:r>
              <a:rPr lang="en-US" altLang="zh-CN" sz="1600" dirty="0">
                <a:solidFill>
                  <a:srgbClr val="FF0000"/>
                </a:solidFill>
              </a:rPr>
              <a:t> // c99  </a:t>
            </a:r>
            <a:r>
              <a:rPr lang="en-US" altLang="zh-CN" sz="1600" dirty="0" err="1">
                <a:solidFill>
                  <a:srgbClr val="FF0000"/>
                </a:solidFill>
              </a:rPr>
              <a:t>stdint.h</a:t>
            </a:r>
            <a:endParaRPr lang="zh-CN" altLang="en-US" sz="1600" dirty="0">
              <a:solidFill>
                <a:srgbClr val="FF0000"/>
              </a:solidFill>
            </a:endParaRPr>
          </a:p>
          <a:p>
            <a:r>
              <a:rPr lang="en-US" altLang="zh-CN" sz="1600" dirty="0" smtClean="0"/>
              <a:t>#</a:t>
            </a:r>
            <a:r>
              <a:rPr lang="en-US" altLang="zh-CN" sz="1600" dirty="0"/>
              <a:t>define   INT8_MIN   (-128)   </a:t>
            </a:r>
          </a:p>
          <a:p>
            <a:r>
              <a:rPr lang="en-US" altLang="zh-CN" sz="1600" dirty="0"/>
              <a:t>#define   INT16_MIN   (-32768) </a:t>
            </a:r>
          </a:p>
          <a:p>
            <a:r>
              <a:rPr lang="en-US" altLang="zh-CN" sz="1600" dirty="0"/>
              <a:t>#define   INT32_MIN   </a:t>
            </a:r>
            <a:r>
              <a:rPr lang="en-US" altLang="zh-CN" sz="1600" dirty="0">
                <a:solidFill>
                  <a:srgbClr val="FF0000"/>
                </a:solidFill>
              </a:rPr>
              <a:t>(-2147483647   -   1) </a:t>
            </a:r>
            <a:endParaRPr lang="en-US" altLang="zh-CN" sz="1600" dirty="0" smtClean="0">
              <a:solidFill>
                <a:srgbClr val="FF0000"/>
              </a:solidFill>
            </a:endParaRPr>
          </a:p>
          <a:p>
            <a:r>
              <a:rPr lang="en-US" altLang="zh-CN" sz="1600" dirty="0" smtClean="0"/>
              <a:t>#</a:t>
            </a:r>
            <a:r>
              <a:rPr lang="en-US" altLang="zh-CN" sz="1600" dirty="0"/>
              <a:t>define   INT64_MIN </a:t>
            </a:r>
            <a:r>
              <a:rPr lang="en-US" altLang="zh-CN" sz="1600" dirty="0" smtClean="0"/>
              <a:t>  </a:t>
            </a:r>
            <a:r>
              <a:rPr lang="en-US" altLang="zh-CN" sz="1600" dirty="0" smtClean="0">
                <a:solidFill>
                  <a:srgbClr val="FF0000"/>
                </a:solidFill>
              </a:rPr>
              <a:t> </a:t>
            </a:r>
            <a:r>
              <a:rPr lang="en-US" altLang="zh-CN" sz="1600" dirty="0">
                <a:solidFill>
                  <a:srgbClr val="FF0000"/>
                </a:solidFill>
              </a:rPr>
              <a:t>(-9223372036854775807LL   -   1) </a:t>
            </a:r>
          </a:p>
          <a:p>
            <a:endParaRPr lang="en-US" altLang="zh-CN" sz="1600" dirty="0"/>
          </a:p>
          <a:p>
            <a:r>
              <a:rPr lang="en-US" altLang="zh-CN" sz="1600" dirty="0"/>
              <a:t>#define   INT8_MAX   127 </a:t>
            </a:r>
          </a:p>
          <a:p>
            <a:r>
              <a:rPr lang="en-US" altLang="zh-CN" sz="1600" dirty="0"/>
              <a:t>#define   INT16_MAX   32767 </a:t>
            </a:r>
          </a:p>
          <a:p>
            <a:r>
              <a:rPr lang="en-US" altLang="zh-CN" sz="1600" dirty="0"/>
              <a:t>#define   INT32_MAX   2147483647 </a:t>
            </a:r>
          </a:p>
          <a:p>
            <a:r>
              <a:rPr lang="en-US" altLang="zh-CN" sz="1600" dirty="0"/>
              <a:t>#define   INT64_MAX   9223372036854775807LL </a:t>
            </a:r>
          </a:p>
          <a:p>
            <a:endParaRPr lang="en-US" altLang="zh-CN" sz="1600" dirty="0"/>
          </a:p>
          <a:p>
            <a:r>
              <a:rPr lang="en-US" altLang="zh-CN" sz="1600" dirty="0"/>
              <a:t>#define   UINT8_MAX   0xff   </a:t>
            </a:r>
            <a:r>
              <a:rPr lang="en-US" altLang="zh-CN" sz="1600" dirty="0" smtClean="0"/>
              <a:t>           /*   </a:t>
            </a:r>
            <a:r>
              <a:rPr lang="en-US" altLang="zh-CN" sz="1600" dirty="0"/>
              <a:t>255U   */ </a:t>
            </a:r>
          </a:p>
          <a:p>
            <a:r>
              <a:rPr lang="en-US" altLang="zh-CN" sz="1600" dirty="0"/>
              <a:t>#define   UINT16_MAX   0xffff  </a:t>
            </a:r>
            <a:r>
              <a:rPr lang="en-US" altLang="zh-CN" sz="1600" dirty="0" smtClean="0"/>
              <a:t>        </a:t>
            </a:r>
            <a:r>
              <a:rPr lang="en-US" altLang="zh-CN" sz="1600" dirty="0"/>
              <a:t>/*   65535U   */ </a:t>
            </a:r>
          </a:p>
          <a:p>
            <a:r>
              <a:rPr lang="en-US" altLang="zh-CN" sz="1600" dirty="0"/>
              <a:t>#define   UINT32_MAX   0xffffffff     /*   4294967295U   */ </a:t>
            </a:r>
          </a:p>
          <a:p>
            <a:r>
              <a:rPr lang="en-US" altLang="zh-CN" sz="1600" dirty="0"/>
              <a:t>#define   UINT64_MAX   </a:t>
            </a:r>
            <a:r>
              <a:rPr lang="en-US" altLang="zh-CN" sz="1600" dirty="0" smtClean="0"/>
              <a:t>0xffffffffffffffffULL</a:t>
            </a:r>
          </a:p>
          <a:p>
            <a:endParaRPr lang="en-US" altLang="zh-CN" sz="1600"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70</a:t>
            </a:fld>
            <a:r>
              <a:rPr lang="en-US" altLang="zh-CN" sz="1400" smtClean="0">
                <a:solidFill>
                  <a:srgbClr val="0D7157"/>
                </a:solidFill>
              </a:rPr>
              <a:t>- </a:t>
            </a:r>
            <a:endParaRPr lang="en-US" altLang="zh-CN" sz="1400" dirty="0">
              <a:solidFill>
                <a:srgbClr val="0D7157"/>
              </a:solidFill>
            </a:endParaRPr>
          </a:p>
        </p:txBody>
      </p:sp>
      <p:sp>
        <p:nvSpPr>
          <p:cNvPr id="5" name="矩形标注 4"/>
          <p:cNvSpPr/>
          <p:nvPr/>
        </p:nvSpPr>
        <p:spPr>
          <a:xfrm>
            <a:off x="5442992" y="1484784"/>
            <a:ext cx="3240360" cy="432048"/>
          </a:xfrm>
          <a:prstGeom prst="wedgeRectCallout">
            <a:avLst>
              <a:gd name="adj1" fmla="val -58731"/>
              <a:gd name="adj2" fmla="val 12022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altLang="zh-CN" dirty="0" smtClean="0">
                <a:solidFill>
                  <a:srgbClr val="0000FF"/>
                </a:solidFill>
              </a:rPr>
              <a:t>why </a:t>
            </a:r>
            <a:r>
              <a:rPr lang="en-US" altLang="zh-CN" dirty="0">
                <a:solidFill>
                  <a:srgbClr val="0000FF"/>
                </a:solidFill>
              </a:rPr>
              <a:t>not -</a:t>
            </a:r>
            <a:r>
              <a:rPr lang="en-US" altLang="zh-CN" dirty="0" smtClean="0">
                <a:solidFill>
                  <a:srgbClr val="0000FF"/>
                </a:solidFill>
              </a:rPr>
              <a:t>2147483648?</a:t>
            </a:r>
            <a:endParaRPr lang="en-US" altLang="zh-CN" dirty="0">
              <a:solidFill>
                <a:srgbClr val="0000FF"/>
              </a:solidFill>
            </a:endParaRPr>
          </a:p>
        </p:txBody>
      </p:sp>
    </p:spTree>
    <p:extLst>
      <p:ext uri="{BB962C8B-B14F-4D97-AF65-F5344CB8AC3E}">
        <p14:creationId xmlns:p14="http://schemas.microsoft.com/office/powerpoint/2010/main" val="397206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位机器上的程序</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71</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323528" y="1052736"/>
            <a:ext cx="7776864" cy="3044423"/>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x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4211960" y="3501008"/>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机器码输出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4" name="矩形标注 13"/>
          <p:cNvSpPr/>
          <p:nvPr/>
        </p:nvSpPr>
        <p:spPr>
          <a:xfrm>
            <a:off x="3131840" y="1401721"/>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楷体" panose="02010609060101010101" pitchFamily="49" charset="-122"/>
                <a:ea typeface="楷体" panose="02010609060101010101" pitchFamily="49" charset="-122"/>
              </a:rPr>
              <a:t>真值赋值</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3" name="Rectangle 4"/>
          <p:cNvSpPr>
            <a:spLocks noChangeArrowheads="1"/>
          </p:cNvSpPr>
          <p:nvPr/>
        </p:nvSpPr>
        <p:spPr bwMode="auto">
          <a:xfrm>
            <a:off x="179512" y="4820201"/>
            <a:ext cx="8784976"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211849" y="5543243"/>
            <a:ext cx="8784976"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 </a:t>
            </a:r>
            <a:r>
              <a:rPr lang="en-US" altLang="zh-CN" sz="2800" b="1" i="0" dirty="0" smtClean="0">
                <a:solidFill>
                  <a:schemeClr val="bg1"/>
                </a:solidFill>
                <a:latin typeface="Courier New" panose="02070309020205020404" pitchFamily="49" charset="0"/>
                <a:ea typeface="宋体" panose="02010600030101010101" pitchFamily="2" charset="-122"/>
              </a:rPr>
              <a:t>u </a:t>
            </a:r>
            <a:r>
              <a:rPr lang="en-US" altLang="zh-CN" sz="2800" b="1" i="0" dirty="0">
                <a:solidFill>
                  <a:schemeClr val="bg1"/>
                </a:solidFill>
                <a:latin typeface="Courier New" panose="02070309020205020404" pitchFamily="49" charset="0"/>
                <a:ea typeface="宋体" panose="02010600030101010101" pitchFamily="2" charset="-122"/>
              </a:rPr>
              <a:t>= 2147483648 = 80000000 = -2147483648</a:t>
            </a:r>
          </a:p>
        </p:txBody>
      </p:sp>
    </p:spTree>
    <p:extLst>
      <p:ext uri="{BB962C8B-B14F-4D97-AF65-F5344CB8AC3E}">
        <p14:creationId xmlns:p14="http://schemas.microsoft.com/office/powerpoint/2010/main" val="254862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bg/>
                                          </p:spTgt>
                                        </p:tgtEl>
                                        <p:attrNameLst>
                                          <p:attrName>style.visibility</p:attrName>
                                        </p:attrNameLst>
                                      </p:cBhvr>
                                      <p:to>
                                        <p:strVal val="visible"/>
                                      </p:to>
                                    </p:set>
                                    <p:anim calcmode="lin" valueType="num">
                                      <p:cBhvr additive="base">
                                        <p:cTn id="65"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13">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 calcmode="lin" valueType="num">
                                      <p:cBhvr additive="base">
                                        <p:cTn id="6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bg/>
                                          </p:spTgt>
                                        </p:tgtEl>
                                        <p:attrNameLst>
                                          <p:attrName>style.visibility</p:attrName>
                                        </p:attrNameLst>
                                      </p:cBhvr>
                                      <p:to>
                                        <p:strVal val="visible"/>
                                      </p:to>
                                    </p:set>
                                    <p:anim calcmode="lin" valueType="num">
                                      <p:cBhvr additive="base">
                                        <p:cTn id="75"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build="allAtOnce" animBg="1" autoUpdateAnimBg="0"/>
      <p:bldP spid="16" grpId="0" build="allAtOnce"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lstStyle/>
          <a:p>
            <a:r>
              <a:rPr lang="zh-CN" altLang="en-US" sz="2000" dirty="0" smtClean="0"/>
              <a:t>常数后面加</a:t>
            </a:r>
            <a:r>
              <a:rPr lang="en-US" altLang="zh-CN" sz="2000" dirty="0" smtClean="0"/>
              <a:t>u”</a:t>
            </a:r>
            <a:r>
              <a:rPr lang="zh-CN" altLang="en-US" sz="2000" dirty="0"/>
              <a:t>或“</a:t>
            </a:r>
            <a:r>
              <a:rPr lang="en-US" altLang="zh-CN" sz="2000" dirty="0"/>
              <a:t>U”</a:t>
            </a:r>
            <a:r>
              <a:rPr lang="zh-CN" altLang="en-US" sz="2000" dirty="0"/>
              <a:t>表示无符号</a:t>
            </a:r>
            <a:r>
              <a:rPr lang="zh-CN" altLang="en-US" sz="2000" dirty="0" smtClean="0"/>
              <a:t>数</a:t>
            </a:r>
            <a:endParaRPr lang="en-US" altLang="zh-CN" sz="2000" dirty="0" smtClean="0"/>
          </a:p>
          <a:p>
            <a:r>
              <a:rPr lang="zh-CN" altLang="en-US" sz="2000" dirty="0"/>
              <a:t>若同时有无符号和带符号整数</a:t>
            </a:r>
            <a:r>
              <a:rPr lang="zh-CN" altLang="en-US" sz="2000" dirty="0" smtClean="0"/>
              <a:t>，将</a:t>
            </a:r>
            <a:r>
              <a:rPr lang="zh-CN" altLang="en-US" sz="2000" dirty="0"/>
              <a:t>带符号整数强制转换为无符号</a:t>
            </a:r>
            <a:r>
              <a:rPr lang="zh-CN" altLang="en-US" sz="2000" dirty="0" smtClean="0"/>
              <a:t>数</a:t>
            </a:r>
            <a:endParaRPr lang="en-US" altLang="zh-CN" sz="2000" dirty="0" smtClean="0"/>
          </a:p>
          <a:p>
            <a:r>
              <a:rPr lang="zh-CN" altLang="en-US" sz="2000" dirty="0" smtClean="0"/>
              <a:t>以下表达式在</a:t>
            </a:r>
            <a:r>
              <a:rPr lang="en-US" altLang="zh-CN" sz="2000" dirty="0" smtClean="0"/>
              <a:t>32</a:t>
            </a:r>
            <a:r>
              <a:rPr lang="zh-CN" altLang="en-US" sz="2000" dirty="0" smtClean="0"/>
              <a:t>位补码机器上执行，结果是什么？</a:t>
            </a:r>
            <a:endParaRPr lang="en-US" altLang="zh-CN" sz="2000" dirty="0" smtClean="0"/>
          </a:p>
          <a:p>
            <a:r>
              <a:rPr lang="pl-PL" altLang="zh-CN" sz="2000" dirty="0" smtClean="0"/>
              <a:t>-</a:t>
            </a:r>
            <a:r>
              <a:rPr lang="pl-PL" altLang="zh-CN" sz="2000" dirty="0"/>
              <a:t>1 &lt; </a:t>
            </a:r>
            <a:r>
              <a:rPr lang="pl-PL" altLang="zh-CN" sz="2000" dirty="0" smtClean="0"/>
              <a:t>0U</a:t>
            </a:r>
            <a:r>
              <a:rPr lang="en-US" altLang="zh-CN" sz="2000" dirty="0" smtClean="0"/>
              <a:t>    </a:t>
            </a:r>
            <a:endParaRPr lang="en-US" altLang="zh-CN" sz="2000" dirty="0"/>
          </a:p>
          <a:p>
            <a:pPr marL="45720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False</a:t>
            </a:r>
            <a:r>
              <a:rPr lang="en-US" altLang="zh-CN" b="1" dirty="0" smtClean="0">
                <a:solidFill>
                  <a:srgbClr val="00B050"/>
                </a:solidFill>
                <a:latin typeface="Times New Roman" panose="02020603050405020304" pitchFamily="18" charset="0"/>
                <a:ea typeface="宋体" panose="02010600030101010101" pitchFamily="2" charset="-122"/>
              </a:rPr>
              <a:t>   </a:t>
            </a:r>
            <a:r>
              <a:rPr lang="en-US" altLang="zh-CN" b="1" dirty="0" smtClean="0">
                <a:solidFill>
                  <a:schemeClr val="bg1"/>
                </a:solidFill>
                <a:latin typeface="Times New Roman" panose="02020603050405020304" pitchFamily="18" charset="0"/>
                <a:ea typeface="宋体" panose="02010600030101010101" pitchFamily="2" charset="-122"/>
              </a:rPr>
              <a:t>11…1B (2</a:t>
            </a:r>
            <a:r>
              <a:rPr lang="en-US" altLang="zh-CN" b="1" baseline="30000" dirty="0" smtClean="0">
                <a:solidFill>
                  <a:schemeClr val="bg1"/>
                </a:solidFill>
                <a:latin typeface="Times New Roman" panose="02020603050405020304" pitchFamily="18" charset="0"/>
                <a:ea typeface="宋体" panose="02010600030101010101" pitchFamily="2" charset="-122"/>
              </a:rPr>
              <a:t>32</a:t>
            </a:r>
            <a:r>
              <a:rPr lang="en-US" altLang="zh-CN" b="1" dirty="0" smtClean="0">
                <a:solidFill>
                  <a:schemeClr val="bg1"/>
                </a:solidFill>
                <a:latin typeface="Times New Roman" panose="02020603050405020304" pitchFamily="18" charset="0"/>
                <a:ea typeface="宋体" panose="02010600030101010101" pitchFamily="2" charset="-122"/>
              </a:rPr>
              <a:t>-1)   &gt;   00…0B(0)</a:t>
            </a:r>
            <a:endParaRPr lang="en-US" altLang="zh-CN"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r>
              <a:rPr lang="pl-PL" altLang="zh-CN" sz="2000" dirty="0" smtClean="0"/>
              <a:t>2147483647 </a:t>
            </a:r>
            <a:r>
              <a:rPr lang="en-US" altLang="zh-CN" sz="2000" dirty="0" smtClean="0"/>
              <a:t>  </a:t>
            </a:r>
            <a:r>
              <a:rPr lang="pl-PL" altLang="zh-CN" sz="2000" dirty="0"/>
              <a:t>&gt;</a:t>
            </a:r>
            <a:r>
              <a:rPr lang="en-US" altLang="zh-CN" sz="2000" dirty="0"/>
              <a:t> </a:t>
            </a:r>
            <a:r>
              <a:rPr lang="pl-PL" altLang="zh-CN" sz="2000" dirty="0"/>
              <a:t> (int) 2147483648U</a:t>
            </a:r>
            <a:endParaRPr lang="en-US" altLang="zh-CN" sz="2000" dirty="0"/>
          </a:p>
          <a:p>
            <a:pPr marL="0" lvl="0" indent="0">
              <a:buNone/>
            </a:pPr>
            <a:r>
              <a:rPr lang="en-US" altLang="zh-CN" sz="2000" dirty="0">
                <a:solidFill>
                  <a:srgbClr val="00B050"/>
                </a:solidFill>
              </a:rPr>
              <a:t>  </a:t>
            </a:r>
            <a:r>
              <a:rPr lang="en-US" altLang="zh-CN" sz="1600" b="1" dirty="0" smtClean="0">
                <a:solidFill>
                  <a:schemeClr val="bg1"/>
                </a:solidFill>
                <a:latin typeface="Times New Roman" panose="02020603050405020304" pitchFamily="18" charset="0"/>
                <a:ea typeface="宋体" panose="02010600030101010101" pitchFamily="2" charset="-122"/>
              </a:rPr>
              <a:t>…1</a:t>
            </a:r>
            <a:r>
              <a:rPr lang="en-US" altLang="zh-CN" sz="1600" b="1" dirty="0">
                <a:solidFill>
                  <a:srgbClr val="00B050"/>
                </a:solidFill>
                <a:latin typeface="Times New Roman" panose="02020603050405020304" pitchFamily="18" charset="0"/>
                <a:ea typeface="宋体" panose="02010600030101010101" pitchFamily="2" charset="-122"/>
              </a:rPr>
              <a:t> </a:t>
            </a:r>
            <a:r>
              <a:rPr lang="en-US" altLang="zh-CN" sz="1800" b="1" dirty="0">
                <a:solidFill>
                  <a:srgbClr val="00B050"/>
                </a:solidFill>
                <a:latin typeface="Times New Roman" panose="02020603050405020304" pitchFamily="18" charset="0"/>
                <a:ea typeface="宋体" panose="02010600030101010101" pitchFamily="2" charset="-122"/>
              </a:rPr>
              <a:t>True </a:t>
            </a:r>
            <a:r>
              <a:rPr lang="en-US" altLang="zh-CN" sz="1600" b="1" dirty="0" smtClean="0">
                <a:solidFill>
                  <a:schemeClr val="bg1"/>
                </a:solidFill>
                <a:latin typeface="Times New Roman" panose="02020603050405020304" pitchFamily="18" charset="0"/>
                <a:ea typeface="宋体" panose="02010600030101010101" pitchFamily="2" charset="-122"/>
              </a:rPr>
              <a:t>B </a:t>
            </a:r>
            <a:r>
              <a:rPr lang="en-US" altLang="zh-CN" sz="1600" b="1" dirty="0">
                <a:solidFill>
                  <a:schemeClr val="bg1"/>
                </a:solidFill>
                <a:latin typeface="Times New Roman" panose="02020603050405020304" pitchFamily="18" charset="0"/>
                <a:ea typeface="宋体" panose="02010600030101010101" pitchFamily="2" charset="-122"/>
              </a:rPr>
              <a:t>(2</a:t>
            </a:r>
            <a:r>
              <a:rPr lang="en-US" altLang="zh-CN" sz="1600" b="1" baseline="30000" dirty="0">
                <a:solidFill>
                  <a:schemeClr val="bg1"/>
                </a:solidFill>
                <a:latin typeface="Times New Roman" panose="02020603050405020304" pitchFamily="18" charset="0"/>
                <a:ea typeface="宋体" panose="02010600030101010101" pitchFamily="2" charset="-122"/>
              </a:rPr>
              <a:t>31</a:t>
            </a:r>
            <a:r>
              <a:rPr lang="en-US" altLang="zh-CN" sz="1600" b="1" dirty="0">
                <a:solidFill>
                  <a:schemeClr val="bg1"/>
                </a:solidFill>
                <a:latin typeface="Times New Roman" panose="02020603050405020304" pitchFamily="18" charset="0"/>
                <a:ea typeface="宋体" panose="02010600030101010101" pitchFamily="2" charset="-122"/>
              </a:rPr>
              <a:t>-1)   &gt;   100…0B (-2</a:t>
            </a:r>
            <a:r>
              <a:rPr lang="en-US" altLang="zh-CN" sz="1600" b="1" baseline="30000" dirty="0">
                <a:solidFill>
                  <a:schemeClr val="bg1"/>
                </a:solidFill>
                <a:latin typeface="Times New Roman" panose="02020603050405020304" pitchFamily="18" charset="0"/>
                <a:ea typeface="宋体" panose="02010600030101010101" pitchFamily="2" charset="-122"/>
              </a:rPr>
              <a:t>31</a:t>
            </a:r>
            <a:r>
              <a:rPr lang="en-US" altLang="zh-CN" sz="1600" b="1" dirty="0">
                <a:solidFill>
                  <a:schemeClr val="bg1"/>
                </a:solidFill>
                <a:latin typeface="Times New Roman" panose="02020603050405020304" pitchFamily="18" charset="0"/>
                <a:ea typeface="宋体" panose="02010600030101010101" pitchFamily="2" charset="-122"/>
              </a:rPr>
              <a:t>)</a:t>
            </a:r>
            <a:endParaRPr lang="en-US" altLang="zh-CN" sz="16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r>
              <a:rPr lang="pl-PL" altLang="zh-CN" sz="2000" dirty="0"/>
              <a:t>2147483647U &gt; </a:t>
            </a:r>
            <a:r>
              <a:rPr lang="en-US" altLang="zh-CN" sz="2000" dirty="0"/>
              <a:t> </a:t>
            </a:r>
            <a:r>
              <a:rPr lang="pl-PL" altLang="zh-CN" sz="2000" dirty="0"/>
              <a:t>-2147483647 – </a:t>
            </a:r>
            <a:r>
              <a:rPr lang="pl-PL" altLang="zh-CN" sz="2000" dirty="0" smtClean="0"/>
              <a:t>1</a:t>
            </a:r>
            <a:endParaRPr lang="en-US" altLang="zh-CN" sz="2000" dirty="0" smtClean="0"/>
          </a:p>
          <a:p>
            <a:pPr marL="46990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False</a:t>
            </a:r>
          </a:p>
          <a:p>
            <a:r>
              <a:rPr lang="pl-PL" altLang="zh-CN" sz="2000" dirty="0" smtClean="0"/>
              <a:t>2147483647</a:t>
            </a:r>
            <a:r>
              <a:rPr lang="en-US" altLang="zh-CN" sz="2000" dirty="0" smtClean="0"/>
              <a:t>  </a:t>
            </a:r>
            <a:r>
              <a:rPr lang="pl-PL" altLang="zh-CN" sz="2000" dirty="0" smtClean="0"/>
              <a:t> </a:t>
            </a:r>
            <a:r>
              <a:rPr lang="pl-PL" altLang="zh-CN" sz="2000" dirty="0"/>
              <a:t>&gt; </a:t>
            </a:r>
            <a:r>
              <a:rPr lang="en-US" altLang="zh-CN" sz="2000" dirty="0"/>
              <a:t> </a:t>
            </a:r>
            <a:r>
              <a:rPr lang="pl-PL" altLang="zh-CN" sz="2000" dirty="0"/>
              <a:t>-2147483647 – 1</a:t>
            </a:r>
            <a:endParaRPr lang="en-US" altLang="zh-CN" sz="2000" dirty="0"/>
          </a:p>
          <a:p>
            <a:pPr marL="0" indent="0">
              <a:buNone/>
            </a:pPr>
            <a:r>
              <a:rPr lang="en-US" altLang="zh-CN" sz="2000" b="1" dirty="0" smtClean="0">
                <a:solidFill>
                  <a:srgbClr val="00B050"/>
                </a:solidFill>
                <a:latin typeface="Times New Roman" panose="02020603050405020304" pitchFamily="18" charset="0"/>
                <a:ea typeface="宋体" panose="02010600030101010101" pitchFamily="2" charset="-122"/>
              </a:rPr>
              <a:t>       True</a:t>
            </a:r>
            <a:endParaRPr lang="en-US" altLang="zh-CN" sz="2000" dirty="0" smtClean="0"/>
          </a:p>
          <a:p>
            <a:r>
              <a:rPr lang="en-US" altLang="zh-CN" sz="2000" dirty="0" smtClean="0"/>
              <a:t>2147483647   &gt; </a:t>
            </a:r>
            <a:r>
              <a:rPr lang="en-US" altLang="zh-CN" sz="2000" dirty="0"/>
              <a:t>-</a:t>
            </a:r>
            <a:r>
              <a:rPr lang="en-US" altLang="zh-CN" sz="2000" dirty="0" smtClean="0"/>
              <a:t>2147483648</a:t>
            </a:r>
          </a:p>
          <a:p>
            <a:pPr marL="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       False</a:t>
            </a:r>
            <a:endParaRPr lang="en-US" altLang="zh-CN" sz="1800" b="1" dirty="0">
              <a:solidFill>
                <a:srgbClr val="FF0000"/>
              </a:solidFill>
              <a:latin typeface="Times New Roman" panose="02020603050405020304" pitchFamily="18" charset="0"/>
              <a:ea typeface="宋体" panose="02010600030101010101" pitchFamily="2" charset="-122"/>
            </a:endParaRPr>
          </a:p>
          <a:p>
            <a:endParaRPr lang="en-US" altLang="zh-CN" sz="2000" dirty="0"/>
          </a:p>
          <a:p>
            <a:pPr marL="0" lvl="0" indent="0">
              <a:buNone/>
            </a:pPr>
            <a:r>
              <a:rPr lang="en-US" altLang="zh-CN" sz="2000" dirty="0" smtClean="0">
                <a:solidFill>
                  <a:srgbClr val="FF0000"/>
                </a:solidFill>
              </a:rPr>
              <a:t>   </a:t>
            </a:r>
            <a:r>
              <a:rPr lang="en-US" altLang="zh-CN" sz="2000" b="1" dirty="0">
                <a:solidFill>
                  <a:schemeClr val="bg1"/>
                </a:solidFill>
                <a:latin typeface="Times New Roman" panose="02020603050405020304" pitchFamily="18" charset="0"/>
                <a:ea typeface="宋体" panose="02010600030101010101" pitchFamily="2" charset="-122"/>
              </a:rPr>
              <a:t>011…1B (2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-1)   &lt;   100…0B(2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a:t>
            </a:r>
            <a:endParaRPr lang="en-US" altLang="zh-CN" sz="20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endParaRPr lang="zh-CN" altLang="en-US" dirty="0" smtClean="0"/>
          </a:p>
          <a:p>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5157192"/>
            <a:ext cx="1152128" cy="1219242"/>
          </a:xfrm>
          <a:prstGeom prst="rect">
            <a:avLst/>
          </a:prstGeom>
        </p:spPr>
      </p:pic>
    </p:spTree>
    <p:extLst>
      <p:ext uri="{BB962C8B-B14F-4D97-AF65-F5344CB8AC3E}">
        <p14:creationId xmlns:p14="http://schemas.microsoft.com/office/powerpoint/2010/main" val="5597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5" end="5"/>
                                            </p:txEl>
                                          </p:spTgt>
                                        </p:tgtEl>
                                        <p:attrNameLst>
                                          <p:attrName>ppt_c</p:attrName>
                                        </p:attrNameLst>
                                      </p:cBhvr>
                                      <p:to>
                                        <a:srgbClr val="00CC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8" end="8"/>
                                            </p:txEl>
                                          </p:spTgt>
                                        </p:tgtEl>
                                        <p:attrNameLst>
                                          <p:attrName>ppt_c</p:attrName>
                                        </p:attrNameLst>
                                      </p:cBhvr>
                                      <p:to>
                                        <a:srgbClr val="FF0000"/>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9" end="9"/>
                                            </p:txEl>
                                          </p:spTgt>
                                        </p:tgtEl>
                                        <p:attrNameLst>
                                          <p:attrName>ppt_c</p:attrName>
                                        </p:attrNameLst>
                                      </p:cBhvr>
                                      <p:to>
                                        <a:srgbClr val="00CC00"/>
                                      </p:to>
                                    </p:animClr>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0" end="10"/>
                                            </p:txEl>
                                          </p:spTgt>
                                        </p:tgtEl>
                                        <p:attrNameLst>
                                          <p:attrName>ppt_c</p:attrName>
                                        </p:attrNameLst>
                                      </p:cBhvr>
                                      <p:to>
                                        <a:srgbClr val="00CC00"/>
                                      </p:to>
                                    </p:animClr>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1" end="11"/>
                                            </p:txEl>
                                          </p:spTgt>
                                        </p:tgtEl>
                                        <p:attrNameLst>
                                          <p:attrName>ppt_c</p:attrName>
                                        </p:attrNameLst>
                                      </p:cBhvr>
                                      <p:to>
                                        <a:srgbClr val="FF0000"/>
                                      </p:to>
                                    </p:animClr>
                                  </p:sub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2" end="12"/>
                                            </p:txEl>
                                          </p:spTgt>
                                        </p:tgtEl>
                                        <p:attrNameLst>
                                          <p:attrName>ppt_c</p:attrName>
                                        </p:attrNameLst>
                                      </p:cBhvr>
                                      <p:to>
                                        <a:srgbClr val="FF0000"/>
                                      </p:to>
                                    </p:animClr>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 calcmode="lin" valueType="num">
                                      <p:cBhvr additive="base">
                                        <p:cTn id="8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
            </a:r>
            <a:r>
              <a:rPr lang="zh-CN" altLang="en-US" dirty="0" smtClean="0"/>
              <a:t>编译器对常量的处理</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a:t>执行结果为</a:t>
            </a:r>
            <a:r>
              <a:rPr lang="en-US" altLang="zh-CN" dirty="0"/>
              <a:t>false</a:t>
            </a:r>
            <a:r>
              <a:rPr lang="zh-CN" altLang="en-US" dirty="0"/>
              <a:t>。</a:t>
            </a:r>
            <a:r>
              <a:rPr lang="en-US" altLang="zh-CN" dirty="0"/>
              <a:t>Why</a:t>
            </a:r>
          </a:p>
          <a:p>
            <a:endParaRPr lang="en-US" altLang="zh-CN" dirty="0" smtClean="0"/>
          </a:p>
          <a:p>
            <a:endParaRPr lang="en-US" altLang="zh-CN" dirty="0"/>
          </a:p>
          <a:p>
            <a:r>
              <a:rPr lang="en-US" altLang="zh-CN" dirty="0" smtClean="0"/>
              <a:t> ISO C90</a:t>
            </a:r>
            <a:endParaRPr lang="zh-CN" altLang="en-US" dirty="0"/>
          </a:p>
          <a:p>
            <a:pPr lvl="1"/>
            <a:r>
              <a:rPr lang="en-US" altLang="zh-CN" dirty="0" smtClean="0"/>
              <a:t>2147483648</a:t>
            </a:r>
            <a:r>
              <a:rPr lang="zh-CN" altLang="en-US" dirty="0"/>
              <a:t>为</a:t>
            </a:r>
            <a:r>
              <a:rPr lang="en-US" altLang="zh-CN" dirty="0"/>
              <a:t>unsigned </a:t>
            </a:r>
            <a:r>
              <a:rPr lang="en-US" altLang="zh-CN" dirty="0" err="1"/>
              <a:t>int</a:t>
            </a:r>
            <a:r>
              <a:rPr lang="zh-CN" altLang="en-US" dirty="0"/>
              <a:t>型，</a:t>
            </a:r>
          </a:p>
          <a:p>
            <a:pPr lvl="1"/>
            <a:r>
              <a:rPr lang="zh-CN" altLang="en-US" dirty="0" smtClean="0"/>
              <a:t>求负后还是原值，按无</a:t>
            </a:r>
            <a:r>
              <a:rPr lang="zh-CN" altLang="en-US" dirty="0"/>
              <a:t>符号数比较，</a:t>
            </a:r>
          </a:p>
          <a:p>
            <a:pPr lvl="1"/>
            <a:r>
              <a:rPr lang="en-US" altLang="zh-CN" dirty="0"/>
              <a:t>0x7FFFFFFF </a:t>
            </a:r>
            <a:r>
              <a:rPr lang="zh-CN" altLang="en-US" dirty="0" smtClean="0"/>
              <a:t>小于</a:t>
            </a:r>
            <a:r>
              <a:rPr lang="en-US" altLang="zh-CN" dirty="0" smtClean="0"/>
              <a:t>0x80000000</a:t>
            </a:r>
            <a:r>
              <a:rPr lang="zh-CN" altLang="en-US" dirty="0" smtClean="0"/>
              <a:t>，</a:t>
            </a:r>
            <a:r>
              <a:rPr lang="zh-CN" altLang="en-US" dirty="0"/>
              <a:t>结果为</a:t>
            </a:r>
            <a:r>
              <a:rPr lang="en-US" altLang="zh-CN" dirty="0"/>
              <a:t>false</a:t>
            </a:r>
            <a:r>
              <a:rPr lang="zh-CN" altLang="en-US" dirty="0"/>
              <a:t>。</a:t>
            </a:r>
          </a:p>
          <a:p>
            <a:r>
              <a:rPr lang="en-US" altLang="zh-CN" dirty="0" smtClean="0"/>
              <a:t>ISO C99</a:t>
            </a:r>
          </a:p>
          <a:p>
            <a:pPr lvl="1"/>
            <a:r>
              <a:rPr lang="en-US" altLang="zh-CN" dirty="0" smtClean="0"/>
              <a:t>2147483648</a:t>
            </a:r>
            <a:r>
              <a:rPr lang="zh-CN" altLang="en-US" dirty="0"/>
              <a:t>为</a:t>
            </a:r>
            <a:r>
              <a:rPr lang="en-US" altLang="zh-CN" dirty="0"/>
              <a:t>long </a:t>
            </a:r>
            <a:r>
              <a:rPr lang="en-US" altLang="zh-CN" dirty="0" err="1"/>
              <a:t>long</a:t>
            </a:r>
            <a:r>
              <a:rPr lang="zh-CN" altLang="en-US" dirty="0"/>
              <a:t>型</a:t>
            </a:r>
            <a:r>
              <a:rPr lang="zh-CN" altLang="en-US" dirty="0" smtClean="0"/>
              <a:t>，</a:t>
            </a:r>
            <a:endParaRPr lang="en-US" altLang="zh-CN" dirty="0" smtClean="0"/>
          </a:p>
          <a:p>
            <a:pPr lvl="1"/>
            <a:r>
              <a:rPr lang="zh-CN" altLang="en-US" dirty="0" smtClean="0"/>
              <a:t>表达式按带符号</a:t>
            </a:r>
            <a:r>
              <a:rPr lang="zh-CN" altLang="en-US" dirty="0"/>
              <a:t>整数比较</a:t>
            </a:r>
            <a:r>
              <a:rPr lang="zh-CN" altLang="en-US" dirty="0" smtClean="0"/>
              <a:t>，</a:t>
            </a:r>
            <a:endParaRPr lang="en-US" altLang="zh-CN" dirty="0" smtClean="0"/>
          </a:p>
          <a:p>
            <a:pPr lvl="1"/>
            <a:r>
              <a:rPr lang="zh-CN" altLang="en-US" dirty="0" smtClean="0"/>
              <a:t>执行结果为</a:t>
            </a:r>
            <a:r>
              <a:rPr lang="en-US" altLang="zh-CN" dirty="0" smtClean="0"/>
              <a:t>True</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73</a:t>
            </a:fld>
            <a:r>
              <a:rPr lang="en-US" altLang="zh-CN" sz="1400" smtClean="0">
                <a:solidFill>
                  <a:srgbClr val="0D7157"/>
                </a:solidFill>
              </a:rPr>
              <a:t>- </a:t>
            </a:r>
            <a:endParaRPr lang="en-US" altLang="zh-CN" sz="1400" dirty="0">
              <a:solidFill>
                <a:srgbClr val="0D7157"/>
              </a:solidFill>
            </a:endParaRPr>
          </a:p>
        </p:txBody>
      </p:sp>
      <p:graphicFrame>
        <p:nvGraphicFramePr>
          <p:cNvPr id="5" name="Group 4"/>
          <p:cNvGraphicFramePr>
            <a:graphicFrameLocks noGrp="1"/>
          </p:cNvGraphicFramePr>
          <p:nvPr>
            <p:extLst>
              <p:ext uri="{D42A27DB-BD31-4B8C-83A1-F6EECF244321}">
                <p14:modId xmlns:p14="http://schemas.microsoft.com/office/powerpoint/2010/main" val="774664970"/>
              </p:ext>
            </p:extLst>
          </p:nvPr>
        </p:nvGraphicFramePr>
        <p:xfrm>
          <a:off x="5245376" y="2132734"/>
          <a:ext cx="3409273" cy="1368150"/>
        </p:xfrm>
        <a:graphic>
          <a:graphicData uri="http://schemas.openxmlformats.org/drawingml/2006/table">
            <a:tbl>
              <a:tblPr/>
              <a:tblGrid>
                <a:gridCol w="1705029">
                  <a:extLst>
                    <a:ext uri="{9D8B030D-6E8A-4147-A177-3AD203B41FA5}">
                      <a16:colId xmlns:a16="http://schemas.microsoft.com/office/drawing/2014/main" val="20000"/>
                    </a:ext>
                  </a:extLst>
                </a:gridCol>
                <a:gridCol w="1704244">
                  <a:extLst>
                    <a:ext uri="{9D8B030D-6E8A-4147-A177-3AD203B41FA5}">
                      <a16:colId xmlns:a16="http://schemas.microsoft.com/office/drawing/2014/main" val="20001"/>
                    </a:ext>
                  </a:extLst>
                </a:gridCol>
              </a:tblGrid>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C90</a:t>
                      </a:r>
                      <a:r>
                        <a:rPr kumimoji="0" lang="zh-CN" altLang="en-US"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范围</a:t>
                      </a: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类型</a:t>
                      </a: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0~2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31</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31</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32</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a:t>
                      </a:r>
                      <a:r>
                        <a:rPr kumimoji="0" lang="en-US" altLang="zh-CN" sz="14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32</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63</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long long</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63</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64</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4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1699512004"/>
              </p:ext>
            </p:extLst>
          </p:nvPr>
        </p:nvGraphicFramePr>
        <p:xfrm>
          <a:off x="5220072" y="4898480"/>
          <a:ext cx="3393952" cy="1366400"/>
        </p:xfrm>
        <a:graphic>
          <a:graphicData uri="http://schemas.openxmlformats.org/drawingml/2006/table">
            <a:tbl>
              <a:tblPr/>
              <a:tblGrid>
                <a:gridCol w="1698150">
                  <a:extLst>
                    <a:ext uri="{9D8B030D-6E8A-4147-A177-3AD203B41FA5}">
                      <a16:colId xmlns:a16="http://schemas.microsoft.com/office/drawing/2014/main" val="20000"/>
                    </a:ext>
                  </a:extLst>
                </a:gridCol>
                <a:gridCol w="1695802">
                  <a:extLst>
                    <a:ext uri="{9D8B030D-6E8A-4147-A177-3AD203B41FA5}">
                      <a16:colId xmlns:a16="http://schemas.microsoft.com/office/drawing/2014/main" val="20001"/>
                    </a:ext>
                  </a:extLst>
                </a:gridCol>
              </a:tblGrid>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C99</a:t>
                      </a:r>
                      <a:r>
                        <a:rPr kumimoji="0" lang="zh-CN" altLang="en-US" sz="15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范围</a:t>
                      </a: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类型</a:t>
                      </a: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270401">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0~2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31</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31</a:t>
                      </a: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63</a:t>
                      </a: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long </a:t>
                      </a:r>
                      <a:r>
                        <a:rPr kumimoji="0" lang="en-US" altLang="zh-CN" sz="15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63</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64</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5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150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additive="base">
                                        <p:cTn id="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smtClean="0">
                <a:solidFill>
                  <a:srgbClr val="FF0000"/>
                </a:solidFill>
              </a:rPr>
              <a:t>（</a:t>
            </a:r>
            <a:r>
              <a:rPr lang="en-US" altLang="zh-CN" dirty="0" smtClean="0">
                <a:solidFill>
                  <a:srgbClr val="FF0000"/>
                </a:solidFill>
              </a:rPr>
              <a:t>false/</a:t>
            </a:r>
            <a:r>
              <a:rPr lang="en-US" altLang="zh-CN" dirty="0" smtClean="0">
                <a:solidFill>
                  <a:srgbClr val="92D050"/>
                </a:solidFill>
              </a:rPr>
              <a:t>True</a:t>
            </a:r>
            <a:r>
              <a:rPr lang="zh-CN" altLang="en-US" dirty="0" smtClean="0">
                <a:solidFill>
                  <a:srgbClr val="FF0000"/>
                </a:solidFill>
              </a:rPr>
              <a:t>）</a:t>
            </a:r>
            <a:endParaRPr lang="en-US" altLang="zh-CN" dirty="0" smtClean="0">
              <a:solidFill>
                <a:srgbClr val="FF0000"/>
              </a:solidFill>
            </a:endParaRPr>
          </a:p>
          <a:p>
            <a:endParaRPr lang="en-US" altLang="zh-CN" dirty="0" smtClean="0"/>
          </a:p>
          <a:p>
            <a:r>
              <a:rPr lang="zh-CN" altLang="en-US" dirty="0" smtClean="0"/>
              <a:t>“</a:t>
            </a:r>
            <a:r>
              <a:rPr lang="en-US" altLang="zh-CN" dirty="0" err="1"/>
              <a:t>int</a:t>
            </a:r>
            <a:r>
              <a:rPr lang="en-US" altLang="zh-CN" dirty="0"/>
              <a:t> </a:t>
            </a:r>
            <a:r>
              <a:rPr lang="en-US" altLang="zh-CN" dirty="0" err="1"/>
              <a:t>i</a:t>
            </a:r>
            <a:r>
              <a:rPr lang="en-US" altLang="zh-CN" dirty="0"/>
              <a:t>=-2147483648</a:t>
            </a:r>
            <a:r>
              <a:rPr lang="en-US" altLang="zh-CN" dirty="0" smtClean="0"/>
              <a:t>;”</a:t>
            </a:r>
          </a:p>
          <a:p>
            <a:r>
              <a:rPr lang="zh-CN" altLang="en-US" dirty="0" smtClean="0"/>
              <a:t> “</a:t>
            </a:r>
            <a:r>
              <a:rPr lang="en-US" altLang="zh-CN" dirty="0" smtClean="0">
                <a:solidFill>
                  <a:srgbClr val="00B050"/>
                </a:solidFill>
              </a:rPr>
              <a:t>2147483647&gt;</a:t>
            </a:r>
            <a:r>
              <a:rPr lang="en-US" altLang="zh-CN" dirty="0" err="1" smtClean="0">
                <a:solidFill>
                  <a:srgbClr val="00B050"/>
                </a:solidFill>
              </a:rPr>
              <a:t>i</a:t>
            </a:r>
            <a:r>
              <a:rPr lang="en-US" altLang="zh-CN" dirty="0" smtClean="0"/>
              <a:t>”</a:t>
            </a:r>
            <a:r>
              <a:rPr lang="zh-CN" altLang="en-US" dirty="0" smtClean="0"/>
              <a:t>的</a:t>
            </a:r>
            <a:r>
              <a:rPr lang="zh-CN" altLang="en-US" dirty="0"/>
              <a:t>执行结果为</a:t>
            </a:r>
            <a:r>
              <a:rPr lang="en-US" altLang="zh-CN" dirty="0"/>
              <a:t>true</a:t>
            </a:r>
            <a:r>
              <a:rPr lang="zh-CN" altLang="en-US" dirty="0" smtClean="0"/>
              <a:t>。</a:t>
            </a:r>
            <a:endParaRPr lang="zh-CN" altLang="en-US" dirty="0"/>
          </a:p>
          <a:p>
            <a:pPr lvl="1"/>
            <a:r>
              <a:rPr lang="zh-CN" altLang="en-US" dirty="0" smtClean="0"/>
              <a:t>按</a:t>
            </a:r>
            <a:r>
              <a:rPr lang="en-US" altLang="zh-CN" dirty="0" err="1"/>
              <a:t>int</a:t>
            </a:r>
            <a:r>
              <a:rPr lang="zh-CN" altLang="en-US" dirty="0" smtClean="0"/>
              <a:t>型比较</a:t>
            </a:r>
            <a:r>
              <a:rPr lang="zh-CN" altLang="en-US" dirty="0"/>
              <a:t>，结果为</a:t>
            </a:r>
            <a:r>
              <a:rPr lang="en-US" altLang="zh-CN" dirty="0"/>
              <a:t>true</a:t>
            </a:r>
            <a:r>
              <a:rPr lang="zh-CN" altLang="en-US" dirty="0"/>
              <a:t>。</a:t>
            </a:r>
          </a:p>
          <a:p>
            <a:endParaRPr lang="en-US" altLang="zh-CN" dirty="0" smtClean="0"/>
          </a:p>
          <a:p>
            <a:r>
              <a:rPr lang="zh-CN" altLang="en-US" dirty="0" smtClean="0"/>
              <a:t>“</a:t>
            </a:r>
            <a:r>
              <a:rPr lang="en-US" altLang="zh-CN" dirty="0" smtClean="0"/>
              <a:t> </a:t>
            </a:r>
            <a:r>
              <a:rPr lang="en-US" altLang="zh-CN" dirty="0">
                <a:solidFill>
                  <a:srgbClr val="00B050"/>
                </a:solidFill>
              </a:rPr>
              <a:t>2147483647 </a:t>
            </a:r>
            <a:r>
              <a:rPr lang="en-US" altLang="zh-CN" dirty="0" smtClean="0">
                <a:solidFill>
                  <a:srgbClr val="00B050"/>
                </a:solidFill>
              </a:rPr>
              <a:t> &gt; -</a:t>
            </a:r>
            <a:r>
              <a:rPr lang="en-US" altLang="zh-CN" dirty="0">
                <a:solidFill>
                  <a:srgbClr val="00B050"/>
                </a:solidFill>
              </a:rPr>
              <a:t>2147483647-1”</a:t>
            </a:r>
            <a:r>
              <a:rPr lang="zh-CN" altLang="en-US" dirty="0" smtClean="0"/>
              <a:t>？</a:t>
            </a:r>
            <a:endParaRPr lang="zh-CN" altLang="en-US" dirty="0"/>
          </a:p>
          <a:p>
            <a:pPr lvl="1"/>
            <a:r>
              <a:rPr lang="en-US" altLang="zh-CN" dirty="0" smtClean="0"/>
              <a:t> </a:t>
            </a:r>
            <a:r>
              <a:rPr lang="zh-CN" altLang="en-US" dirty="0"/>
              <a:t>按</a:t>
            </a:r>
            <a:r>
              <a:rPr lang="en-US" altLang="zh-CN" dirty="0" err="1"/>
              <a:t>int</a:t>
            </a:r>
            <a:r>
              <a:rPr lang="zh-CN" altLang="en-US" dirty="0"/>
              <a:t>型比较，结果为</a:t>
            </a:r>
            <a:r>
              <a:rPr lang="en-US" altLang="zh-CN" dirty="0" smtClean="0"/>
              <a:t>true</a:t>
            </a:r>
          </a:p>
          <a:p>
            <a:pPr lvl="1"/>
            <a:r>
              <a:rPr lang="en-US" altLang="zh-CN" dirty="0" smtClean="0"/>
              <a:t>#</a:t>
            </a:r>
            <a:r>
              <a:rPr lang="en-US" altLang="zh-CN" dirty="0"/>
              <a:t>define   INT32_MIN   </a:t>
            </a:r>
            <a:r>
              <a:rPr lang="en-US" altLang="zh-CN" dirty="0">
                <a:solidFill>
                  <a:srgbClr val="FF0000"/>
                </a:solidFill>
              </a:rPr>
              <a:t>(-2147483647   -   1) </a:t>
            </a:r>
          </a:p>
          <a:p>
            <a:pPr lvl="1"/>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601510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
            </a:r>
            <a:r>
              <a:rPr lang="zh-CN" altLang="en-US" dirty="0" smtClean="0"/>
              <a:t>语言中的整数小结</a:t>
            </a:r>
            <a:endParaRPr lang="zh-CN" altLang="en-US" dirty="0"/>
          </a:p>
        </p:txBody>
      </p:sp>
      <p:sp>
        <p:nvSpPr>
          <p:cNvPr id="3" name="内容占位符 2"/>
          <p:cNvSpPr>
            <a:spLocks noGrp="1"/>
          </p:cNvSpPr>
          <p:nvPr>
            <p:ph idx="1"/>
          </p:nvPr>
        </p:nvSpPr>
        <p:spPr/>
        <p:txBody>
          <a:bodyPr/>
          <a:lstStyle/>
          <a:p>
            <a:r>
              <a:rPr lang="zh-CN" altLang="en-US" dirty="0" smtClean="0"/>
              <a:t>整数补码存储，表示，运算</a:t>
            </a:r>
            <a:endParaRPr lang="en-US" altLang="zh-CN" dirty="0" smtClean="0"/>
          </a:p>
          <a:p>
            <a:r>
              <a:rPr lang="en-US" altLang="zh-CN" dirty="0" smtClean="0"/>
              <a:t>C</a:t>
            </a:r>
            <a:r>
              <a:rPr lang="zh-CN" altLang="en-US" dirty="0" smtClean="0"/>
              <a:t>编译器根据常量值的大小自动匹配数据类型</a:t>
            </a:r>
            <a:endParaRPr lang="en-US" altLang="zh-CN" dirty="0" smtClean="0"/>
          </a:p>
          <a:p>
            <a:pPr lvl="1"/>
            <a:r>
              <a:rPr lang="en-US" altLang="zh-CN" dirty="0" smtClean="0"/>
              <a:t>-2147483648</a:t>
            </a:r>
            <a:r>
              <a:rPr lang="zh-CN" altLang="en-US" dirty="0" smtClean="0"/>
              <a:t>被当成无符号数  </a:t>
            </a:r>
            <a:r>
              <a:rPr lang="en-US" altLang="zh-CN" dirty="0" smtClean="0"/>
              <a:t>(C90)</a:t>
            </a:r>
          </a:p>
          <a:p>
            <a:pPr lvl="1"/>
            <a:r>
              <a:rPr lang="en-US" altLang="zh-CN" dirty="0"/>
              <a:t>#define   INT32_MIN   </a:t>
            </a:r>
            <a:r>
              <a:rPr lang="en-US" altLang="zh-CN" dirty="0">
                <a:solidFill>
                  <a:srgbClr val="FF0000"/>
                </a:solidFill>
              </a:rPr>
              <a:t>(-2147483647   -   1)</a:t>
            </a:r>
            <a:endParaRPr lang="en-US" altLang="zh-CN" dirty="0" smtClean="0"/>
          </a:p>
          <a:p>
            <a:r>
              <a:rPr lang="zh-CN" altLang="en-US" dirty="0" smtClean="0"/>
              <a:t>有符号和无符号共存时无符号优先</a:t>
            </a:r>
            <a:endParaRPr lang="en-US" altLang="zh-CN" dirty="0" smtClean="0"/>
          </a:p>
          <a:p>
            <a:pPr lvl="1"/>
            <a:r>
              <a:rPr lang="pl-PL" altLang="zh-CN" dirty="0" smtClean="0"/>
              <a:t>-</a:t>
            </a:r>
            <a:r>
              <a:rPr lang="pl-PL" altLang="zh-CN" dirty="0"/>
              <a:t>1 </a:t>
            </a:r>
            <a:r>
              <a:rPr lang="en-US" altLang="zh-CN" dirty="0"/>
              <a:t>&gt;</a:t>
            </a:r>
            <a:r>
              <a:rPr lang="pl-PL" altLang="zh-CN" dirty="0" smtClean="0"/>
              <a:t> </a:t>
            </a:r>
            <a:r>
              <a:rPr lang="pl-PL" altLang="zh-CN" dirty="0"/>
              <a:t>0U</a:t>
            </a:r>
            <a:r>
              <a:rPr lang="en-US" altLang="zh-CN" dirty="0"/>
              <a:t>    </a:t>
            </a:r>
          </a:p>
          <a:p>
            <a:r>
              <a:rPr lang="zh-CN" altLang="en-US" dirty="0" smtClean="0"/>
              <a:t>整数变量初始化</a:t>
            </a:r>
            <a:endParaRPr lang="en-US" altLang="zh-CN" dirty="0" smtClean="0"/>
          </a:p>
          <a:p>
            <a:pPr lvl="1"/>
            <a:r>
              <a:rPr lang="zh-CN" altLang="en-US" dirty="0" smtClean="0"/>
              <a:t>先</a:t>
            </a:r>
            <a:r>
              <a:rPr lang="zh-CN" altLang="en-US" dirty="0"/>
              <a:t>按约定处理</a:t>
            </a:r>
            <a:r>
              <a:rPr lang="zh-CN" altLang="en-US" dirty="0" smtClean="0"/>
              <a:t>常量 转换成机器码  </a:t>
            </a:r>
            <a:r>
              <a:rPr lang="en-US" altLang="zh-CN" dirty="0" smtClean="0"/>
              <a:t>C90/99 </a:t>
            </a:r>
            <a:r>
              <a:rPr lang="zh-CN" altLang="en-US" dirty="0" smtClean="0"/>
              <a:t>有区别</a:t>
            </a:r>
            <a:endParaRPr lang="en-US" altLang="zh-CN" dirty="0"/>
          </a:p>
          <a:p>
            <a:pPr lvl="1"/>
            <a:r>
              <a:rPr lang="zh-CN" altLang="en-US" dirty="0" smtClean="0"/>
              <a:t>然后根据变量长度进行强制转换，位数超出的直接截去</a:t>
            </a:r>
            <a:endParaRPr lang="en-US" altLang="zh-CN" dirty="0"/>
          </a:p>
          <a:p>
            <a:endParaRPr lang="en-US" altLang="zh-CN" dirty="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808897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一个奇怪</a:t>
            </a:r>
            <a:r>
              <a:rPr lang="zh-CN" altLang="zh-CN" dirty="0" smtClean="0"/>
              <a:t>的</a:t>
            </a:r>
            <a:r>
              <a:rPr lang="zh-CN" altLang="en-US" dirty="0" smtClean="0"/>
              <a:t>浮点运算</a:t>
            </a:r>
            <a:r>
              <a:rPr lang="zh-CN" altLang="zh-CN" dirty="0" smtClean="0"/>
              <a:t>程序</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76</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539552" y="1591431"/>
            <a:ext cx="5838825" cy="3783087"/>
          </a:xfrm>
          <a:prstGeom prst="rect">
            <a:avLst/>
          </a:prstGeom>
          <a:solidFill>
            <a:srgbClr val="CCFF66">
              <a:alpha val="74117"/>
            </a:srgbClr>
          </a:solidFill>
          <a:ln w="25400">
            <a:solidFill>
              <a:schemeClr val="accent1"/>
            </a:solidFill>
            <a:miter lim="800000"/>
            <a:headEnd/>
            <a:tailEnd/>
          </a:ln>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5680075" y="1927225"/>
            <a:ext cx="3082925" cy="459100"/>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a:solidFill>
                  <a:schemeClr val="bg1"/>
                </a:solidFill>
                <a:latin typeface="Courier New" panose="02070309020205020404" pitchFamily="49" charset="0"/>
                <a:ea typeface="宋体" panose="02010600030101010101" pitchFamily="2" charset="-122"/>
              </a:rPr>
              <a:t>3.000000,2</a:t>
            </a:r>
          </a:p>
        </p:txBody>
      </p:sp>
      <p:sp>
        <p:nvSpPr>
          <p:cNvPr id="7" name="Rectangle 5"/>
          <p:cNvSpPr>
            <a:spLocks noChangeArrowheads="1"/>
          </p:cNvSpPr>
          <p:nvPr/>
        </p:nvSpPr>
        <p:spPr bwMode="auto">
          <a:xfrm>
            <a:off x="5695950" y="3482975"/>
            <a:ext cx="3070225" cy="459100"/>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dirty="0">
                <a:solidFill>
                  <a:schemeClr val="bg1"/>
                </a:solidFill>
                <a:latin typeface="Courier New" panose="02070309020205020404" pitchFamily="49" charset="0"/>
                <a:ea typeface="宋体" panose="02010600030101010101" pitchFamily="2" charset="-122"/>
              </a:rPr>
              <a:t>??????????</a:t>
            </a:r>
          </a:p>
        </p:txBody>
      </p:sp>
      <p:sp>
        <p:nvSpPr>
          <p:cNvPr id="8" name="Rectangle 6"/>
          <p:cNvSpPr>
            <a:spLocks noChangeArrowheads="1"/>
          </p:cNvSpPr>
          <p:nvPr/>
        </p:nvSpPr>
        <p:spPr bwMode="auto">
          <a:xfrm>
            <a:off x="5692775" y="2686050"/>
            <a:ext cx="3095625" cy="459100"/>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a:solidFill>
                  <a:schemeClr val="bg1"/>
                </a:solidFill>
                <a:latin typeface="Courier New" panose="02070309020205020404" pitchFamily="49" charset="0"/>
                <a:ea typeface="宋体" panose="02010600030101010101" pitchFamily="2" charset="-122"/>
              </a:rPr>
              <a:t>Really?3.0!=a</a:t>
            </a:r>
          </a:p>
        </p:txBody>
      </p:sp>
      <p:sp>
        <p:nvSpPr>
          <p:cNvPr id="9" name="Rectangle 7"/>
          <p:cNvSpPr>
            <a:spLocks noChangeArrowheads="1"/>
          </p:cNvSpPr>
          <p:nvPr/>
        </p:nvSpPr>
        <p:spPr bwMode="auto">
          <a:xfrm>
            <a:off x="5734050" y="4244975"/>
            <a:ext cx="3070225" cy="397545"/>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solidFill>
                  <a:schemeClr val="accent2"/>
                </a:solidFill>
                <a:latin typeface="Courier New" panose="02070309020205020404" pitchFamily="49" charset="0"/>
              </a:rPr>
              <a:t>二进制存储</a:t>
            </a:r>
          </a:p>
        </p:txBody>
      </p:sp>
      <p:sp>
        <p:nvSpPr>
          <p:cNvPr id="10" name="Rectangle 8"/>
          <p:cNvSpPr>
            <a:spLocks noChangeArrowheads="1"/>
          </p:cNvSpPr>
          <p:nvPr/>
        </p:nvSpPr>
        <p:spPr bwMode="auto">
          <a:xfrm>
            <a:off x="5715000" y="5006975"/>
            <a:ext cx="3070225" cy="705321"/>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solidFill>
                  <a:schemeClr val="accent2"/>
                </a:solidFill>
                <a:latin typeface="Courier New" panose="02070309020205020404" pitchFamily="49" charset="0"/>
              </a:rPr>
              <a:t>浮点数并不能精确表示一些十进制数</a:t>
            </a:r>
          </a:p>
        </p:txBody>
      </p:sp>
    </p:spTree>
    <p:extLst>
      <p:ext uri="{BB962C8B-B14F-4D97-AF65-F5344CB8AC3E}">
        <p14:creationId xmlns:p14="http://schemas.microsoft.com/office/powerpoint/2010/main" val="336246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bg/>
                                          </p:spTgt>
                                        </p:tgtEl>
                                        <p:attrNameLst>
                                          <p:attrName>style.visibility</p:attrName>
                                        </p:attrNameLst>
                                      </p:cBhvr>
                                      <p:to>
                                        <p:strVal val="visible"/>
                                      </p:to>
                                    </p:set>
                                    <p:anim calcmode="lin" valueType="num">
                                      <p:cBhvr additive="base">
                                        <p:cTn id="6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8" dur="500" fill="hold"/>
                                        <p:tgtEl>
                                          <p:spTgt spid="6">
                                            <p:bg/>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
                                            <p:txEl>
                                              <p:pRg st="0" end="0"/>
                                            </p:txEl>
                                          </p:spTgt>
                                        </p:tgtEl>
                                        <p:attrNameLst>
                                          <p:attrName>style.visibility</p:attrName>
                                        </p:attrNameLst>
                                      </p:cBhvr>
                                      <p:to>
                                        <p:strVal val="visible"/>
                                      </p:to>
                                    </p:set>
                                    <p:anim calcmode="lin" valueType="num">
                                      <p:cBhvr additive="base">
                                        <p:cTn id="7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
                                            <p:bg/>
                                          </p:spTgt>
                                        </p:tgtEl>
                                        <p:attrNameLst>
                                          <p:attrName>style.visibility</p:attrName>
                                        </p:attrNameLst>
                                      </p:cBhvr>
                                      <p:to>
                                        <p:strVal val="visible"/>
                                      </p:to>
                                    </p:set>
                                    <p:anim calcmode="lin" valueType="num">
                                      <p:cBhvr additive="base">
                                        <p:cTn id="7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8">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 calcmode="lin" valueType="num">
                                      <p:cBhvr additive="base">
                                        <p:cTn id="8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
                                            <p:bg/>
                                          </p:spTgt>
                                        </p:tgtEl>
                                        <p:attrNameLst>
                                          <p:attrName>style.visibility</p:attrName>
                                        </p:attrNameLst>
                                      </p:cBhvr>
                                      <p:to>
                                        <p:strVal val="visible"/>
                                      </p:to>
                                    </p:set>
                                    <p:anim calcmode="lin" valueType="num">
                                      <p:cBhvr additive="base">
                                        <p:cTn id="9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9">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9">
                                            <p:txEl>
                                              <p:pRg st="0" end="0"/>
                                            </p:txEl>
                                          </p:spTgt>
                                        </p:tgtEl>
                                        <p:attrNameLst>
                                          <p:attrName>style.visibility</p:attrName>
                                        </p:attrNameLst>
                                      </p:cBhvr>
                                      <p:to>
                                        <p:strVal val="visible"/>
                                      </p:to>
                                    </p:set>
                                    <p:anim calcmode="lin" valueType="num">
                                      <p:cBhvr additive="base">
                                        <p:cTn id="10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0">
                                            <p:bg/>
                                          </p:spTgt>
                                        </p:tgtEl>
                                        <p:attrNameLst>
                                          <p:attrName>style.visibility</p:attrName>
                                        </p:attrNameLst>
                                      </p:cBhvr>
                                      <p:to>
                                        <p:strVal val="visible"/>
                                      </p:to>
                                    </p:set>
                                    <p:anim calcmode="lin" valueType="num">
                                      <p:cBhvr additive="base">
                                        <p:cTn id="10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8" dur="500" fill="hold"/>
                                        <p:tgtEl>
                                          <p:spTgt spid="10">
                                            <p:bg/>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
                                            <p:txEl>
                                              <p:pRg st="0" end="0"/>
                                            </p:txEl>
                                          </p:spTgt>
                                        </p:tgtEl>
                                        <p:attrNameLst>
                                          <p:attrName>style.visibility</p:attrName>
                                        </p:attrNameLst>
                                      </p:cBhvr>
                                      <p:to>
                                        <p:strVal val="visible"/>
                                      </p:to>
                                    </p:set>
                                    <p:anim calcmode="lin" valueType="num">
                                      <p:cBhvr additive="base">
                                        <p:cTn id="1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10" grpId="0" build="allAtOnce"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77</a:t>
            </a:fld>
            <a:r>
              <a:rPr lang="en-US" altLang="zh-CN" sz="1400" smtClean="0">
                <a:solidFill>
                  <a:srgbClr val="0D7157"/>
                </a:solidFill>
              </a:rPr>
              <a:t>- </a:t>
            </a:r>
            <a:endParaRPr lang="en-US" altLang="zh-CN" sz="1400" dirty="0">
              <a:solidFill>
                <a:srgbClr val="0D7157"/>
              </a:solidFill>
            </a:endParaRPr>
          </a:p>
        </p:txBody>
      </p:sp>
      <p:sp>
        <p:nvSpPr>
          <p:cNvPr id="6" name="Rectangle 3"/>
          <p:cNvSpPr>
            <a:spLocks noChangeArrowheads="1"/>
          </p:cNvSpPr>
          <p:nvPr/>
        </p:nvSpPr>
        <p:spPr bwMode="auto">
          <a:xfrm>
            <a:off x="650875" y="1758950"/>
            <a:ext cx="5838825" cy="3783087"/>
          </a:xfrm>
          <a:prstGeom prst="rect">
            <a:avLst/>
          </a:prstGeom>
          <a:solidFill>
            <a:srgbClr val="CCFF66">
              <a:alpha val="74117"/>
            </a:srgbClr>
          </a:solidFill>
          <a:ln w="25400">
            <a:solidFill>
              <a:schemeClr val="accent1"/>
            </a:solidFill>
            <a:miter lim="800000"/>
            <a:headEnd/>
            <a:tailEnd/>
          </a:ln>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5934075" y="2101850"/>
            <a:ext cx="27146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5934075" y="4653136"/>
            <a:ext cx="2714625" cy="541337"/>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194362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r>
              <a:rPr lang="zh-CN" altLang="en-US" sz="2600" dirty="0"/>
              <a:t>参与运算的数据通常既包括整数也包括小数部分。</a:t>
            </a:r>
          </a:p>
          <a:p>
            <a:pPr eaLnBrk="1" hangingPunct="1"/>
            <a:r>
              <a:rPr lang="zh-CN" altLang="en-US" sz="2600" dirty="0"/>
              <a:t>如何表示</a:t>
            </a:r>
            <a:r>
              <a:rPr lang="zh-CN" altLang="en-US" sz="2600" dirty="0" smtClean="0"/>
              <a:t>？</a:t>
            </a:r>
            <a:endParaRPr lang="zh-CN" altLang="en-US" sz="2600" dirty="0"/>
          </a:p>
          <a:p>
            <a:pPr lvl="1" eaLnBrk="1" hangingPunct="1"/>
            <a:r>
              <a:rPr lang="zh-CN" altLang="en-US" sz="2200" dirty="0"/>
              <a:t>最直接的办法</a:t>
            </a:r>
            <a:r>
              <a:rPr lang="en-US" altLang="zh-CN" sz="2200" dirty="0"/>
              <a:t>----</a:t>
            </a:r>
            <a:r>
              <a:rPr lang="zh-CN" altLang="en-US" sz="2200" dirty="0"/>
              <a:t>整数部分，小数部分分别表示</a:t>
            </a:r>
            <a:r>
              <a:rPr lang="zh-CN" altLang="en-US" sz="2200" dirty="0" smtClean="0"/>
              <a:t>？</a:t>
            </a:r>
            <a:endParaRPr lang="en-US" altLang="zh-CN" sz="2200" dirty="0" smtClean="0"/>
          </a:p>
          <a:p>
            <a:pPr lvl="2" eaLnBrk="1" hangingPunct="1"/>
            <a:r>
              <a:rPr lang="en-US" altLang="zh-CN" sz="2200" dirty="0" smtClean="0">
                <a:solidFill>
                  <a:srgbClr val="00B050"/>
                </a:solidFill>
              </a:rPr>
              <a:t>#</a:t>
            </a:r>
            <a:r>
              <a:rPr lang="en-US" altLang="zh-CN" sz="2200" dirty="0">
                <a:solidFill>
                  <a:srgbClr val="00B050"/>
                </a:solidFill>
              </a:rPr>
              <a:t>define   INT32_MAX   2147483647 </a:t>
            </a:r>
          </a:p>
          <a:p>
            <a:pPr lvl="2" eaLnBrk="1" hangingPunct="1"/>
            <a:r>
              <a:rPr lang="zh-CN" altLang="en-US" dirty="0" smtClean="0">
                <a:solidFill>
                  <a:srgbClr val="00B050"/>
                </a:solidFill>
              </a:rPr>
              <a:t>电子的质量 </a:t>
            </a:r>
            <a:r>
              <a:rPr lang="en-US" altLang="zh-CN" dirty="0" smtClean="0">
                <a:solidFill>
                  <a:srgbClr val="00B050"/>
                </a:solidFill>
              </a:rPr>
              <a:t>9×10</a:t>
            </a:r>
            <a:r>
              <a:rPr lang="en-US" altLang="zh-CN" baseline="50000" dirty="0" smtClean="0">
                <a:solidFill>
                  <a:srgbClr val="00B050"/>
                </a:solidFill>
              </a:rPr>
              <a:t>-28</a:t>
            </a:r>
            <a:r>
              <a:rPr lang="en-US" altLang="zh-CN" dirty="0" smtClean="0">
                <a:solidFill>
                  <a:srgbClr val="00B050"/>
                </a:solidFill>
              </a:rPr>
              <a:t>g    </a:t>
            </a:r>
            <a:r>
              <a:rPr lang="zh-CN" altLang="en-US" dirty="0" smtClean="0">
                <a:solidFill>
                  <a:srgbClr val="00B050"/>
                </a:solidFill>
              </a:rPr>
              <a:t>太阳</a:t>
            </a:r>
            <a:r>
              <a:rPr lang="zh-CN" altLang="en-US" dirty="0">
                <a:solidFill>
                  <a:srgbClr val="00B050"/>
                </a:solidFill>
              </a:rPr>
              <a:t>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smtClean="0">
                <a:solidFill>
                  <a:srgbClr val="00B050"/>
                </a:solidFill>
              </a:rPr>
              <a:t>0.2×10</a:t>
            </a:r>
            <a:r>
              <a:rPr lang="en-US" altLang="zh-CN" baseline="50000" dirty="0" smtClean="0">
                <a:solidFill>
                  <a:srgbClr val="00B050"/>
                </a:solidFill>
              </a:rPr>
              <a:t>34</a:t>
            </a:r>
          </a:p>
          <a:p>
            <a:pPr lvl="2" eaLnBrk="1" hangingPunct="1"/>
            <a:r>
              <a:rPr lang="zh-CN" altLang="en-US" dirty="0">
                <a:solidFill>
                  <a:srgbClr val="00B050"/>
                </a:solidFill>
              </a:rPr>
              <a:t>浪费存储空间，数据表示范围和精度均有限</a:t>
            </a:r>
            <a:endParaRPr lang="en-US" altLang="zh-CN" dirty="0">
              <a:solidFill>
                <a:srgbClr val="00B050"/>
              </a:solidFill>
            </a:endParaRPr>
          </a:p>
          <a:p>
            <a:pPr lvl="1" eaLnBrk="1" hangingPunct="1"/>
            <a:endParaRPr lang="en-US" altLang="zh-CN" baseline="50000" dirty="0"/>
          </a:p>
          <a:p>
            <a:r>
              <a:rPr lang="zh-CN" altLang="en-US" dirty="0" smtClean="0"/>
              <a:t>有否更好的方法？</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900706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浮点数的规格化</a:t>
            </a:r>
            <a:r>
              <a:rPr lang="zh-CN" altLang="en-US" dirty="0" smtClean="0"/>
              <a:t>问题   </a:t>
            </a:r>
            <a:r>
              <a:rPr lang="en-US" altLang="zh-CN" dirty="0" smtClean="0"/>
              <a:t>normalization </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dirty="0">
                <a:latin typeface="华文新魏" panose="02010800040101010101" pitchFamily="2" charset="-122"/>
              </a:rPr>
              <a:t>0.05*10</a:t>
            </a:r>
            <a:r>
              <a:rPr lang="en-US" altLang="zh-CN" baseline="50000" dirty="0">
                <a:latin typeface="华文新魏" panose="02010800040101010101" pitchFamily="2" charset="-122"/>
              </a:rPr>
              <a:t>1  </a:t>
            </a:r>
            <a:r>
              <a:rPr lang="en-US" altLang="zh-CN" dirty="0">
                <a:latin typeface="华文新魏" panose="02010800040101010101" pitchFamily="2" charset="-122"/>
              </a:rPr>
              <a:t>50*10</a:t>
            </a:r>
            <a:r>
              <a:rPr lang="en-US" altLang="zh-CN" baseline="50000" dirty="0">
                <a:latin typeface="华文新魏" panose="02010800040101010101" pitchFamily="2" charset="-122"/>
              </a:rPr>
              <a:t>-2  </a:t>
            </a:r>
            <a:r>
              <a:rPr lang="en-US" altLang="zh-CN" dirty="0">
                <a:latin typeface="华文新魏" panose="02010800040101010101" pitchFamily="2" charset="-122"/>
              </a:rPr>
              <a:t>5*10</a:t>
            </a:r>
            <a:r>
              <a:rPr lang="en-US" altLang="zh-CN" baseline="50000" dirty="0">
                <a:latin typeface="华文新魏" panose="02010800040101010101" pitchFamily="2" charset="-122"/>
              </a:rPr>
              <a:t>-1 </a:t>
            </a:r>
          </a:p>
          <a:p>
            <a:pPr eaLnBrk="1" hangingPunct="1">
              <a:lnSpc>
                <a:spcPct val="110000"/>
              </a:lnSpc>
            </a:pPr>
            <a:r>
              <a:rPr lang="en-US" altLang="zh-CN" dirty="0">
                <a:latin typeface="华文新魏" panose="02010800040101010101" pitchFamily="2" charset="-122"/>
              </a:rPr>
              <a:t>0.01*2</a:t>
            </a:r>
            <a:r>
              <a:rPr lang="en-US" altLang="zh-CN" baseline="50000" dirty="0">
                <a:latin typeface="华文新魏" panose="02010800040101010101" pitchFamily="2" charset="-122"/>
              </a:rPr>
              <a:t>1  </a:t>
            </a:r>
            <a:r>
              <a:rPr lang="en-US" altLang="zh-CN" dirty="0">
                <a:latin typeface="华文新魏" panose="02010800040101010101" pitchFamily="2" charset="-122"/>
              </a:rPr>
              <a:t>1*2</a:t>
            </a:r>
            <a:r>
              <a:rPr lang="en-US" altLang="zh-CN" baseline="50000" dirty="0">
                <a:latin typeface="华文新魏" panose="02010800040101010101" pitchFamily="2" charset="-122"/>
              </a:rPr>
              <a:t>-2  </a:t>
            </a:r>
            <a:r>
              <a:rPr lang="en-US" altLang="zh-CN" dirty="0">
                <a:latin typeface="华文新魏" panose="02010800040101010101" pitchFamily="2" charset="-122"/>
              </a:rPr>
              <a:t>0.1*2</a:t>
            </a:r>
            <a:r>
              <a:rPr lang="en-US" altLang="zh-CN" baseline="50000" dirty="0">
                <a:latin typeface="华文新魏" panose="02010800040101010101" pitchFamily="2" charset="-122"/>
              </a:rPr>
              <a:t>-1 </a:t>
            </a:r>
          </a:p>
          <a:p>
            <a:pPr eaLnBrk="1" hangingPunct="1">
              <a:lnSpc>
                <a:spcPct val="11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的数称为规格化数。</a:t>
            </a:r>
          </a:p>
          <a:p>
            <a:pPr eaLnBrk="1" hangingPunct="1">
              <a:lnSpc>
                <a:spcPct val="110000"/>
              </a:lnSpc>
            </a:pPr>
            <a:r>
              <a:rPr lang="zh-CN" altLang="en-US" dirty="0" smtClean="0">
                <a:latin typeface="华文新魏" panose="02010800040101010101" pitchFamily="2" charset="-122"/>
              </a:rPr>
              <a:t>为了</a:t>
            </a:r>
            <a:r>
              <a:rPr lang="zh-CN" altLang="en-US" dirty="0">
                <a:latin typeface="华文新魏" panose="02010800040101010101" pitchFamily="2" charset="-122"/>
              </a:rPr>
              <a:t>数据表示的唯一性。</a:t>
            </a:r>
          </a:p>
          <a:p>
            <a:pPr eaLnBrk="1" hangingPunct="1">
              <a:lnSpc>
                <a:spcPct val="110000"/>
              </a:lnSpc>
            </a:pPr>
            <a:r>
              <a:rPr lang="zh-CN" altLang="en-US" dirty="0">
                <a:latin typeface="华文新魏" panose="02010800040101010101" pitchFamily="2" charset="-122"/>
              </a:rPr>
              <a:t>两种规格化数 </a:t>
            </a:r>
            <a:r>
              <a:rPr lang="en-US" altLang="zh-CN" dirty="0">
                <a:latin typeface="华文新魏" panose="02010800040101010101" pitchFamily="2" charset="-122"/>
              </a:rPr>
              <a:t>1.XXXXX  0.1XXXXX  </a:t>
            </a:r>
          </a:p>
          <a:p>
            <a:pPr eaLnBrk="1" hangingPunct="1">
              <a:lnSpc>
                <a:spcPct val="11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25241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endParaRPr lang="zh-CN" altLang="en-US" dirty="0"/>
          </a:p>
        </p:txBody>
      </p:sp>
      <p:sp>
        <p:nvSpPr>
          <p:cNvPr id="3" name="内容占位符 2"/>
          <p:cNvSpPr>
            <a:spLocks noGrp="1"/>
          </p:cNvSpPr>
          <p:nvPr>
            <p:ph idx="1"/>
          </p:nvPr>
        </p:nvSpPr>
        <p:spPr/>
        <p:txBody>
          <a:bodyPr/>
          <a:lstStyle/>
          <a:p>
            <a:pPr eaLnBrk="1" hangingPunct="1"/>
            <a:r>
              <a:rPr lang="zh-CN" altLang="en-US" sz="2600" dirty="0"/>
              <a:t>使用</a:t>
            </a:r>
            <a:r>
              <a:rPr lang="en-US" altLang="zh-CN" sz="2600" dirty="0"/>
              <a:t>7bit</a:t>
            </a:r>
            <a:r>
              <a:rPr lang="zh-CN" altLang="en-US" sz="2600" dirty="0"/>
              <a:t>表示</a:t>
            </a:r>
            <a:r>
              <a:rPr lang="en-US" altLang="zh-CN" sz="2600" dirty="0"/>
              <a:t>128</a:t>
            </a:r>
            <a:r>
              <a:rPr lang="zh-CN" altLang="en-US" sz="2600" dirty="0"/>
              <a:t>个字符</a:t>
            </a:r>
          </a:p>
          <a:p>
            <a:pPr lvl="1" eaLnBrk="1" hangingPunct="1"/>
            <a:r>
              <a:rPr lang="en-US" altLang="zh-CN" sz="2200" dirty="0"/>
              <a:t>From 000 0000 to 111 1111  2</a:t>
            </a:r>
            <a:r>
              <a:rPr lang="en-US" altLang="zh-CN" sz="2200" baseline="50000" dirty="0"/>
              <a:t>7</a:t>
            </a:r>
            <a:r>
              <a:rPr lang="en-US" altLang="zh-CN" sz="2200" dirty="0"/>
              <a:t>=128</a:t>
            </a:r>
          </a:p>
          <a:p>
            <a:pPr eaLnBrk="1" hangingPunct="1"/>
            <a:r>
              <a:rPr lang="zh-CN" altLang="en-US" sz="2600" dirty="0"/>
              <a:t>注意：</a:t>
            </a:r>
            <a:r>
              <a:rPr lang="en-US" altLang="zh-CN" sz="2600" dirty="0"/>
              <a:t>ASCII</a:t>
            </a:r>
            <a:r>
              <a:rPr lang="zh-CN" altLang="en-US" sz="2600" dirty="0"/>
              <a:t>中的数字字符和数字本身不相等</a:t>
            </a:r>
          </a:p>
          <a:p>
            <a:pPr eaLnBrk="1" hangingPunct="1"/>
            <a:r>
              <a:rPr lang="zh-CN" altLang="en-US" sz="2600" dirty="0"/>
              <a:t>几乎所有计算机均支持该代码集</a:t>
            </a:r>
          </a:p>
          <a:p>
            <a:pPr eaLnBrk="1" hangingPunct="1"/>
            <a:r>
              <a:rPr lang="zh-CN" altLang="en-US" sz="2600" dirty="0"/>
              <a:t>但不是所有语言都能用</a:t>
            </a:r>
            <a:r>
              <a:rPr lang="en-US" altLang="zh-CN" sz="2600" dirty="0"/>
              <a:t>128</a:t>
            </a:r>
            <a:r>
              <a:rPr lang="zh-CN" altLang="en-US" sz="2600" dirty="0"/>
              <a:t>个字符表示</a:t>
            </a:r>
          </a:p>
          <a:p>
            <a:pPr eaLnBrk="1" hangingPunct="1"/>
            <a:r>
              <a:rPr lang="en-US" altLang="zh-CN" sz="2600" dirty="0"/>
              <a:t>8Bit??? </a:t>
            </a:r>
          </a:p>
          <a:p>
            <a:pPr eaLnBrk="1" hangingPunct="1"/>
            <a:r>
              <a:rPr lang="en-US" altLang="zh-CN" sz="2600" dirty="0"/>
              <a:t>MSB=0</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638324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r>
              <a:rPr lang="zh-CN" altLang="en-US" dirty="0"/>
              <a:t>电子的质量 </a:t>
            </a:r>
            <a:r>
              <a:rPr lang="en-US" altLang="zh-CN" dirty="0"/>
              <a:t>9×10</a:t>
            </a:r>
            <a:r>
              <a:rPr lang="en-US" altLang="zh-CN" baseline="50000" dirty="0"/>
              <a:t>-28</a:t>
            </a:r>
            <a:r>
              <a:rPr lang="en-US" altLang="zh-CN" dirty="0"/>
              <a:t>g</a:t>
            </a:r>
          </a:p>
          <a:p>
            <a:pPr eaLnBrk="1" hangingPunct="1"/>
            <a:r>
              <a:rPr lang="zh-CN" altLang="en-US" dirty="0"/>
              <a:t>太阳的质量</a:t>
            </a:r>
            <a:r>
              <a:rPr lang="en-US" altLang="zh-CN" dirty="0"/>
              <a:t>2×10</a:t>
            </a:r>
            <a:r>
              <a:rPr lang="en-US" altLang="zh-CN" baseline="50000" dirty="0"/>
              <a:t>33</a:t>
            </a:r>
            <a:r>
              <a:rPr lang="en-US" altLang="zh-CN" dirty="0"/>
              <a:t>g</a:t>
            </a:r>
            <a:r>
              <a:rPr lang="zh-CN" altLang="en-US" dirty="0"/>
              <a:t>＝</a:t>
            </a:r>
            <a:r>
              <a:rPr lang="en-US" altLang="zh-CN" dirty="0"/>
              <a:t>0.2×10</a:t>
            </a:r>
            <a:r>
              <a:rPr lang="en-US" altLang="zh-CN" baseline="50000" dirty="0"/>
              <a:t>34</a:t>
            </a:r>
          </a:p>
          <a:p>
            <a:pPr eaLnBrk="1" hangingPunct="1"/>
            <a:r>
              <a:rPr lang="zh-CN" altLang="en-US" dirty="0"/>
              <a:t>科学</a:t>
            </a:r>
            <a:r>
              <a:rPr lang="zh-CN" altLang="en-US" dirty="0" smtClean="0"/>
              <a:t>记数法</a:t>
            </a:r>
            <a:endParaRPr lang="en-US" altLang="zh-CN" dirty="0" smtClean="0"/>
          </a:p>
          <a:p>
            <a:pPr lvl="1" eaLnBrk="1" hangingPunct="1"/>
            <a:r>
              <a:rPr lang="zh-CN" altLang="en-US" dirty="0" smtClean="0"/>
              <a:t>让数据表示唯一，规格化</a:t>
            </a:r>
            <a:endParaRPr lang="zh-CN" altLang="en-US" dirty="0"/>
          </a:p>
          <a:p>
            <a:pPr lvl="1" eaLnBrk="1" hangingPunct="1"/>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r>
              <a:rPr lang="zh-CN" altLang="en-US" dirty="0"/>
              <a:t>科学</a:t>
            </a:r>
            <a:r>
              <a:rPr lang="zh-CN" altLang="en-US" dirty="0" smtClean="0"/>
              <a:t>记数法利用幂和尾数表示浮点数</a:t>
            </a:r>
            <a:endParaRPr lang="en-US" altLang="zh-CN" dirty="0" smtClean="0"/>
          </a:p>
          <a:p>
            <a:pPr lvl="1"/>
            <a:r>
              <a:rPr lang="zh-CN" altLang="en-US" dirty="0" smtClean="0"/>
              <a:t>数据范围更大，精度更高</a:t>
            </a:r>
            <a:endParaRPr lang="en-US" altLang="zh-CN" dirty="0" smtClean="0"/>
          </a:p>
          <a:p>
            <a:pPr lvl="1"/>
            <a:r>
              <a:rPr lang="zh-CN" altLang="en-US" dirty="0" smtClean="0"/>
              <a:t>数据表示唯一</a:t>
            </a:r>
            <a:endParaRPr lang="en-US" altLang="zh-CN" dirty="0" smtClean="0"/>
          </a:p>
          <a:p>
            <a:pPr lvl="1"/>
            <a:endParaRPr lang="en-US" altLang="zh-CN" dirty="0" smtClean="0"/>
          </a:p>
          <a:p>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239195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a:t>
            </a:r>
            <a:endParaRPr lang="zh-CN" altLang="en-US" dirty="0"/>
          </a:p>
        </p:txBody>
      </p:sp>
      <p:sp>
        <p:nvSpPr>
          <p:cNvPr id="3" name="内容占位符 2"/>
          <p:cNvSpPr>
            <a:spLocks noGrp="1"/>
          </p:cNvSpPr>
          <p:nvPr>
            <p:ph idx="1"/>
          </p:nvPr>
        </p:nvSpPr>
        <p:spPr>
          <a:xfrm>
            <a:off x="395536" y="980728"/>
            <a:ext cx="8218488" cy="1224136"/>
          </a:xfrm>
        </p:spPr>
        <p:txBody>
          <a:bodyPr/>
          <a:lstStyle/>
          <a:p>
            <a:pPr eaLnBrk="1" hangingPunct="1"/>
            <a:r>
              <a:rPr lang="en-US" altLang="zh-CN" dirty="0" smtClean="0"/>
              <a:t>N=</a:t>
            </a:r>
            <a:r>
              <a:rPr lang="en-US" altLang="zh-CN" dirty="0" err="1" smtClean="0"/>
              <a:t>R</a:t>
            </a:r>
            <a:r>
              <a:rPr lang="en-US" altLang="zh-CN" baseline="50000" dirty="0" err="1" smtClean="0"/>
              <a:t>e</a:t>
            </a:r>
            <a:r>
              <a:rPr lang="en-US" altLang="zh-CN" dirty="0" err="1" smtClean="0"/>
              <a:t>×m</a:t>
            </a:r>
            <a:r>
              <a:rPr lang="en-US" altLang="zh-CN" dirty="0" smtClean="0"/>
              <a:t>=2</a:t>
            </a:r>
            <a:r>
              <a:rPr lang="en-US" altLang="zh-CN" baseline="50000" dirty="0" smtClean="0"/>
              <a:t>E</a:t>
            </a:r>
            <a:r>
              <a:rPr lang="en-US" altLang="zh-CN" dirty="0" smtClean="0"/>
              <a:t>×M</a:t>
            </a:r>
          </a:p>
          <a:p>
            <a:pPr eaLnBrk="1" hangingPunct="1">
              <a:buNone/>
            </a:pPr>
            <a:r>
              <a:rPr lang="en-US" altLang="zh-CN" dirty="0" smtClean="0"/>
              <a:t>              =2</a:t>
            </a:r>
            <a:r>
              <a:rPr lang="en-US" altLang="zh-CN" baseline="50000" dirty="0" smtClean="0"/>
              <a:t>±e</a:t>
            </a:r>
            <a:r>
              <a:rPr lang="en-US" altLang="zh-CN" dirty="0" smtClean="0"/>
              <a:t>× (±m)    </a:t>
            </a:r>
            <a:r>
              <a:rPr lang="en-US" altLang="zh-CN" dirty="0" smtClean="0">
                <a:solidFill>
                  <a:schemeClr val="accent2"/>
                </a:solidFill>
              </a:rPr>
              <a:t>m</a:t>
            </a:r>
            <a:r>
              <a:rPr lang="zh-CN" altLang="en-US" dirty="0" smtClean="0">
                <a:solidFill>
                  <a:schemeClr val="accent2"/>
                </a:solidFill>
              </a:rPr>
              <a:t>的取值区间？</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81</a:t>
            </a:fld>
            <a:r>
              <a:rPr lang="en-US" altLang="zh-CN" sz="1400" smtClean="0">
                <a:solidFill>
                  <a:srgbClr val="0D7157"/>
                </a:solidFill>
              </a:rPr>
              <a:t>- </a:t>
            </a:r>
            <a:endParaRPr lang="en-US" altLang="zh-CN" sz="1400" dirty="0">
              <a:solidFill>
                <a:srgbClr val="0D7157"/>
              </a:solidFill>
            </a:endParaRPr>
          </a:p>
        </p:txBody>
      </p:sp>
      <p:sp>
        <p:nvSpPr>
          <p:cNvPr id="5" name="Rectangle 4"/>
          <p:cNvSpPr>
            <a:spLocks noChangeArrowheads="1"/>
          </p:cNvSpPr>
          <p:nvPr/>
        </p:nvSpPr>
        <p:spPr bwMode="auto">
          <a:xfrm>
            <a:off x="1331640" y="3066975"/>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i="0" baseline="-25000" smtClean="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a:grpSpLocks/>
          </p:cNvGrpSpPr>
          <p:nvPr/>
        </p:nvGrpSpPr>
        <p:grpSpPr bwMode="auto">
          <a:xfrm>
            <a:off x="1774552" y="3066975"/>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i="0" baseline="-2500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i="0" baseline="-25000" smtClean="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4589190" y="3066975"/>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i="0" baseline="-25000" smtClean="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a:grpSpLocks/>
          </p:cNvGrpSpPr>
          <p:nvPr/>
        </p:nvGrpSpPr>
        <p:grpSpPr bwMode="auto">
          <a:xfrm>
            <a:off x="5032102" y="3066975"/>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i="0">
                  <a:latin typeface="Tahoma" panose="020B0604030504040204" pitchFamily="34" charset="0"/>
                  <a:ea typeface="宋体" panose="02010600030101010101" pitchFamily="2" charset="-122"/>
                </a:rPr>
                <a:t>M</a:t>
              </a:r>
              <a:r>
                <a:rPr lang="en-US" altLang="zh-CN" sz="1600" i="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i="0">
                  <a:latin typeface="Tahoma" panose="020B0604030504040204" pitchFamily="34" charset="0"/>
                  <a:ea typeface="宋体" panose="02010600030101010101" pitchFamily="2" charset="-122"/>
                </a:rPr>
                <a:t>M</a:t>
              </a:r>
              <a:r>
                <a:rPr lang="en-US" altLang="zh-CN" sz="1600" i="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i="0">
                  <a:latin typeface="Arial" panose="020B0604020202020204" pitchFamily="34" charset="0"/>
                  <a:ea typeface="宋体" panose="02010600030101010101" pitchFamily="2" charset="-122"/>
                </a:rPr>
                <a:t>…</a:t>
              </a:r>
              <a:endParaRPr lang="en-US" altLang="zh-CN" sz="1800" i="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i="0">
                  <a:latin typeface="Arial" panose="020B0604020202020204" pitchFamily="34" charset="0"/>
                  <a:ea typeface="宋体" panose="02010600030101010101" pitchFamily="2" charset="-122"/>
                </a:rPr>
                <a:t>…</a:t>
              </a:r>
              <a:endParaRPr lang="en-US" altLang="zh-CN" sz="1600" i="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i="0">
                  <a:latin typeface="Arial" panose="020B0604020202020204" pitchFamily="34" charset="0"/>
                  <a:ea typeface="宋体" panose="02010600030101010101" pitchFamily="2" charset="-122"/>
                </a:rPr>
                <a:t>…</a:t>
              </a:r>
              <a:endParaRPr lang="en-US" altLang="zh-CN" sz="1600" i="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i="0">
                  <a:latin typeface="Tahoma" panose="020B0604030504040204" pitchFamily="34" charset="0"/>
                  <a:ea typeface="宋体" panose="02010600030101010101" pitchFamily="2" charset="-122"/>
                </a:rPr>
                <a:t>M</a:t>
              </a:r>
              <a:r>
                <a:rPr lang="en-US" altLang="zh-CN" sz="1800" i="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i="0" baseline="-25000">
                <a:latin typeface="Tahoma" panose="020B0604030504040204" pitchFamily="34" charset="0"/>
                <a:ea typeface="宋体" panose="02010600030101010101" pitchFamily="2" charset="-122"/>
              </a:endParaRPr>
            </a:p>
          </p:txBody>
        </p:sp>
      </p:grpSp>
      <p:grpSp>
        <p:nvGrpSpPr>
          <p:cNvPr id="23" name="Group 22"/>
          <p:cNvGrpSpPr>
            <a:grpSpLocks/>
          </p:cNvGrpSpPr>
          <p:nvPr/>
        </p:nvGrpSpPr>
        <p:grpSpPr bwMode="auto">
          <a:xfrm>
            <a:off x="5147990" y="3571800"/>
            <a:ext cx="2663825" cy="793750"/>
            <a:chOff x="0" y="0"/>
            <a:chExt cx="1678" cy="500"/>
          </a:xfrm>
        </p:grpSpPr>
        <p:sp>
          <p:nvSpPr>
            <p:cNvPr id="24" name="AutoShape 23"/>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5" name="Rectangle 24"/>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chemeClr val="folHlink"/>
                  </a:solidFill>
                </a:rPr>
                <a:t>尾数值</a:t>
              </a:r>
              <a:endParaRPr lang="zh-CN" altLang="en-US" sz="2200" b="1" i="0">
                <a:solidFill>
                  <a:schemeClr val="folHlink"/>
                </a:solidFill>
              </a:endParaRPr>
            </a:p>
          </p:txBody>
        </p:sp>
      </p:grpSp>
      <p:grpSp>
        <p:nvGrpSpPr>
          <p:cNvPr id="26" name="Group 25"/>
          <p:cNvGrpSpPr>
            <a:grpSpLocks/>
          </p:cNvGrpSpPr>
          <p:nvPr/>
        </p:nvGrpSpPr>
        <p:grpSpPr bwMode="auto">
          <a:xfrm>
            <a:off x="1907902" y="3571800"/>
            <a:ext cx="2663825" cy="793750"/>
            <a:chOff x="0" y="0"/>
            <a:chExt cx="1678" cy="500"/>
          </a:xfrm>
        </p:grpSpPr>
        <p:sp>
          <p:nvSpPr>
            <p:cNvPr id="27" name="AutoShape 26"/>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8" name="Rectangle 27"/>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i="0">
                  <a:solidFill>
                    <a:srgbClr val="FF0000"/>
                  </a:solidFill>
                </a:rPr>
                <a:t> </a:t>
              </a:r>
              <a:r>
                <a:rPr lang="zh-CN" altLang="en-US" sz="2600" i="0">
                  <a:solidFill>
                    <a:srgbClr val="FF0000"/>
                  </a:solidFill>
                </a:rPr>
                <a:t>阶值</a:t>
              </a:r>
              <a:endParaRPr lang="zh-CN" altLang="en-US" sz="2200" b="1" i="0">
                <a:solidFill>
                  <a:srgbClr val="FF0000"/>
                </a:solidFill>
              </a:endParaRPr>
            </a:p>
          </p:txBody>
        </p:sp>
      </p:grpSp>
      <p:grpSp>
        <p:nvGrpSpPr>
          <p:cNvPr id="29" name="Group 28"/>
          <p:cNvGrpSpPr>
            <a:grpSpLocks/>
          </p:cNvGrpSpPr>
          <p:nvPr/>
        </p:nvGrpSpPr>
        <p:grpSpPr bwMode="auto">
          <a:xfrm>
            <a:off x="683940" y="3571800"/>
            <a:ext cx="2052637" cy="793750"/>
            <a:chOff x="0" y="0"/>
            <a:chExt cx="1293" cy="500"/>
          </a:xfrm>
        </p:grpSpPr>
        <p:sp>
          <p:nvSpPr>
            <p:cNvPr id="30" name="Rectangle 29"/>
            <p:cNvSpPr>
              <a:spLocks noChangeArrowheads="1"/>
            </p:cNvSpPr>
            <p:nvPr/>
          </p:nvSpPr>
          <p:spPr bwMode="auto">
            <a:xfrm>
              <a:off x="0"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阶符</a:t>
              </a:r>
              <a:endParaRPr lang="zh-CN" altLang="en-US" sz="2200" b="1" i="0">
                <a:solidFill>
                  <a:srgbClr val="009900"/>
                </a:solidFill>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32" name="Group 31"/>
          <p:cNvGrpSpPr>
            <a:grpSpLocks/>
          </p:cNvGrpSpPr>
          <p:nvPr/>
        </p:nvGrpSpPr>
        <p:grpSpPr bwMode="auto">
          <a:xfrm>
            <a:off x="3958952" y="3571800"/>
            <a:ext cx="2052638" cy="792163"/>
            <a:chOff x="0" y="0"/>
            <a:chExt cx="1293" cy="499"/>
          </a:xfrm>
        </p:grpSpPr>
        <p:sp>
          <p:nvSpPr>
            <p:cNvPr id="33" name="Rectangle 32"/>
            <p:cNvSpPr>
              <a:spLocks noChangeArrowheads="1"/>
            </p:cNvSpPr>
            <p:nvPr/>
          </p:nvSpPr>
          <p:spPr bwMode="auto">
            <a:xfrm>
              <a:off x="0" y="18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尾符</a:t>
              </a:r>
              <a:endParaRPr lang="zh-CN" altLang="en-US" sz="2200" b="1" i="0">
                <a:solidFill>
                  <a:srgbClr val="009900"/>
                </a:solidFill>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spTree>
    <p:extLst>
      <p:ext uri="{BB962C8B-B14F-4D97-AF65-F5344CB8AC3E}">
        <p14:creationId xmlns:p14="http://schemas.microsoft.com/office/powerpoint/2010/main" val="310753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浮点数的表示范围</a:t>
            </a:r>
            <a:endParaRPr lang="zh-CN" altLang="en-US" dirty="0"/>
          </a:p>
        </p:txBody>
      </p:sp>
      <p:sp>
        <p:nvSpPr>
          <p:cNvPr id="3" name="内容占位符 2"/>
          <p:cNvSpPr>
            <a:spLocks noGrp="1"/>
          </p:cNvSpPr>
          <p:nvPr>
            <p:ph idx="1"/>
          </p:nvPr>
        </p:nvSpPr>
        <p:spPr>
          <a:xfrm>
            <a:off x="395536" y="4005064"/>
            <a:ext cx="8218488" cy="2015976"/>
          </a:xfrm>
        </p:spPr>
        <p:txBody>
          <a:bodyPr/>
          <a:lstStyle/>
          <a:p>
            <a:pPr eaLnBrk="1" hangingPunct="1">
              <a:lnSpc>
                <a:spcPct val="110000"/>
              </a:lnSpc>
            </a:pPr>
            <a:r>
              <a:rPr lang="en-US" altLang="zh-CN" dirty="0">
                <a:solidFill>
                  <a:schemeClr val="folHlink"/>
                </a:solidFill>
              </a:rPr>
              <a:t>N=2</a:t>
            </a:r>
            <a:r>
              <a:rPr lang="en-US" altLang="zh-CN" baseline="50000" dirty="0">
                <a:solidFill>
                  <a:schemeClr val="folHlink"/>
                </a:solidFill>
              </a:rPr>
              <a:t>E</a:t>
            </a:r>
            <a:r>
              <a:rPr lang="en-US" altLang="zh-CN" dirty="0">
                <a:solidFill>
                  <a:schemeClr val="folHlink"/>
                </a:solidFill>
              </a:rPr>
              <a:t>×M</a:t>
            </a:r>
          </a:p>
          <a:p>
            <a:pPr eaLnBrk="1" hangingPunct="1">
              <a:lnSpc>
                <a:spcPct val="110000"/>
              </a:lnSpc>
            </a:pPr>
            <a:r>
              <a:rPr lang="en-US" altLang="zh-CN" dirty="0" smtClean="0">
                <a:latin typeface="华文新魏" panose="02010800040101010101" pitchFamily="2" charset="-122"/>
              </a:rPr>
              <a:t>E</a:t>
            </a:r>
            <a:r>
              <a:rPr lang="en-US" altLang="zh-CN" dirty="0">
                <a:latin typeface="华文新魏" panose="02010800040101010101" pitchFamily="2" charset="-122"/>
              </a:rPr>
              <a:t>→+∞  </a:t>
            </a:r>
            <a:r>
              <a:rPr lang="zh-CN" altLang="en-US" dirty="0">
                <a:latin typeface="华文新魏" panose="02010800040101010101" pitchFamily="2" charset="-122"/>
              </a:rPr>
              <a:t>产生正上溢或者负上</a:t>
            </a:r>
            <a:r>
              <a:rPr lang="zh-CN" altLang="en-US" dirty="0" smtClean="0">
                <a:latin typeface="华文新魏" panose="02010800040101010101" pitchFamily="2" charset="-122"/>
              </a:rPr>
              <a:t>溢</a:t>
            </a:r>
            <a:endParaRPr lang="en-US" altLang="zh-CN" dirty="0" smtClean="0">
              <a:latin typeface="华文新魏" panose="02010800040101010101" pitchFamily="2" charset="-122"/>
            </a:endParaRPr>
          </a:p>
          <a:p>
            <a:pPr eaLnBrk="1" hangingPunct="1">
              <a:lnSpc>
                <a:spcPct val="110000"/>
              </a:lnSpc>
            </a:pPr>
            <a:r>
              <a:rPr lang="en-US" altLang="zh-CN" dirty="0" smtClean="0">
                <a:latin typeface="华文新魏" panose="02010800040101010101" pitchFamily="2" charset="-122"/>
              </a:rPr>
              <a:t>E</a:t>
            </a:r>
            <a:r>
              <a:rPr lang="en-US" altLang="zh-CN" dirty="0">
                <a:latin typeface="华文新魏" panose="02010800040101010101" pitchFamily="2" charset="-122"/>
              </a:rPr>
              <a:t>→ -∞  </a:t>
            </a:r>
            <a:r>
              <a:rPr lang="zh-CN" altLang="en-US" dirty="0">
                <a:latin typeface="华文新魏" panose="02010800040101010101" pitchFamily="2" charset="-122"/>
              </a:rPr>
              <a:t>产生正下溢或者负下溢</a:t>
            </a:r>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82</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914400"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accent2"/>
                </a:solidFill>
                <a:latin typeface="华文新魏" panose="02010800040101010101" pitchFamily="2" charset="-122"/>
              </a:rPr>
              <a:t>- </a:t>
            </a:r>
            <a:r>
              <a:rPr lang="en-US" sz="2800" i="0" smtClean="0">
                <a:solidFill>
                  <a:schemeClr val="accent2"/>
                </a:solidFill>
                <a:latin typeface="华文新魏" panose="02010800040101010101" pitchFamily="2" charset="-122"/>
                <a:sym typeface="Symbol" panose="05050102010706020507" pitchFamily="18" charset="2"/>
              </a:rPr>
              <a:t></a:t>
            </a:r>
            <a:endParaRPr lang="en-US" sz="2800" i="0" smtClean="0">
              <a:solidFill>
                <a:schemeClr val="accent2"/>
              </a:solidFill>
              <a:effectLst>
                <a:outerShdw blurRad="38100" dist="38100" dir="2700000" algn="tl">
                  <a:srgbClr val="C0C0C0"/>
                </a:outerShdw>
              </a:effectLst>
              <a:latin typeface="华文新魏" panose="02010800040101010101" pitchFamily="2" charset="-122"/>
            </a:endParaRPr>
          </a:p>
        </p:txBody>
      </p:sp>
      <p:sp>
        <p:nvSpPr>
          <p:cNvPr id="6" name="Rectangle 4"/>
          <p:cNvSpPr>
            <a:spLocks noChangeArrowheads="1"/>
          </p:cNvSpPr>
          <p:nvPr/>
        </p:nvSpPr>
        <p:spPr bwMode="auto">
          <a:xfrm>
            <a:off x="7394575" y="2898230"/>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accent2"/>
                </a:solidFill>
                <a:latin typeface="华文新魏" panose="02010800040101010101" pitchFamily="2" charset="-122"/>
              </a:rPr>
              <a:t>+</a:t>
            </a:r>
            <a:r>
              <a:rPr lang="en-US" sz="2800" i="0" smtClean="0">
                <a:solidFill>
                  <a:schemeClr val="accent2"/>
                </a:solidFill>
                <a:latin typeface="华文新魏" panose="02010800040101010101" pitchFamily="2" charset="-122"/>
                <a:sym typeface="Symbol" panose="05050102010706020507" pitchFamily="18" charset="2"/>
              </a:rPr>
              <a:t></a:t>
            </a:r>
            <a:endParaRPr lang="en-US" sz="2800" i="0" smtClean="0">
              <a:solidFill>
                <a:schemeClr val="accent2"/>
              </a:solidFill>
              <a:effectLst>
                <a:outerShdw blurRad="38100" dist="38100" dir="2700000" algn="tl">
                  <a:srgbClr val="C0C0C0"/>
                </a:outerShdw>
              </a:effectLst>
              <a:latin typeface="华文新魏" panose="02010800040101010101" pitchFamily="2" charset="-122"/>
            </a:endParaRPr>
          </a:p>
        </p:txBody>
      </p:sp>
      <p:sp>
        <p:nvSpPr>
          <p:cNvPr id="7" name="Rectangle 5"/>
          <p:cNvSpPr>
            <a:spLocks noChangeArrowheads="1"/>
          </p:cNvSpPr>
          <p:nvPr/>
        </p:nvSpPr>
        <p:spPr bwMode="auto">
          <a:xfrm>
            <a:off x="2778125"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smtClean="0">
                <a:solidFill>
                  <a:schemeClr val="accent2"/>
                </a:solidFill>
                <a:latin typeface="华文新魏" panose="02010800040101010101" pitchFamily="2" charset="-122"/>
              </a:rPr>
              <a:t>负数</a:t>
            </a:r>
            <a:endParaRPr lang="zh-CN" altLang="en-US" sz="2800" i="0" smtClean="0">
              <a:solidFill>
                <a:schemeClr val="accent2"/>
              </a:solidFill>
              <a:effectLst>
                <a:outerShdw blurRad="38100" dist="38100" dir="2700000" algn="tl">
                  <a:srgbClr val="C0C0C0"/>
                </a:outerShdw>
              </a:effectLst>
              <a:latin typeface="华文新魏" panose="02010800040101010101" pitchFamily="2" charset="-122"/>
            </a:endParaRPr>
          </a:p>
        </p:txBody>
      </p:sp>
      <p:sp>
        <p:nvSpPr>
          <p:cNvPr id="8" name="Rectangle 6"/>
          <p:cNvSpPr>
            <a:spLocks noChangeArrowheads="1"/>
          </p:cNvSpPr>
          <p:nvPr/>
        </p:nvSpPr>
        <p:spPr bwMode="auto">
          <a:xfrm>
            <a:off x="5511800"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smtClean="0">
                <a:solidFill>
                  <a:schemeClr val="accent2"/>
                </a:solidFill>
                <a:latin typeface="华文新魏" panose="02010800040101010101" pitchFamily="2" charset="-122"/>
              </a:rPr>
              <a:t>正数</a:t>
            </a:r>
            <a:endParaRPr lang="zh-CN" altLang="en-US" sz="2800" i="0" smtClean="0">
              <a:solidFill>
                <a:schemeClr val="accent2"/>
              </a:solidFill>
              <a:effectLst>
                <a:outerShdw blurRad="38100" dist="38100" dir="2700000" algn="tl">
                  <a:srgbClr val="C0C0C0"/>
                </a:outerShdw>
              </a:effectLst>
              <a:latin typeface="华文新魏" panose="02010800040101010101" pitchFamily="2" charset="-122"/>
            </a:endParaRPr>
          </a:p>
        </p:txBody>
      </p:sp>
      <p:sp>
        <p:nvSpPr>
          <p:cNvPr id="9" name="Rectangle 7"/>
          <p:cNvSpPr>
            <a:spLocks noChangeArrowheads="1"/>
          </p:cNvSpPr>
          <p:nvPr/>
        </p:nvSpPr>
        <p:spPr bwMode="auto">
          <a:xfrm>
            <a:off x="4392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accent2"/>
                </a:solidFill>
                <a:latin typeface="华文新魏" panose="02010800040101010101" pitchFamily="2" charset="-122"/>
              </a:rPr>
              <a:t>0</a:t>
            </a:r>
            <a:endParaRPr lang="en-US" sz="2800" i="0" smtClean="0">
              <a:solidFill>
                <a:schemeClr val="accent2"/>
              </a:solidFill>
              <a:effectLst>
                <a:outerShdw blurRad="38100" dist="38100" dir="2700000" algn="tl">
                  <a:srgbClr val="C0C0C0"/>
                </a:outerShdw>
              </a:effectLst>
              <a:latin typeface="华文新魏" panose="02010800040101010101" pitchFamily="2" charset="-122"/>
            </a:endParaRPr>
          </a:p>
        </p:txBody>
      </p:sp>
      <p:sp>
        <p:nvSpPr>
          <p:cNvPr id="10" name="Line 8"/>
          <p:cNvSpPr>
            <a:spLocks noChangeShapeType="1"/>
          </p:cNvSpPr>
          <p:nvPr/>
        </p:nvSpPr>
        <p:spPr bwMode="auto">
          <a:xfrm>
            <a:off x="1011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i="0"/>
          </a:p>
        </p:txBody>
      </p:sp>
      <p:sp>
        <p:nvSpPr>
          <p:cNvPr id="11" name="Line 9"/>
          <p:cNvSpPr>
            <a:spLocks noChangeShapeType="1"/>
          </p:cNvSpPr>
          <p:nvPr/>
        </p:nvSpPr>
        <p:spPr bwMode="auto">
          <a:xfrm>
            <a:off x="4576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2" name="Rectangle 10"/>
          <p:cNvSpPr>
            <a:spLocks noChangeArrowheads="1"/>
          </p:cNvSpPr>
          <p:nvPr/>
        </p:nvSpPr>
        <p:spPr bwMode="auto">
          <a:xfrm>
            <a:off x="5103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13" name="Rectangle 11"/>
          <p:cNvSpPr>
            <a:spLocks noChangeArrowheads="1"/>
          </p:cNvSpPr>
          <p:nvPr/>
        </p:nvSpPr>
        <p:spPr bwMode="auto">
          <a:xfrm>
            <a:off x="2198688"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14" name="Line 12"/>
          <p:cNvSpPr>
            <a:spLocks noChangeShapeType="1"/>
          </p:cNvSpPr>
          <p:nvPr/>
        </p:nvSpPr>
        <p:spPr bwMode="auto">
          <a:xfrm flipV="1">
            <a:off x="2198688"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5" name="Line 13"/>
          <p:cNvSpPr>
            <a:spLocks noChangeShapeType="1"/>
          </p:cNvSpPr>
          <p:nvPr/>
        </p:nvSpPr>
        <p:spPr bwMode="auto">
          <a:xfrm flipV="1">
            <a:off x="4048125"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6" name="Line 14"/>
          <p:cNvSpPr>
            <a:spLocks noChangeShapeType="1"/>
          </p:cNvSpPr>
          <p:nvPr/>
        </p:nvSpPr>
        <p:spPr bwMode="auto">
          <a:xfrm flipV="1">
            <a:off x="5103813"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7" name="Line 15"/>
          <p:cNvSpPr>
            <a:spLocks noChangeShapeType="1"/>
          </p:cNvSpPr>
          <p:nvPr/>
        </p:nvSpPr>
        <p:spPr bwMode="auto">
          <a:xfrm flipV="1">
            <a:off x="6951663"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8" name="Rectangle 16"/>
          <p:cNvSpPr>
            <a:spLocks noChangeArrowheads="1"/>
          </p:cNvSpPr>
          <p:nvPr/>
        </p:nvSpPr>
        <p:spPr bwMode="auto">
          <a:xfrm>
            <a:off x="1012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smtClean="0">
                <a:solidFill>
                  <a:srgbClr val="009900"/>
                </a:solidFill>
                <a:latin typeface="华文新魏" panose="02010800040101010101" pitchFamily="2" charset="-122"/>
              </a:rPr>
              <a:t>负上溢</a:t>
            </a:r>
            <a:endParaRPr lang="zh-CN" altLang="en-US" sz="2800" i="0" smtClean="0">
              <a:solidFill>
                <a:srgbClr val="009900"/>
              </a:solidFill>
              <a:effectLst>
                <a:outerShdw blurRad="38100" dist="38100" dir="2700000" algn="tl">
                  <a:srgbClr val="C0C0C0"/>
                </a:outerShdw>
              </a:effectLst>
              <a:latin typeface="华文新魏" panose="02010800040101010101" pitchFamily="2" charset="-122"/>
            </a:endParaRPr>
          </a:p>
        </p:txBody>
      </p:sp>
      <p:sp>
        <p:nvSpPr>
          <p:cNvPr id="19" name="Rectangle 17"/>
          <p:cNvSpPr>
            <a:spLocks noChangeArrowheads="1"/>
          </p:cNvSpPr>
          <p:nvPr/>
        </p:nvSpPr>
        <p:spPr bwMode="auto">
          <a:xfrm>
            <a:off x="6916738" y="2294980"/>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i="0">
                <a:solidFill>
                  <a:srgbClr val="0000CC"/>
                </a:solidFill>
                <a:latin typeface="Tahoma" panose="020B0604030504040204" pitchFamily="34" charset="0"/>
              </a:rPr>
              <a:t>正上溢</a:t>
            </a:r>
          </a:p>
        </p:txBody>
      </p:sp>
      <p:grpSp>
        <p:nvGrpSpPr>
          <p:cNvPr id="20" name="Group 18"/>
          <p:cNvGrpSpPr>
            <a:grpSpLocks/>
          </p:cNvGrpSpPr>
          <p:nvPr/>
        </p:nvGrpSpPr>
        <p:grpSpPr bwMode="auto">
          <a:xfrm>
            <a:off x="3387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smtClean="0">
                  <a:solidFill>
                    <a:srgbClr val="009900"/>
                  </a:solidFill>
                  <a:latin typeface="华文新魏" panose="02010800040101010101" pitchFamily="2" charset="-122"/>
                </a:rPr>
                <a:t>负下溢</a:t>
              </a:r>
              <a:endParaRPr lang="zh-CN" altLang="en-US" sz="2800" i="0" smtClean="0">
                <a:solidFill>
                  <a:srgbClr val="009900"/>
                </a:solidFill>
                <a:effectLst>
                  <a:outerShdw blurRad="38100" dist="38100" dir="2700000" algn="tl">
                    <a:srgbClr val="C0C0C0"/>
                  </a:outerShdw>
                </a:effectLst>
                <a:latin typeface="华文新魏" panose="02010800040101010101" pitchFamily="2"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00FF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23" name="Group 21"/>
          <p:cNvGrpSpPr>
            <a:grpSpLocks/>
          </p:cNvGrpSpPr>
          <p:nvPr/>
        </p:nvGrpSpPr>
        <p:grpSpPr bwMode="auto">
          <a:xfrm>
            <a:off x="4459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smtClean="0">
                  <a:solidFill>
                    <a:srgbClr val="0000CC"/>
                  </a:solidFill>
                  <a:latin typeface="华文新魏" panose="02010800040101010101" pitchFamily="2" charset="-122"/>
                </a:rPr>
                <a:t>正下溢</a:t>
              </a:r>
              <a:endParaRPr lang="zh-CN" altLang="en-US" sz="2800" i="0" smtClean="0">
                <a:solidFill>
                  <a:srgbClr val="0000CC"/>
                </a:solidFill>
                <a:effectLst>
                  <a:outerShdw blurRad="38100" dist="38100" dir="2700000" algn="tl">
                    <a:srgbClr val="C0C0C0"/>
                  </a:outerShdw>
                </a:effectLst>
                <a:latin typeface="华文新魏" panose="02010800040101010101" pitchFamily="2" charset="-122"/>
              </a:endParaRPr>
            </a:p>
          </p:txBody>
        </p:sp>
      </p:grpSp>
    </p:spTree>
    <p:extLst>
      <p:ext uri="{BB962C8B-B14F-4D97-AF65-F5344CB8AC3E}">
        <p14:creationId xmlns:p14="http://schemas.microsoft.com/office/powerpoint/2010/main" val="382150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395536" y="3429000"/>
            <a:ext cx="8218488" cy="2592040"/>
          </a:xfrm>
        </p:spPr>
        <p:txBody>
          <a:bodyPr/>
          <a:lstStyle/>
          <a:p>
            <a:pPr eaLnBrk="1" hangingPunct="1">
              <a:lnSpc>
                <a:spcPct val="110000"/>
              </a:lnSpc>
            </a:pPr>
            <a:r>
              <a:rPr lang="zh-CN" altLang="zh-CN" dirty="0" smtClean="0"/>
              <a:t>机器</a:t>
            </a:r>
            <a:r>
              <a:rPr lang="zh-CN" altLang="zh-CN" dirty="0"/>
              <a:t>字长一定时，阶码越长，表示范围越大</a:t>
            </a:r>
          </a:p>
          <a:p>
            <a:pPr eaLnBrk="1" hangingPunct="1">
              <a:lnSpc>
                <a:spcPct val="110000"/>
              </a:lnSpc>
            </a:pPr>
            <a:r>
              <a:rPr lang="zh-CN" altLang="zh-CN" dirty="0">
                <a:solidFill>
                  <a:srgbClr val="FF0000"/>
                </a:solidFill>
              </a:rPr>
              <a:t>尾码越长，精度是否越高？</a:t>
            </a:r>
          </a:p>
          <a:p>
            <a:pPr eaLnBrk="1" hangingPunct="1">
              <a:lnSpc>
                <a:spcPct val="110000"/>
              </a:lnSpc>
            </a:pPr>
            <a:r>
              <a:rPr lang="zh-CN" altLang="zh-CN" dirty="0"/>
              <a:t>浮点数表示范围比定点数大，精度高</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83</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1331913" y="1700808"/>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grpSp>
        <p:nvGrpSpPr>
          <p:cNvPr id="6" name="Group 4"/>
          <p:cNvGrpSpPr>
            <a:grpSpLocks/>
          </p:cNvGrpSpPr>
          <p:nvPr/>
        </p:nvGrpSpPr>
        <p:grpSpPr bwMode="auto">
          <a:xfrm>
            <a:off x="1774825" y="1700808"/>
            <a:ext cx="2779713" cy="504825"/>
            <a:chOff x="0" y="0"/>
            <a:chExt cx="1751" cy="318"/>
          </a:xfrm>
        </p:grpSpPr>
        <p:sp>
          <p:nvSpPr>
            <p:cNvPr id="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2"/>
          <p:cNvSpPr>
            <a:spLocks noChangeArrowheads="1"/>
          </p:cNvSpPr>
          <p:nvPr/>
        </p:nvSpPr>
        <p:spPr bwMode="auto">
          <a:xfrm>
            <a:off x="4589463" y="1700808"/>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grpSp>
        <p:nvGrpSpPr>
          <p:cNvPr id="15" name="Group 13"/>
          <p:cNvGrpSpPr>
            <a:grpSpLocks/>
          </p:cNvGrpSpPr>
          <p:nvPr/>
        </p:nvGrpSpPr>
        <p:grpSpPr bwMode="auto">
          <a:xfrm>
            <a:off x="5032375" y="1700808"/>
            <a:ext cx="2779713" cy="504825"/>
            <a:chOff x="0" y="0"/>
            <a:chExt cx="1751" cy="318"/>
          </a:xfrm>
        </p:grpSpPr>
        <p:sp>
          <p:nvSpPr>
            <p:cNvPr id="1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1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1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sp>
          <p:nvSpPr>
            <p:cNvPr id="2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23" name="Group 21"/>
          <p:cNvGrpSpPr>
            <a:grpSpLocks/>
          </p:cNvGrpSpPr>
          <p:nvPr/>
        </p:nvGrpSpPr>
        <p:grpSpPr bwMode="auto">
          <a:xfrm>
            <a:off x="5148263" y="2205633"/>
            <a:ext cx="2663825" cy="793750"/>
            <a:chOff x="0" y="0"/>
            <a:chExt cx="1678" cy="500"/>
          </a:xfrm>
        </p:grpSpPr>
        <p:sp>
          <p:nvSpPr>
            <p:cNvPr id="2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5" name="Rectangle 23"/>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chemeClr val="folHlink"/>
                  </a:solidFill>
                </a:rPr>
                <a:t>尾数值</a:t>
              </a:r>
              <a:endParaRPr lang="zh-CN" altLang="en-US" sz="2200" b="1" i="0">
                <a:solidFill>
                  <a:schemeClr val="folHlink"/>
                </a:solidFill>
              </a:endParaRPr>
            </a:p>
          </p:txBody>
        </p:sp>
      </p:grpSp>
      <p:grpSp>
        <p:nvGrpSpPr>
          <p:cNvPr id="26" name="Group 24"/>
          <p:cNvGrpSpPr>
            <a:grpSpLocks/>
          </p:cNvGrpSpPr>
          <p:nvPr/>
        </p:nvGrpSpPr>
        <p:grpSpPr bwMode="auto">
          <a:xfrm>
            <a:off x="1908175" y="2205633"/>
            <a:ext cx="2663825" cy="793750"/>
            <a:chOff x="0" y="0"/>
            <a:chExt cx="1678" cy="500"/>
          </a:xfrm>
        </p:grpSpPr>
        <p:sp>
          <p:nvSpPr>
            <p:cNvPr id="2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8" name="Rectangle 26"/>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i="0">
                  <a:solidFill>
                    <a:srgbClr val="FF0000"/>
                  </a:solidFill>
                </a:rPr>
                <a:t> </a:t>
              </a:r>
              <a:r>
                <a:rPr lang="zh-CN" altLang="en-US" sz="2600" i="0">
                  <a:solidFill>
                    <a:srgbClr val="FF0000"/>
                  </a:solidFill>
                </a:rPr>
                <a:t>阶值</a:t>
              </a:r>
              <a:endParaRPr lang="zh-CN" altLang="en-US" sz="2200" b="1" i="0">
                <a:solidFill>
                  <a:srgbClr val="FF0000"/>
                </a:solidFill>
              </a:endParaRPr>
            </a:p>
          </p:txBody>
        </p:sp>
      </p:grpSp>
      <p:grpSp>
        <p:nvGrpSpPr>
          <p:cNvPr id="29" name="Group 27"/>
          <p:cNvGrpSpPr>
            <a:grpSpLocks/>
          </p:cNvGrpSpPr>
          <p:nvPr/>
        </p:nvGrpSpPr>
        <p:grpSpPr bwMode="auto">
          <a:xfrm>
            <a:off x="684213" y="2205633"/>
            <a:ext cx="2052637" cy="793750"/>
            <a:chOff x="0" y="0"/>
            <a:chExt cx="1293" cy="500"/>
          </a:xfrm>
        </p:grpSpPr>
        <p:sp>
          <p:nvSpPr>
            <p:cNvPr id="30" name="Rectangle 28"/>
            <p:cNvSpPr>
              <a:spLocks noChangeArrowheads="1"/>
            </p:cNvSpPr>
            <p:nvPr/>
          </p:nvSpPr>
          <p:spPr bwMode="auto">
            <a:xfrm>
              <a:off x="0"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阶符</a:t>
              </a:r>
              <a:endParaRPr lang="zh-CN" altLang="en-US" sz="2200" b="1" i="0">
                <a:solidFill>
                  <a:srgbClr val="009900"/>
                </a:solidFill>
              </a:endParaRPr>
            </a:p>
          </p:txBody>
        </p:sp>
        <p:sp>
          <p:nvSpPr>
            <p:cNvPr id="3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32" name="Group 30"/>
          <p:cNvGrpSpPr>
            <a:grpSpLocks/>
          </p:cNvGrpSpPr>
          <p:nvPr/>
        </p:nvGrpSpPr>
        <p:grpSpPr bwMode="auto">
          <a:xfrm>
            <a:off x="3959225" y="2205633"/>
            <a:ext cx="2052638" cy="792163"/>
            <a:chOff x="0" y="0"/>
            <a:chExt cx="1293" cy="499"/>
          </a:xfrm>
        </p:grpSpPr>
        <p:sp>
          <p:nvSpPr>
            <p:cNvPr id="33" name="Rectangle 31"/>
            <p:cNvSpPr>
              <a:spLocks noChangeArrowheads="1"/>
            </p:cNvSpPr>
            <p:nvPr/>
          </p:nvSpPr>
          <p:spPr bwMode="auto">
            <a:xfrm>
              <a:off x="0" y="18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尾符</a:t>
              </a:r>
              <a:endParaRPr lang="zh-CN" altLang="en-US" sz="2200" b="1" i="0">
                <a:solidFill>
                  <a:srgbClr val="009900"/>
                </a:solidFill>
              </a:endParaRPr>
            </a:p>
          </p:txBody>
        </p:sp>
        <p:sp>
          <p:nvSpPr>
            <p:cNvPr id="3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spTree>
    <p:extLst>
      <p:ext uri="{BB962C8B-B14F-4D97-AF65-F5344CB8AC3E}">
        <p14:creationId xmlns:p14="http://schemas.microsoft.com/office/powerpoint/2010/main" val="12467822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sz="2600" dirty="0"/>
              <a:t>8</a:t>
            </a:r>
            <a:r>
              <a:rPr lang="zh-CN" altLang="en-US" sz="2600" dirty="0"/>
              <a:t>位定点小数可表示的范围</a:t>
            </a:r>
          </a:p>
          <a:p>
            <a:pPr lvl="1" eaLnBrk="1" hangingPunct="1">
              <a:lnSpc>
                <a:spcPct val="11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10000"/>
              </a:lnSpc>
            </a:pPr>
            <a:r>
              <a:rPr lang="zh-CN" altLang="en-US" sz="2600" dirty="0" smtClean="0"/>
              <a:t>设</a:t>
            </a:r>
            <a:r>
              <a:rPr lang="zh-CN" altLang="en-US" sz="2600" dirty="0"/>
              <a:t>阶码</a:t>
            </a:r>
            <a:r>
              <a:rPr lang="en-US" altLang="zh-CN" sz="2600" dirty="0"/>
              <a:t>2</a:t>
            </a:r>
            <a:r>
              <a:rPr lang="zh-CN" altLang="en-US" sz="2600" dirty="0"/>
              <a:t>位，尾数</a:t>
            </a:r>
            <a:r>
              <a:rPr lang="en-US" altLang="zh-CN" sz="2600" dirty="0"/>
              <a:t>4</a:t>
            </a:r>
            <a:r>
              <a:rPr lang="zh-CN" altLang="en-US" sz="2600"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a:t>
            </a:r>
            <a:r>
              <a:rPr lang="en-US" altLang="zh-CN" sz="2200" dirty="0"/>
              <a:t>*1.0000  ---  2</a:t>
            </a:r>
            <a:r>
              <a:rPr lang="en-US" altLang="zh-CN" sz="2200" baseline="50000" dirty="0"/>
              <a:t>11</a:t>
            </a:r>
            <a:r>
              <a:rPr lang="en-US" altLang="zh-CN" sz="2200" dirty="0"/>
              <a:t>*1.1111</a:t>
            </a:r>
          </a:p>
          <a:p>
            <a:pPr lvl="1" eaLnBrk="1" hangingPunct="1">
              <a:lnSpc>
                <a:spcPct val="110000"/>
              </a:lnSpc>
            </a:pPr>
            <a:r>
              <a:rPr lang="en-US" altLang="zh-CN" sz="2200" dirty="0"/>
              <a:t>            </a:t>
            </a:r>
            <a:r>
              <a:rPr lang="en-US" altLang="zh-CN" sz="2200" dirty="0" smtClean="0"/>
              <a:t>0.001</a:t>
            </a:r>
            <a:r>
              <a:rPr lang="en-US" altLang="zh-CN" sz="2200" dirty="0" smtClean="0">
                <a:solidFill>
                  <a:srgbClr val="00FF00"/>
                </a:solidFill>
              </a:rPr>
              <a:t>   </a:t>
            </a:r>
            <a:r>
              <a:rPr lang="en-US" altLang="zh-CN" sz="2200" dirty="0"/>
              <a:t>---  1111.1</a:t>
            </a:r>
          </a:p>
          <a:p>
            <a:pPr eaLnBrk="1" hangingPunct="1">
              <a:lnSpc>
                <a:spcPct val="110000"/>
              </a:lnSpc>
            </a:pPr>
            <a:r>
              <a:rPr lang="zh-CN" altLang="en-US" sz="2600" dirty="0"/>
              <a:t>设阶码</a:t>
            </a:r>
            <a:r>
              <a:rPr lang="en-US" altLang="zh-CN" sz="2600" dirty="0"/>
              <a:t>3</a:t>
            </a:r>
            <a:r>
              <a:rPr lang="zh-CN" altLang="en-US" sz="2600" dirty="0"/>
              <a:t>位，尾数</a:t>
            </a:r>
            <a:r>
              <a:rPr lang="en-US" altLang="zh-CN" sz="2600" dirty="0"/>
              <a:t>3</a:t>
            </a:r>
            <a:r>
              <a:rPr lang="zh-CN" altLang="en-US" sz="2600"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-111</a:t>
            </a:r>
            <a:r>
              <a:rPr lang="en-US" altLang="zh-CN" sz="2200" dirty="0"/>
              <a:t>*1.000    ---  2</a:t>
            </a:r>
            <a:r>
              <a:rPr lang="en-US" altLang="zh-CN" sz="2200" baseline="50000" dirty="0"/>
              <a:t>111</a:t>
            </a:r>
            <a:r>
              <a:rPr lang="en-US" altLang="zh-CN" sz="2200" dirty="0"/>
              <a:t>*1.111</a:t>
            </a:r>
          </a:p>
          <a:p>
            <a:pPr lvl="1" eaLnBrk="1" hangingPunct="1">
              <a:lnSpc>
                <a:spcPct val="110000"/>
              </a:lnSpc>
            </a:pPr>
            <a:r>
              <a:rPr lang="en-US" altLang="zh-CN" sz="2200" dirty="0"/>
              <a:t>        </a:t>
            </a:r>
            <a:r>
              <a:rPr lang="en-US" altLang="zh-CN" sz="2200" dirty="0" smtClean="0"/>
              <a:t>0.0000001</a:t>
            </a:r>
            <a:r>
              <a:rPr lang="en-US" altLang="zh-CN" sz="2200" dirty="0" smtClean="0">
                <a:solidFill>
                  <a:srgbClr val="00FF00"/>
                </a:solidFill>
              </a:rPr>
              <a:t> </a:t>
            </a:r>
            <a:r>
              <a:rPr lang="en-US" altLang="zh-CN" sz="2200" dirty="0"/>
              <a:t>---  </a:t>
            </a:r>
            <a:r>
              <a:rPr lang="en-US" altLang="zh-CN" sz="2200" dirty="0" smtClean="0"/>
              <a:t>11110000</a:t>
            </a:r>
          </a:p>
          <a:p>
            <a:pPr lvl="1" eaLnBrk="1" hangingPunct="1">
              <a:lnSpc>
                <a:spcPct val="110000"/>
              </a:lnSpc>
            </a:pPr>
            <a:r>
              <a:rPr lang="zh-CN" altLang="en-US" sz="2200" dirty="0" smtClean="0"/>
              <a:t>（</a:t>
            </a:r>
            <a:r>
              <a:rPr lang="en-US" altLang="zh-CN" sz="2200" dirty="0" smtClean="0"/>
              <a:t>…</a:t>
            </a:r>
            <a:r>
              <a:rPr lang="en-US" altLang="zh-CN" sz="2200" dirty="0" smtClean="0">
                <a:solidFill>
                  <a:srgbClr val="00B050"/>
                </a:solidFill>
              </a:rPr>
              <a:t>56,60</a:t>
            </a:r>
            <a:r>
              <a:rPr lang="en-US" altLang="zh-CN" sz="2200" dirty="0" smtClean="0"/>
              <a:t>,64,72…112,120,</a:t>
            </a:r>
            <a:r>
              <a:rPr lang="en-US" altLang="zh-CN" sz="2200" dirty="0" smtClean="0">
                <a:solidFill>
                  <a:srgbClr val="00B050"/>
                </a:solidFill>
              </a:rPr>
              <a:t>128,144,…224,240</a:t>
            </a:r>
            <a:r>
              <a:rPr lang="zh-CN" altLang="en-US" sz="2200" dirty="0" smtClean="0"/>
              <a:t>）</a:t>
            </a:r>
            <a:endParaRPr lang="en-US" altLang="zh-CN" sz="22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84</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1624261" y="5346730"/>
            <a:ext cx="5761038" cy="1344225"/>
            <a:chOff x="0" y="0"/>
            <a:chExt cx="5760640" cy="1344096"/>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1649299" y="882476"/>
              <a:ext cx="2594466"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i="0" dirty="0">
                  <a:solidFill>
                    <a:srgbClr val="FF0000"/>
                  </a:solidFill>
                  <a:latin typeface="仿宋" panose="02010609060101010101" pitchFamily="49" charset="-122"/>
                  <a:ea typeface="仿宋" panose="02010609060101010101" pitchFamily="49" charset="-122"/>
                </a:rPr>
                <a:t>浮点数的</a:t>
              </a:r>
              <a:r>
                <a:rPr lang="zh-CN" altLang="en-US" sz="2000" b="1" i="0" dirty="0" smtClean="0">
                  <a:solidFill>
                    <a:srgbClr val="FF0000"/>
                  </a:solidFill>
                  <a:latin typeface="仿宋" panose="02010609060101010101" pitchFamily="49" charset="-122"/>
                  <a:ea typeface="仿宋" panose="02010609060101010101" pitchFamily="49" charset="-122"/>
                </a:rPr>
                <a:t>密度与分布</a:t>
              </a:r>
              <a:endParaRPr lang="zh-CN" altLang="en-US" sz="2000" b="1" i="0" dirty="0">
                <a:solidFill>
                  <a:srgbClr val="FF0000"/>
                </a:solidFill>
                <a:latin typeface="仿宋" panose="02010609060101010101" pitchFamily="49" charset="-122"/>
                <a:ea typeface="仿宋" panose="02010609060101010101" pitchFamily="49" charset="-122"/>
              </a:endParaRPr>
            </a:p>
          </p:txBody>
        </p:sp>
        <p:sp>
          <p:nvSpPr>
            <p:cNvPr id="13" name="TextBox 12"/>
            <p:cNvSpPr txBox="1">
              <a:spLocks noChangeArrowheads="1"/>
            </p:cNvSpPr>
            <p:nvPr/>
          </p:nvSpPr>
          <p:spPr bwMode="auto">
            <a:xfrm>
              <a:off x="384043" y="576064"/>
              <a:ext cx="401715"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extLst>
      <p:ext uri="{BB962C8B-B14F-4D97-AF65-F5344CB8AC3E}">
        <p14:creationId xmlns:p14="http://schemas.microsoft.com/office/powerpoint/2010/main" val="3977605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395536" y="3429000"/>
            <a:ext cx="8218488" cy="2592040"/>
          </a:xfrm>
        </p:spPr>
        <p:txBody>
          <a:bodyPr/>
          <a:lstStyle/>
          <a:p>
            <a:pPr eaLnBrk="1" hangingPunct="1">
              <a:lnSpc>
                <a:spcPct val="110000"/>
              </a:lnSpc>
            </a:pPr>
            <a:r>
              <a:rPr lang="zh-CN" altLang="zh-CN" dirty="0" smtClean="0"/>
              <a:t>机器</a:t>
            </a:r>
            <a:r>
              <a:rPr lang="zh-CN" altLang="zh-CN" dirty="0"/>
              <a:t>字长一定时，阶码越长，表示范围越大</a:t>
            </a:r>
          </a:p>
          <a:p>
            <a:pPr eaLnBrk="1" hangingPunct="1">
              <a:lnSpc>
                <a:spcPct val="110000"/>
              </a:lnSpc>
            </a:pPr>
            <a:r>
              <a:rPr lang="zh-CN" altLang="en-US" dirty="0" smtClean="0">
                <a:solidFill>
                  <a:srgbClr val="FF0000"/>
                </a:solidFill>
              </a:rPr>
              <a:t>阶码一定，</a:t>
            </a:r>
            <a:r>
              <a:rPr lang="zh-CN" altLang="zh-CN" dirty="0" smtClean="0">
                <a:solidFill>
                  <a:srgbClr val="FF0000"/>
                </a:solidFill>
              </a:rPr>
              <a:t>尾</a:t>
            </a:r>
            <a:r>
              <a:rPr lang="zh-CN" altLang="zh-CN" dirty="0">
                <a:solidFill>
                  <a:srgbClr val="FF0000"/>
                </a:solidFill>
              </a:rPr>
              <a:t>码越长，精度是否越</a:t>
            </a:r>
            <a:r>
              <a:rPr lang="zh-CN" altLang="zh-CN" dirty="0" smtClean="0">
                <a:solidFill>
                  <a:srgbClr val="FF0000"/>
                </a:solidFill>
              </a:rPr>
              <a:t>高</a:t>
            </a:r>
            <a:r>
              <a:rPr lang="zh-CN" altLang="en-US" dirty="0" smtClean="0">
                <a:solidFill>
                  <a:srgbClr val="FF0000"/>
                </a:solidFill>
              </a:rPr>
              <a:t>！</a:t>
            </a:r>
            <a:endParaRPr lang="zh-CN" altLang="zh-CN" dirty="0">
              <a:solidFill>
                <a:srgbClr val="FF0000"/>
              </a:solidFill>
            </a:endParaRPr>
          </a:p>
          <a:p>
            <a:pPr eaLnBrk="1" hangingPunct="1">
              <a:lnSpc>
                <a:spcPct val="110000"/>
              </a:lnSpc>
            </a:pPr>
            <a:r>
              <a:rPr lang="zh-CN" altLang="zh-CN" dirty="0"/>
              <a:t>浮点数表示范围比定点数大，精度</a:t>
            </a:r>
            <a:r>
              <a:rPr lang="zh-CN" altLang="zh-CN" dirty="0" smtClean="0"/>
              <a:t>高</a:t>
            </a:r>
            <a:endParaRPr lang="en-US" altLang="zh-CN" dirty="0" smtClean="0"/>
          </a:p>
          <a:p>
            <a:pPr eaLnBrk="1" hangingPunct="1">
              <a:lnSpc>
                <a:spcPct val="110000"/>
              </a:lnSpc>
            </a:pPr>
            <a:r>
              <a:rPr lang="zh-CN" altLang="en-US" dirty="0" smtClean="0"/>
              <a:t>阶码尾码长度应为多少合适？  </a:t>
            </a: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85</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1331913" y="1700808"/>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grpSp>
        <p:nvGrpSpPr>
          <p:cNvPr id="6" name="Group 4"/>
          <p:cNvGrpSpPr>
            <a:grpSpLocks/>
          </p:cNvGrpSpPr>
          <p:nvPr/>
        </p:nvGrpSpPr>
        <p:grpSpPr bwMode="auto">
          <a:xfrm>
            <a:off x="1774825" y="1700808"/>
            <a:ext cx="2779713" cy="504825"/>
            <a:chOff x="0" y="0"/>
            <a:chExt cx="1751" cy="318"/>
          </a:xfrm>
        </p:grpSpPr>
        <p:sp>
          <p:nvSpPr>
            <p:cNvPr id="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2"/>
          <p:cNvSpPr>
            <a:spLocks noChangeArrowheads="1"/>
          </p:cNvSpPr>
          <p:nvPr/>
        </p:nvSpPr>
        <p:spPr bwMode="auto">
          <a:xfrm>
            <a:off x="4589463" y="1700808"/>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grpSp>
        <p:nvGrpSpPr>
          <p:cNvPr id="15" name="Group 13"/>
          <p:cNvGrpSpPr>
            <a:grpSpLocks/>
          </p:cNvGrpSpPr>
          <p:nvPr/>
        </p:nvGrpSpPr>
        <p:grpSpPr bwMode="auto">
          <a:xfrm>
            <a:off x="5032375" y="1700808"/>
            <a:ext cx="2779713" cy="504825"/>
            <a:chOff x="0" y="0"/>
            <a:chExt cx="1751" cy="318"/>
          </a:xfrm>
        </p:grpSpPr>
        <p:sp>
          <p:nvSpPr>
            <p:cNvPr id="1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1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6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1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i="0" smtClean="0">
                  <a:solidFill>
                    <a:schemeClr val="folHlink"/>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M</a:t>
              </a:r>
              <a:r>
                <a:rPr lang="en-US" sz="1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sp>
          <p:nvSpPr>
            <p:cNvPr id="2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23" name="Group 21"/>
          <p:cNvGrpSpPr>
            <a:grpSpLocks/>
          </p:cNvGrpSpPr>
          <p:nvPr/>
        </p:nvGrpSpPr>
        <p:grpSpPr bwMode="auto">
          <a:xfrm>
            <a:off x="5148263" y="2205633"/>
            <a:ext cx="2663825" cy="793750"/>
            <a:chOff x="0" y="0"/>
            <a:chExt cx="1678" cy="500"/>
          </a:xfrm>
        </p:grpSpPr>
        <p:sp>
          <p:nvSpPr>
            <p:cNvPr id="2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5" name="Rectangle 23"/>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chemeClr val="folHlink"/>
                  </a:solidFill>
                </a:rPr>
                <a:t>尾数值</a:t>
              </a:r>
              <a:endParaRPr lang="zh-CN" altLang="en-US" sz="2200" b="1" i="0">
                <a:solidFill>
                  <a:schemeClr val="folHlink"/>
                </a:solidFill>
              </a:endParaRPr>
            </a:p>
          </p:txBody>
        </p:sp>
      </p:grpSp>
      <p:grpSp>
        <p:nvGrpSpPr>
          <p:cNvPr id="26" name="Group 24"/>
          <p:cNvGrpSpPr>
            <a:grpSpLocks/>
          </p:cNvGrpSpPr>
          <p:nvPr/>
        </p:nvGrpSpPr>
        <p:grpSpPr bwMode="auto">
          <a:xfrm>
            <a:off x="1908175" y="2205633"/>
            <a:ext cx="2663825" cy="793750"/>
            <a:chOff x="0" y="0"/>
            <a:chExt cx="1678" cy="500"/>
          </a:xfrm>
        </p:grpSpPr>
        <p:sp>
          <p:nvSpPr>
            <p:cNvPr id="2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8" name="Rectangle 26"/>
            <p:cNvSpPr>
              <a:spLocks noChangeArrowheads="1"/>
            </p:cNvSpPr>
            <p:nvPr/>
          </p:nvSpPr>
          <p:spPr bwMode="auto">
            <a:xfrm>
              <a:off x="181"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i="0">
                  <a:solidFill>
                    <a:srgbClr val="FF0000"/>
                  </a:solidFill>
                </a:rPr>
                <a:t> </a:t>
              </a:r>
              <a:r>
                <a:rPr lang="zh-CN" altLang="en-US" sz="2600" i="0">
                  <a:solidFill>
                    <a:srgbClr val="FF0000"/>
                  </a:solidFill>
                </a:rPr>
                <a:t>阶值</a:t>
              </a:r>
              <a:endParaRPr lang="zh-CN" altLang="en-US" sz="2200" b="1" i="0">
                <a:solidFill>
                  <a:srgbClr val="FF0000"/>
                </a:solidFill>
              </a:endParaRPr>
            </a:p>
          </p:txBody>
        </p:sp>
      </p:grpSp>
      <p:grpSp>
        <p:nvGrpSpPr>
          <p:cNvPr id="29" name="Group 27"/>
          <p:cNvGrpSpPr>
            <a:grpSpLocks/>
          </p:cNvGrpSpPr>
          <p:nvPr/>
        </p:nvGrpSpPr>
        <p:grpSpPr bwMode="auto">
          <a:xfrm>
            <a:off x="684213" y="2205633"/>
            <a:ext cx="2052637" cy="793750"/>
            <a:chOff x="0" y="0"/>
            <a:chExt cx="1293" cy="500"/>
          </a:xfrm>
        </p:grpSpPr>
        <p:sp>
          <p:nvSpPr>
            <p:cNvPr id="30" name="Rectangle 28"/>
            <p:cNvSpPr>
              <a:spLocks noChangeArrowheads="1"/>
            </p:cNvSpPr>
            <p:nvPr/>
          </p:nvSpPr>
          <p:spPr bwMode="auto">
            <a:xfrm>
              <a:off x="0" y="182"/>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阶符</a:t>
              </a:r>
              <a:endParaRPr lang="zh-CN" altLang="en-US" sz="2200" b="1" i="0">
                <a:solidFill>
                  <a:srgbClr val="009900"/>
                </a:solidFill>
              </a:endParaRPr>
            </a:p>
          </p:txBody>
        </p:sp>
        <p:sp>
          <p:nvSpPr>
            <p:cNvPr id="3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grpSp>
        <p:nvGrpSpPr>
          <p:cNvPr id="32" name="Group 30"/>
          <p:cNvGrpSpPr>
            <a:grpSpLocks/>
          </p:cNvGrpSpPr>
          <p:nvPr/>
        </p:nvGrpSpPr>
        <p:grpSpPr bwMode="auto">
          <a:xfrm>
            <a:off x="3959225" y="2205633"/>
            <a:ext cx="2052638" cy="792163"/>
            <a:chOff x="0" y="0"/>
            <a:chExt cx="1293" cy="499"/>
          </a:xfrm>
        </p:grpSpPr>
        <p:sp>
          <p:nvSpPr>
            <p:cNvPr id="33" name="Rectangle 31"/>
            <p:cNvSpPr>
              <a:spLocks noChangeArrowheads="1"/>
            </p:cNvSpPr>
            <p:nvPr/>
          </p:nvSpPr>
          <p:spPr bwMode="auto">
            <a:xfrm>
              <a:off x="0" y="18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a:solidFill>
                    <a:srgbClr val="009900"/>
                  </a:solidFill>
                </a:rPr>
                <a:t>尾符</a:t>
              </a:r>
              <a:endParaRPr lang="zh-CN" altLang="en-US" sz="2200" b="1" i="0">
                <a:solidFill>
                  <a:srgbClr val="009900"/>
                </a:solidFill>
              </a:endParaRPr>
            </a:p>
          </p:txBody>
        </p:sp>
        <p:sp>
          <p:nvSpPr>
            <p:cNvPr id="3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grpSp>
    </p:spTree>
    <p:extLst>
      <p:ext uri="{BB962C8B-B14F-4D97-AF65-F5344CB8AC3E}">
        <p14:creationId xmlns:p14="http://schemas.microsoft.com/office/powerpoint/2010/main" val="5241653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Father</a:t>
            </a:r>
            <a:r>
              <a:rPr lang="en-US" altLang="zh-CN" dirty="0">
                <a:latin typeface="黑体" panose="02010609060101010101" pitchFamily="49" charset="-122"/>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000" dirty="0" smtClean="0">
                <a:solidFill>
                  <a:srgbClr val="000000"/>
                </a:solidFill>
                <a:latin typeface="+mj-ea"/>
                <a:ea typeface="+mj-ea"/>
              </a:rPr>
              <a:t>80</a:t>
            </a:r>
            <a:r>
              <a:rPr lang="zh-CN" altLang="en-US" sz="2000" dirty="0">
                <a:solidFill>
                  <a:srgbClr val="000000"/>
                </a:solidFill>
                <a:latin typeface="+mj-ea"/>
                <a:ea typeface="+mj-ea"/>
              </a:rPr>
              <a:t>年代初，</a:t>
            </a:r>
            <a:r>
              <a:rPr lang="zh-CN" altLang="en-US" sz="2000" dirty="0" smtClean="0">
                <a:solidFill>
                  <a:srgbClr val="000000"/>
                </a:solidFill>
                <a:latin typeface="+mj-ea"/>
                <a:ea typeface="+mj-ea"/>
              </a:rPr>
              <a:t>各机器内部浮点数表示还</a:t>
            </a:r>
            <a:r>
              <a:rPr lang="zh-CN" altLang="en-US" sz="2000" dirty="0">
                <a:solidFill>
                  <a:srgbClr val="000000"/>
                </a:solidFill>
                <a:latin typeface="+mj-ea"/>
                <a:ea typeface="+mj-ea"/>
              </a:rPr>
              <a:t>没有统一</a:t>
            </a:r>
          </a:p>
          <a:p>
            <a:r>
              <a:rPr lang="zh-CN" altLang="en-US" sz="2000" dirty="0" smtClean="0">
                <a:solidFill>
                  <a:srgbClr val="000000"/>
                </a:solidFill>
                <a:latin typeface="+mj-ea"/>
                <a:ea typeface="+mj-ea"/>
              </a:rPr>
              <a:t>相互</a:t>
            </a:r>
            <a:r>
              <a:rPr lang="zh-CN" altLang="en-US" sz="2000" dirty="0">
                <a:solidFill>
                  <a:srgbClr val="000000"/>
                </a:solidFill>
                <a:latin typeface="+mj-ea"/>
                <a:ea typeface="+mj-ea"/>
              </a:rPr>
              <a:t>不兼容，机器之间传送数据时，带来</a:t>
            </a:r>
            <a:r>
              <a:rPr lang="zh-CN" altLang="en-US" sz="2000" dirty="0" smtClean="0">
                <a:solidFill>
                  <a:srgbClr val="000000"/>
                </a:solidFill>
                <a:latin typeface="+mj-ea"/>
                <a:ea typeface="+mj-ea"/>
              </a:rPr>
              <a:t>麻烦</a:t>
            </a:r>
            <a:endParaRPr lang="en-US" altLang="zh-CN" sz="2000" dirty="0" smtClean="0">
              <a:solidFill>
                <a:srgbClr val="000000"/>
              </a:solidFill>
              <a:latin typeface="+mj-ea"/>
              <a:ea typeface="+mj-ea"/>
            </a:endParaRPr>
          </a:p>
          <a:p>
            <a:r>
              <a:rPr lang="en-US" altLang="zh-CN" sz="2000" dirty="0">
                <a:latin typeface="+mj-ea"/>
                <a:ea typeface="+mj-ea"/>
                <a:cs typeface="Arial" panose="020B0604020202020204" pitchFamily="34" charset="0"/>
              </a:rPr>
              <a:t>1970</a:t>
            </a:r>
            <a:r>
              <a:rPr lang="zh-CN" altLang="en-US" sz="2000" dirty="0">
                <a:latin typeface="+mj-ea"/>
                <a:ea typeface="+mj-ea"/>
                <a:cs typeface="Arial" panose="020B0604020202020204" pitchFamily="34" charset="0"/>
              </a:rPr>
              <a:t>年代后期</a:t>
            </a:r>
            <a:r>
              <a:rPr lang="en-US" altLang="zh-CN" sz="2000" dirty="0">
                <a:latin typeface="+mj-ea"/>
                <a:ea typeface="+mj-ea"/>
                <a:cs typeface="Arial" panose="020B0604020202020204" pitchFamily="34" charset="0"/>
              </a:rPr>
              <a:t>, IEEE</a:t>
            </a:r>
            <a:r>
              <a:rPr lang="zh-CN" altLang="en-US" sz="2000" dirty="0">
                <a:latin typeface="+mj-ea"/>
                <a:ea typeface="+mj-ea"/>
                <a:cs typeface="Arial" panose="020B0604020202020204" pitchFamily="34" charset="0"/>
              </a:rPr>
              <a:t>成立委员会着手制定浮点数标准</a:t>
            </a:r>
          </a:p>
          <a:p>
            <a:r>
              <a:rPr lang="en-US" altLang="zh-CN" sz="2000" dirty="0" smtClean="0">
                <a:latin typeface="+mj-ea"/>
                <a:ea typeface="+mj-ea"/>
                <a:cs typeface="Arial" panose="020B0604020202020204" pitchFamily="34" charset="0"/>
              </a:rPr>
              <a:t>1985</a:t>
            </a:r>
            <a:r>
              <a:rPr lang="zh-CN" altLang="en-US" sz="2000" dirty="0">
                <a:latin typeface="+mj-ea"/>
                <a:ea typeface="+mj-ea"/>
                <a:cs typeface="Arial" panose="020B0604020202020204" pitchFamily="34" charset="0"/>
              </a:rPr>
              <a:t>年完成浮点数标准</a:t>
            </a:r>
            <a:r>
              <a:rPr lang="en-US" altLang="zh-CN" sz="2000" dirty="0">
                <a:latin typeface="+mj-ea"/>
                <a:ea typeface="+mj-ea"/>
                <a:cs typeface="Arial" panose="020B0604020202020204" pitchFamily="34" charset="0"/>
              </a:rPr>
              <a:t>IEEE 754</a:t>
            </a:r>
            <a:r>
              <a:rPr lang="zh-CN" altLang="en-US" sz="2000" dirty="0">
                <a:latin typeface="+mj-ea"/>
                <a:ea typeface="+mj-ea"/>
                <a:cs typeface="Arial" panose="020B0604020202020204" pitchFamily="34" charset="0"/>
              </a:rPr>
              <a:t>的制定</a:t>
            </a:r>
          </a:p>
          <a:p>
            <a:endParaRPr lang="zh-CN" altLang="en-US"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86</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500063" y="4164013"/>
            <a:ext cx="5268912" cy="908050"/>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r>
              <a:rPr lang="zh-CN" altLang="en-US" sz="2200" i="0" kern="0" smtClean="0">
                <a:solidFill>
                  <a:srgbClr val="000000"/>
                </a:solidFill>
                <a:latin typeface="黑体" panose="02010609060101010101" pitchFamily="49" charset="-122"/>
                <a:ea typeface="黑体" panose="02010609060101010101" pitchFamily="49" charset="-122"/>
              </a:rPr>
              <a:t>现在所有计算机都采用</a:t>
            </a:r>
            <a:r>
              <a:rPr lang="en-US" altLang="zh-CN" sz="2200" i="0" kern="0" smtClean="0">
                <a:solidFill>
                  <a:srgbClr val="000000"/>
                </a:solidFill>
                <a:latin typeface="黑体" panose="02010609060101010101" pitchFamily="49" charset="-122"/>
                <a:ea typeface="黑体" panose="02010609060101010101" pitchFamily="49" charset="-122"/>
              </a:rPr>
              <a:t>IEEE 754</a:t>
            </a:r>
            <a:r>
              <a:rPr lang="zh-CN" altLang="en-US" sz="2200" i="0" kern="0" smtClean="0">
                <a:solidFill>
                  <a:srgbClr val="000000"/>
                </a:solidFill>
                <a:latin typeface="黑体" panose="02010609060101010101" pitchFamily="49" charset="-122"/>
                <a:ea typeface="黑体" panose="02010609060101010101" pitchFamily="49" charset="-122"/>
              </a:rPr>
              <a:t>来表示浮点数</a:t>
            </a:r>
            <a:endParaRPr lang="zh-CN" altLang="en-US" i="0" kern="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5100" y="2681288"/>
            <a:ext cx="8907463" cy="3781425"/>
            <a:chOff x="104" y="1689"/>
            <a:chExt cx="5611" cy="2382"/>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 y="1689"/>
              <a:ext cx="1788"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 y="2300"/>
              <a:ext cx="3139"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264" y="3696"/>
              <a:ext cx="2352"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latin typeface="Tahoma" panose="020B0604030504040204" pitchFamily="34" charset="0"/>
                </a:rPr>
                <a:t>Prof. William Kahan</a:t>
              </a:r>
              <a:r>
                <a:rPr kumimoji="1" lang="en-US" altLang="zh-CN" sz="2800">
                  <a:latin typeface="Tahoma" panose="020B0604030504040204" pitchFamily="34" charset="0"/>
                </a:rPr>
                <a:t> </a:t>
              </a:r>
            </a:p>
          </p:txBody>
        </p:sp>
        <p:sp>
          <p:nvSpPr>
            <p:cNvPr id="10" name="Rectangle 7"/>
            <p:cNvSpPr>
              <a:spLocks noChangeArrowheads="1"/>
            </p:cNvSpPr>
            <p:nvPr/>
          </p:nvSpPr>
          <p:spPr bwMode="auto">
            <a:xfrm>
              <a:off x="284" y="3401"/>
              <a:ext cx="292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2"/>
                  </a:solidFill>
                  <a:cs typeface="Arial" panose="020B0604020202020204" pitchFamily="34" charset="0"/>
                </a:rPr>
                <a:t>www.cs.berkeley.edu/~wkahan/</a:t>
              </a:r>
            </a:p>
            <a:p>
              <a:pPr eaLnBrk="1" hangingPunct="1"/>
              <a:r>
                <a:rPr kumimoji="1" lang="en-US" altLang="zh-CN" sz="2400" dirty="0">
                  <a:solidFill>
                    <a:schemeClr val="tx2"/>
                  </a:solidFill>
                  <a:cs typeface="Arial" panose="020B0604020202020204"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cs typeface="Arial" panose="020B0604020202020204" pitchFamily="34" charset="0"/>
                </a:rPr>
                <a:t>This standard was primarily the work of one person, UC Berkeley math professor William </a:t>
              </a:r>
              <a:r>
                <a:rPr lang="en-US" altLang="zh-CN" sz="2000" b="1" dirty="0" err="1">
                  <a:cs typeface="Arial" panose="020B0604020202020204" pitchFamily="34" charset="0"/>
                </a:rPr>
                <a:t>Kahan</a:t>
              </a:r>
              <a:r>
                <a:rPr lang="en-US" altLang="zh-CN" sz="2000" b="1" dirty="0">
                  <a:cs typeface="Arial" panose="020B0604020202020204" pitchFamily="34" charset="0"/>
                </a:rPr>
                <a:t>.</a:t>
              </a:r>
              <a:endParaRPr lang="zh-CN" altLang="en-US" sz="2000" b="1" dirty="0">
                <a:cs typeface="Arial" panose="020B0604020202020204" pitchFamily="34" charset="0"/>
              </a:endParaRPr>
            </a:p>
          </p:txBody>
        </p:sp>
      </p:grpSp>
    </p:spTree>
    <p:extLst>
      <p:ext uri="{BB962C8B-B14F-4D97-AF65-F5344CB8AC3E}">
        <p14:creationId xmlns:p14="http://schemas.microsoft.com/office/powerpoint/2010/main" val="405494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755576" y="3933056"/>
            <a:ext cx="8218488" cy="2376264"/>
          </a:xfrm>
        </p:spPr>
        <p:txBody>
          <a:bodyPr/>
          <a:lstStyle/>
          <a:p>
            <a:r>
              <a:rPr lang="en-US" altLang="zh-CN" dirty="0"/>
              <a:t>32/64</a:t>
            </a:r>
            <a:r>
              <a:rPr lang="zh-CN" altLang="en-US" dirty="0"/>
              <a:t>位浮点数（</a:t>
            </a:r>
            <a:r>
              <a:rPr lang="en-US" altLang="zh-CN" dirty="0"/>
              <a:t>Float/Double</a:t>
            </a:r>
            <a:r>
              <a:rPr lang="zh-CN" altLang="en-US" dirty="0" smtClean="0"/>
              <a:t>）</a:t>
            </a:r>
            <a:endParaRPr lang="en-US" altLang="zh-CN" dirty="0" smtClean="0"/>
          </a:p>
          <a:p>
            <a:r>
              <a:rPr lang="zh-CN" altLang="en-US" dirty="0">
                <a:effectLst>
                  <a:outerShdw blurRad="38100" dist="38100" dir="2700000" algn="tl">
                    <a:srgbClr val="C0C0C0"/>
                  </a:outerShdw>
                </a:effectLst>
                <a:latin typeface="华文新魏" panose="02010800040101010101" pitchFamily="2" charset="-122"/>
              </a:rPr>
              <a:t>构成：阶码</a:t>
            </a:r>
            <a:r>
              <a:rPr lang="en-US" altLang="zh-CN" dirty="0">
                <a:effectLst>
                  <a:outerShdw blurRad="38100" dist="38100" dir="2700000" algn="tl">
                    <a:srgbClr val="C0C0C0"/>
                  </a:outerShdw>
                </a:effectLst>
                <a:latin typeface="华文新魏" panose="02010800040101010101" pitchFamily="2" charset="-122"/>
              </a:rPr>
              <a:t>E</a:t>
            </a:r>
            <a:r>
              <a:rPr lang="zh-CN" altLang="en-US" dirty="0">
                <a:effectLst>
                  <a:outerShdw blurRad="38100" dist="38100" dir="2700000" algn="tl">
                    <a:srgbClr val="C0C0C0"/>
                  </a:outerShdw>
                </a:effectLst>
                <a:latin typeface="华文新魏" panose="02010800040101010101" pitchFamily="2" charset="-122"/>
              </a:rPr>
              <a:t>，尾数</a:t>
            </a:r>
            <a:r>
              <a:rPr lang="en-US" altLang="zh-CN" dirty="0">
                <a:effectLst>
                  <a:outerShdw blurRad="38100" dist="38100" dir="2700000" algn="tl">
                    <a:srgbClr val="C0C0C0"/>
                  </a:outerShdw>
                </a:effectLst>
                <a:latin typeface="华文新魏" panose="02010800040101010101" pitchFamily="2" charset="-122"/>
              </a:rPr>
              <a:t>M</a:t>
            </a:r>
            <a:r>
              <a:rPr lang="zh-CN" altLang="en-US" dirty="0">
                <a:effectLst>
                  <a:outerShdw blurRad="38100" dist="38100" dir="2700000" algn="tl">
                    <a:srgbClr val="C0C0C0"/>
                  </a:outerShdw>
                </a:effectLst>
                <a:latin typeface="华文新魏" panose="02010800040101010101" pitchFamily="2" charset="-122"/>
              </a:rPr>
              <a:t>，符号位</a:t>
            </a:r>
            <a:r>
              <a:rPr lang="en-US" altLang="zh-CN" dirty="0">
                <a:effectLst>
                  <a:outerShdw blurRad="38100" dist="38100" dir="2700000" algn="tl">
                    <a:srgbClr val="C0C0C0"/>
                  </a:outerShdw>
                </a:effectLst>
                <a:latin typeface="华文新魏" panose="02010800040101010101" pitchFamily="2" charset="-122"/>
              </a:rPr>
              <a:t>S</a:t>
            </a:r>
            <a:endParaRPr lang="en-US" altLang="zh-CN" dirty="0" smtClean="0"/>
          </a:p>
          <a:p>
            <a:r>
              <a:rPr lang="en-US" altLang="zh-CN" dirty="0">
                <a:effectLst>
                  <a:outerShdw blurRad="38100" dist="38100" dir="2700000" algn="tl">
                    <a:srgbClr val="C0C0C0"/>
                  </a:outerShdw>
                </a:effectLst>
                <a:latin typeface="华文新魏" panose="02010800040101010101" pitchFamily="2" charset="-122"/>
              </a:rPr>
              <a:t>N = (-1)</a:t>
            </a:r>
            <a:r>
              <a:rPr lang="en-US" altLang="zh-CN" baseline="50000" dirty="0">
                <a:effectLst>
                  <a:outerShdw blurRad="38100" dist="38100" dir="2700000" algn="tl">
                    <a:srgbClr val="C0C0C0"/>
                  </a:outerShdw>
                </a:effectLst>
                <a:latin typeface="华文新魏" panose="02010800040101010101" pitchFamily="2" charset="-122"/>
              </a:rPr>
              <a:t>S</a:t>
            </a:r>
            <a:r>
              <a:rPr lang="en-US" altLang="zh-CN" dirty="0">
                <a:effectLst>
                  <a:outerShdw blurRad="38100" dist="38100" dir="2700000" algn="tl">
                    <a:srgbClr val="C0C0C0"/>
                  </a:outerShdw>
                </a:effectLst>
                <a:latin typeface="华文新魏" panose="02010800040101010101" pitchFamily="2" charset="-122"/>
              </a:rPr>
              <a:t>X M</a:t>
            </a:r>
            <a:r>
              <a:rPr lang="en-US" altLang="zh-CN" b="1" dirty="0">
                <a:latin typeface="华文新魏" panose="02010800040101010101" pitchFamily="2" charset="-122"/>
              </a:rPr>
              <a:t> </a:t>
            </a:r>
            <a:r>
              <a:rPr lang="en-US" altLang="zh-CN" dirty="0">
                <a:effectLst>
                  <a:outerShdw blurRad="38100" dist="38100" dir="2700000" algn="tl">
                    <a:srgbClr val="C0C0C0"/>
                  </a:outerShdw>
                </a:effectLst>
                <a:latin typeface="华文新魏" panose="02010800040101010101" pitchFamily="2" charset="-122"/>
              </a:rPr>
              <a:t>X</a:t>
            </a:r>
            <a:r>
              <a:rPr lang="en-US" altLang="zh-CN" b="1" dirty="0">
                <a:latin typeface="华文新魏" panose="02010800040101010101" pitchFamily="2" charset="-122"/>
              </a:rPr>
              <a:t> </a:t>
            </a:r>
            <a:r>
              <a:rPr lang="en-US" altLang="zh-CN" dirty="0">
                <a:effectLst>
                  <a:outerShdw blurRad="38100" dist="38100" dir="2700000" algn="tl">
                    <a:srgbClr val="C0C0C0"/>
                  </a:outerShdw>
                </a:effectLst>
                <a:latin typeface="华文新魏" panose="02010800040101010101" pitchFamily="2" charset="-122"/>
              </a:rPr>
              <a:t>2</a:t>
            </a:r>
            <a:r>
              <a:rPr lang="en-US" altLang="zh-CN" baseline="50000" dirty="0">
                <a:effectLst>
                  <a:outerShdw blurRad="38100" dist="38100" dir="2700000" algn="tl">
                    <a:srgbClr val="C0C0C0"/>
                  </a:outerShdw>
                </a:effectLst>
                <a:latin typeface="华文新魏" panose="02010800040101010101" pitchFamily="2" charset="-122"/>
              </a:rPr>
              <a:t>E</a:t>
            </a:r>
            <a:r>
              <a:rPr lang="en-US" altLang="zh-CN" dirty="0">
                <a:effectLst>
                  <a:outerShdw blurRad="38100" dist="38100" dir="2700000" algn="tl">
                    <a:srgbClr val="C0C0C0"/>
                  </a:outerShdw>
                </a:effectLst>
                <a:latin typeface="华文新魏" panose="02010800040101010101" pitchFamily="2" charset="-122"/>
              </a:rPr>
              <a:t> </a:t>
            </a:r>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87</a:t>
            </a:fld>
            <a:r>
              <a:rPr lang="en-US" altLang="zh-CN" sz="1400" smtClean="0">
                <a:solidFill>
                  <a:srgbClr val="0D7157"/>
                </a:solidFill>
              </a:rPr>
              <a:t>- </a:t>
            </a:r>
            <a:endParaRPr lang="en-US" altLang="zh-CN" sz="1400" dirty="0">
              <a:solidFill>
                <a:srgbClr val="0D7157"/>
              </a:solidFill>
            </a:endParaRPr>
          </a:p>
        </p:txBody>
      </p:sp>
      <p:graphicFrame>
        <p:nvGraphicFramePr>
          <p:cNvPr id="5" name="Group 3"/>
          <p:cNvGraphicFramePr>
            <a:graphicFrameLocks/>
          </p:cNvGraphicFramePr>
          <p:nvPr>
            <p:extLst/>
          </p:nvPr>
        </p:nvGraphicFramePr>
        <p:xfrm>
          <a:off x="1906588" y="1918270"/>
          <a:ext cx="4621212" cy="566738"/>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chemeClr val="bg1"/>
                          </a:solidFill>
                          <a:effectLst/>
                          <a:latin typeface="Verdana" panose="020B0604030504040204" pitchFamily="34" charset="0"/>
                          <a:ea typeface="华文新魏" panose="02010800040101010101" pitchFamily="2" charset="-122"/>
                        </a:rPr>
                        <a:t>S</a:t>
                      </a:r>
                      <a:r>
                        <a:rPr kumimoji="0" lang="en-US" sz="1000" b="0" i="0" u="none" strike="noStrike" cap="none" normalizeH="0" baseline="0" dirty="0" smtClean="0">
                          <a:ln>
                            <a:noFill/>
                          </a:ln>
                          <a:solidFill>
                            <a:schemeClr val="bg1"/>
                          </a:solidFill>
                          <a:effectLst/>
                          <a:latin typeface="Verdana" panose="020B0604030504040204" pitchFamily="34" charset="0"/>
                          <a:ea typeface="华文新魏" panose="02010800040101010101" pitchFamily="2"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smtClean="0">
                          <a:ln>
                            <a:noFill/>
                          </a:ln>
                          <a:solidFill>
                            <a:srgbClr val="000000"/>
                          </a:solidFill>
                          <a:effectLst/>
                          <a:latin typeface="Verdana" panose="020B0604030504040204" pitchFamily="34" charset="0"/>
                          <a:ea typeface="华文新魏" panose="02010800040101010101" pitchFamily="2" charset="-122"/>
                        </a:rPr>
                        <a:t>E</a:t>
                      </a:r>
                      <a:r>
                        <a:rPr kumimoji="0" lang="en-US" sz="1000" b="0" i="0" u="none" strike="noStrike" cap="none" normalizeH="0" baseline="0" smtClean="0">
                          <a:ln>
                            <a:noFill/>
                          </a:ln>
                          <a:solidFill>
                            <a:srgbClr val="000000"/>
                          </a:solidFill>
                          <a:effectLst/>
                          <a:latin typeface="Verdana" panose="020B0604030504040204" pitchFamily="34" charset="0"/>
                          <a:ea typeface="华文新魏" panose="02010800040101010101" pitchFamily="2" charset="-122"/>
                        </a:rPr>
                        <a:t>(23~30</a:t>
                      </a:r>
                      <a:r>
                        <a:rPr kumimoji="0" lang="zh-CN" altLang="en-US" sz="1000" b="0" i="0" u="none" strike="noStrike" cap="none" normalizeH="0" baseline="0" smtClean="0">
                          <a:ln>
                            <a:noFill/>
                          </a:ln>
                          <a:solidFill>
                            <a:srgbClr val="000000"/>
                          </a:solidFill>
                          <a:effectLst/>
                          <a:latin typeface="Verdana" panose="020B0604030504040204" pitchFamily="34" charset="0"/>
                          <a:ea typeface="华文新魏" panose="02010800040101010101" pitchFamily="2" charset="-122"/>
                        </a:rPr>
                        <a:t>共</a:t>
                      </a:r>
                      <a:r>
                        <a:rPr kumimoji="0" lang="en-US" sz="1000" b="0" i="0" u="none" strike="noStrike" cap="none" normalizeH="0" baseline="0" smtClean="0">
                          <a:ln>
                            <a:noFill/>
                          </a:ln>
                          <a:solidFill>
                            <a:srgbClr val="000000"/>
                          </a:solidFill>
                          <a:effectLst/>
                          <a:latin typeface="Verdana" panose="020B0604030504040204" pitchFamily="34" charset="0"/>
                          <a:ea typeface="华文新魏" panose="02010800040101010101" pitchFamily="2" charset="-122"/>
                        </a:rPr>
                        <a:t>8bit</a:t>
                      </a:r>
                      <a:r>
                        <a:rPr kumimoji="0" lang="en-US" sz="1000" b="0" i="0" u="none" strike="noStrike" cap="none" normalizeH="0" baseline="0" smtClean="0">
                          <a:ln>
                            <a:noFill/>
                          </a:ln>
                          <a:solidFill>
                            <a:schemeClr val="tx1"/>
                          </a:solidFill>
                          <a:effectLst/>
                          <a:latin typeface="Verdana" panose="020B0604030504040204" pitchFamily="34" charset="0"/>
                          <a:ea typeface="华文新魏" panose="02010800040101010101" pitchFamily="2"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M</a:t>
                      </a:r>
                      <a:r>
                        <a:rPr kumimoji="0" 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(0~22</a:t>
                      </a:r>
                      <a:r>
                        <a:rPr kumimoji="0" lang="zh-CN" alt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共</a:t>
                      </a:r>
                      <a:r>
                        <a:rPr kumimoji="0" 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6" name="Group 14"/>
          <p:cNvGraphicFramePr>
            <a:graphicFrameLocks/>
          </p:cNvGraphicFramePr>
          <p:nvPr>
            <p:extLst/>
          </p:nvPr>
        </p:nvGraphicFramePr>
        <p:xfrm>
          <a:off x="1906588" y="2751708"/>
          <a:ext cx="5881687" cy="533276"/>
        </p:xfrm>
        <a:graphic>
          <a:graphicData uri="http://schemas.openxmlformats.org/drawingml/2006/table">
            <a:tbl>
              <a:tblPr/>
              <a:tblGrid>
                <a:gridCol w="788987">
                  <a:extLst>
                    <a:ext uri="{9D8B030D-6E8A-4147-A177-3AD203B41FA5}">
                      <a16:colId xmlns:a16="http://schemas.microsoft.com/office/drawing/2014/main" val="20000"/>
                    </a:ext>
                  </a:extLst>
                </a:gridCol>
                <a:gridCol w="1444377">
                  <a:extLst>
                    <a:ext uri="{9D8B030D-6E8A-4147-A177-3AD203B41FA5}">
                      <a16:colId xmlns:a16="http://schemas.microsoft.com/office/drawing/2014/main" val="20001"/>
                    </a:ext>
                  </a:extLst>
                </a:gridCol>
                <a:gridCol w="3648323">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chemeClr val="bg1"/>
                          </a:solidFill>
                          <a:effectLst/>
                          <a:latin typeface="Verdana" panose="020B0604030504040204" pitchFamily="34" charset="0"/>
                          <a:ea typeface="华文新魏" panose="02010800040101010101" pitchFamily="2" charset="-122"/>
                        </a:rPr>
                        <a:t>S</a:t>
                      </a:r>
                      <a:r>
                        <a:rPr kumimoji="0" lang="en-US" sz="1000" b="0" i="0" u="none" strike="noStrike" cap="none" normalizeH="0" baseline="0" dirty="0" smtClean="0">
                          <a:ln>
                            <a:noFill/>
                          </a:ln>
                          <a:solidFill>
                            <a:schemeClr val="bg1"/>
                          </a:solidFill>
                          <a:effectLst/>
                          <a:latin typeface="Verdana" panose="020B0604030504040204" pitchFamily="34" charset="0"/>
                          <a:ea typeface="华文新魏" panose="02010800040101010101" pitchFamily="2"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0000"/>
                          </a:solidFill>
                          <a:effectLst/>
                          <a:latin typeface="Verdana" panose="020B0604030504040204" pitchFamily="34" charset="0"/>
                          <a:ea typeface="华文新魏" panose="02010800040101010101" pitchFamily="2" charset="-122"/>
                        </a:rPr>
                        <a:t>E</a:t>
                      </a:r>
                      <a:r>
                        <a:rPr kumimoji="0" lang="en-US" sz="1000" b="0" i="0" u="none" strike="noStrike" cap="none" normalizeH="0" baseline="0" dirty="0" smtClean="0">
                          <a:ln>
                            <a:noFill/>
                          </a:ln>
                          <a:solidFill>
                            <a:srgbClr val="000000"/>
                          </a:solidFill>
                          <a:effectLst/>
                          <a:latin typeface="Verdana" panose="020B0604030504040204" pitchFamily="34" charset="0"/>
                          <a:ea typeface="华文新魏" panose="02010800040101010101" pitchFamily="2" charset="-122"/>
                        </a:rPr>
                        <a:t>(52~62</a:t>
                      </a:r>
                      <a:r>
                        <a:rPr kumimoji="0" lang="zh-CN" altLang="en-US" sz="1000" b="0" i="0" u="none" strike="noStrike" cap="none" normalizeH="0" baseline="0" dirty="0" smtClean="0">
                          <a:ln>
                            <a:noFill/>
                          </a:ln>
                          <a:solidFill>
                            <a:srgbClr val="000000"/>
                          </a:solidFill>
                          <a:effectLst/>
                          <a:latin typeface="Verdana" panose="020B0604030504040204" pitchFamily="34" charset="0"/>
                          <a:ea typeface="华文新魏" panose="02010800040101010101" pitchFamily="2" charset="-122"/>
                        </a:rPr>
                        <a:t>共</a:t>
                      </a:r>
                      <a:r>
                        <a:rPr kumimoji="0" lang="en-US" sz="1000" b="0" i="0" u="none" strike="noStrike" cap="none" normalizeH="0" baseline="0" dirty="0" smtClean="0">
                          <a:ln>
                            <a:noFill/>
                          </a:ln>
                          <a:solidFill>
                            <a:srgbClr val="000000"/>
                          </a:solidFill>
                          <a:effectLst/>
                          <a:latin typeface="Verdana" panose="020B0604030504040204" pitchFamily="34" charset="0"/>
                          <a:ea typeface="华文新魏" panose="02010800040101010101" pitchFamily="2"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M</a:t>
                      </a:r>
                      <a:r>
                        <a:rPr kumimoji="0" 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(0~51</a:t>
                      </a:r>
                      <a:r>
                        <a:rPr kumimoji="0" lang="zh-CN" alt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共</a:t>
                      </a:r>
                      <a:r>
                        <a:rPr kumimoji="0" lang="en-US" sz="1000" b="0" i="0" u="none" strike="noStrike" cap="none" normalizeH="0" baseline="0" dirty="0" smtClean="0">
                          <a:ln>
                            <a:noFill/>
                          </a:ln>
                          <a:solidFill>
                            <a:srgbClr val="0066FF"/>
                          </a:solidFill>
                          <a:effectLst/>
                          <a:latin typeface="Verdana" panose="020B0604030504040204" pitchFamily="34" charset="0"/>
                          <a:ea typeface="华文新魏" panose="02010800040101010101" pitchFamily="2"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550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规格化</a:t>
            </a:r>
            <a:r>
              <a:rPr lang="zh-CN" altLang="en-US" dirty="0"/>
              <a:t>数</a:t>
            </a:r>
            <a:r>
              <a:rPr lang="en-US" altLang="zh-CN" dirty="0"/>
              <a:t>(Normal</a:t>
            </a:r>
            <a:r>
              <a:rPr lang="en-US" altLang="zh-CN" dirty="0" smtClean="0"/>
              <a:t>)                   </a:t>
            </a:r>
            <a:r>
              <a:rPr lang="zh-CN" altLang="en-US" dirty="0" smtClean="0">
                <a:solidFill>
                  <a:srgbClr val="C00000"/>
                </a:solidFill>
              </a:rPr>
              <a:t>双精度</a:t>
            </a:r>
            <a:endParaRPr lang="zh-CN" altLang="en-US" dirty="0">
              <a:solidFill>
                <a:srgbClr val="C00000"/>
              </a:solidFill>
            </a:endParaRPr>
          </a:p>
          <a:p>
            <a:pPr marL="0" indent="0">
              <a:lnSpc>
                <a:spcPct val="150000"/>
              </a:lnSpc>
              <a:buNone/>
            </a:pPr>
            <a:r>
              <a:rPr lang="en-US" altLang="zh-CN" dirty="0" smtClean="0"/>
              <a:t>          (-1)</a:t>
            </a:r>
            <a:r>
              <a:rPr lang="en-US" altLang="zh-CN" baseline="70000" dirty="0" smtClean="0"/>
              <a:t>s</a:t>
            </a:r>
            <a:r>
              <a:rPr lang="en-US" altLang="zh-CN" dirty="0" smtClean="0"/>
              <a:t>×1.m×2</a:t>
            </a:r>
            <a:r>
              <a:rPr lang="en-US" altLang="zh-CN" baseline="70000" dirty="0" smtClean="0"/>
              <a:t>e-127</a:t>
            </a:r>
            <a:r>
              <a:rPr lang="en-US" altLang="zh-CN" dirty="0" smtClean="0"/>
              <a:t>           </a:t>
            </a:r>
            <a:r>
              <a:rPr lang="en-US" altLang="zh-CN" dirty="0">
                <a:solidFill>
                  <a:srgbClr val="C00000"/>
                </a:solidFill>
              </a:rPr>
              <a:t>(-</a:t>
            </a: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×1.m×2</a:t>
            </a:r>
            <a:r>
              <a:rPr lang="en-US" altLang="zh-CN" baseline="70000" dirty="0" smtClean="0">
                <a:solidFill>
                  <a:srgbClr val="C00000"/>
                </a:solidFill>
              </a:rPr>
              <a:t>e-1023</a:t>
            </a:r>
            <a:endParaRPr lang="en-US" altLang="zh-CN" dirty="0">
              <a:solidFill>
                <a:srgbClr val="C00000"/>
              </a:solidFill>
            </a:endParaRPr>
          </a:p>
          <a:p>
            <a:pPr>
              <a:lnSpc>
                <a:spcPct val="150000"/>
              </a:lnSpc>
            </a:pPr>
            <a:r>
              <a:rPr lang="zh-CN" altLang="en-US" dirty="0" smtClean="0"/>
              <a:t>非</a:t>
            </a:r>
            <a:r>
              <a:rPr lang="zh-CN" altLang="en-US" dirty="0"/>
              <a:t>规格化数</a:t>
            </a:r>
            <a:r>
              <a:rPr lang="en-US" altLang="zh-CN" dirty="0"/>
              <a:t>(Subnormal)(e=0</a:t>
            </a:r>
            <a:r>
              <a:rPr lang="en-US" altLang="zh-CN" dirty="0" smtClean="0"/>
              <a:t>)      </a:t>
            </a:r>
            <a:endParaRPr lang="en-US" altLang="zh-CN" dirty="0"/>
          </a:p>
          <a:p>
            <a:pPr marL="0" indent="0">
              <a:lnSpc>
                <a:spcPct val="150000"/>
              </a:lnSpc>
              <a:buNone/>
            </a:pPr>
            <a:r>
              <a:rPr lang="en-US" altLang="zh-CN" dirty="0" smtClean="0"/>
              <a:t>         (-1)</a:t>
            </a:r>
            <a:r>
              <a:rPr lang="en-US" altLang="zh-CN" baseline="70000" dirty="0" smtClean="0"/>
              <a:t>s</a:t>
            </a:r>
            <a:r>
              <a:rPr lang="en-US" altLang="zh-CN" dirty="0" smtClean="0"/>
              <a:t>×0.m×2</a:t>
            </a:r>
            <a:r>
              <a:rPr lang="en-US" altLang="zh-CN" baseline="70000" dirty="0" smtClean="0"/>
              <a:t>-126</a:t>
            </a:r>
            <a:r>
              <a:rPr lang="en-US" altLang="zh-CN" dirty="0" smtClean="0"/>
              <a:t>             </a:t>
            </a:r>
            <a:r>
              <a:rPr lang="en-US" altLang="zh-CN" dirty="0">
                <a:solidFill>
                  <a:srgbClr val="C00000"/>
                </a:solidFill>
              </a:rPr>
              <a:t>(-</a:t>
            </a: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×0.m×2</a:t>
            </a:r>
            <a:r>
              <a:rPr lang="en-US" altLang="zh-CN" baseline="70000" dirty="0" smtClean="0">
                <a:solidFill>
                  <a:srgbClr val="C00000"/>
                </a:solidFill>
              </a:rPr>
              <a:t>-1022</a:t>
            </a:r>
            <a:endParaRPr lang="en-US" altLang="zh-CN" dirty="0">
              <a:solidFill>
                <a:srgbClr val="C00000"/>
              </a:solidFill>
            </a:endParaRPr>
          </a:p>
          <a:p>
            <a:endParaRPr lang="en-US" altLang="zh-CN" dirty="0"/>
          </a:p>
          <a:p>
            <a:r>
              <a:rPr lang="zh-CN" altLang="en-US" dirty="0"/>
              <a:t>尾数部分采用原码表示，故表示范围对称</a:t>
            </a:r>
          </a:p>
          <a:p>
            <a:r>
              <a:rPr lang="en-US" altLang="zh-CN" dirty="0" err="1"/>
              <a:t>emin</a:t>
            </a:r>
            <a:r>
              <a:rPr lang="en-US" altLang="zh-CN" dirty="0"/>
              <a:t>=1, </a:t>
            </a:r>
            <a:r>
              <a:rPr lang="en-US" altLang="zh-CN" dirty="0" err="1"/>
              <a:t>emax</a:t>
            </a:r>
            <a:r>
              <a:rPr lang="en-US" altLang="zh-CN" dirty="0"/>
              <a:t>=254/</a:t>
            </a:r>
            <a:r>
              <a:rPr lang="en-US" altLang="zh-CN" dirty="0">
                <a:solidFill>
                  <a:srgbClr val="C00000"/>
                </a:solidFill>
              </a:rPr>
              <a:t>2046</a:t>
            </a:r>
          </a:p>
          <a:p>
            <a:r>
              <a:rPr lang="zh-CN" altLang="en-US" dirty="0"/>
              <a:t>规格化数最高数字位恒为</a:t>
            </a:r>
            <a:r>
              <a:rPr lang="en-US" altLang="zh-CN" dirty="0"/>
              <a:t>1</a:t>
            </a:r>
          </a:p>
          <a:p>
            <a:r>
              <a:rPr lang="zh-CN" altLang="en-US" dirty="0"/>
              <a:t>将</a:t>
            </a:r>
            <a:r>
              <a:rPr lang="en-US" altLang="zh-CN" dirty="0"/>
              <a:t>1</a:t>
            </a:r>
            <a:r>
              <a:rPr lang="zh-CN" altLang="en-US" dirty="0"/>
              <a:t>缺省存储</a:t>
            </a:r>
            <a:r>
              <a:rPr lang="en-US" altLang="zh-CN" dirty="0"/>
              <a:t>(</a:t>
            </a:r>
            <a:r>
              <a:rPr lang="zh-CN" altLang="en-US" dirty="0"/>
              <a:t>隐藏位，</a:t>
            </a:r>
            <a:r>
              <a:rPr lang="en-US" altLang="zh-CN" dirty="0"/>
              <a:t>implicit)</a:t>
            </a:r>
            <a:r>
              <a:rPr lang="zh-CN" altLang="en-US" dirty="0"/>
              <a:t>，可节约尾数数据位</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851591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位单精度</a:t>
            </a:r>
            <a:r>
              <a:rPr lang="zh-CN" altLang="en-US" dirty="0"/>
              <a:t>浮点数编码格式</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89</a:t>
            </a:fld>
            <a:r>
              <a:rPr lang="en-US" altLang="zh-CN" sz="1400" smtClean="0">
                <a:solidFill>
                  <a:srgbClr val="0D7157"/>
                </a:solidFill>
              </a:rPr>
              <a:t>- </a:t>
            </a:r>
            <a:endParaRPr lang="en-US" altLang="zh-CN" sz="1400" dirty="0">
              <a:solidFill>
                <a:srgbClr val="0D7157"/>
              </a:solidFill>
            </a:endParaRPr>
          </a:p>
        </p:txBody>
      </p:sp>
      <p:sp>
        <p:nvSpPr>
          <p:cNvPr id="5" name="Rectangle 99"/>
          <p:cNvSpPr>
            <a:spLocks noChangeArrowheads="1"/>
          </p:cNvSpPr>
          <p:nvPr/>
        </p:nvSpPr>
        <p:spPr bwMode="auto">
          <a:xfrm>
            <a:off x="762000" y="2158008"/>
            <a:ext cx="7620000" cy="3200400"/>
          </a:xfrm>
          <a:prstGeom prst="rect">
            <a:avLst/>
          </a:prstGeom>
          <a:gradFill rotWithShape="1">
            <a:gsLst>
              <a:gs pos="0">
                <a:srgbClr val="00CCFF"/>
              </a:gs>
              <a:gs pos="100000">
                <a:srgbClr val="AEE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6" name="Rectangle 36"/>
          <p:cNvSpPr>
            <a:spLocks noChangeArrowheads="1"/>
          </p:cNvSpPr>
          <p:nvPr/>
        </p:nvSpPr>
        <p:spPr bwMode="auto">
          <a:xfrm>
            <a:off x="5127625" y="49012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a:t>+0/-0</a:t>
            </a:r>
          </a:p>
        </p:txBody>
      </p:sp>
      <p:sp>
        <p:nvSpPr>
          <p:cNvPr id="7" name="Rectangle 35"/>
          <p:cNvSpPr>
            <a:spLocks noChangeArrowheads="1"/>
          </p:cNvSpPr>
          <p:nvPr/>
        </p:nvSpPr>
        <p:spPr bwMode="auto">
          <a:xfrm>
            <a:off x="3351213" y="49012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a:t>
            </a:r>
          </a:p>
        </p:txBody>
      </p:sp>
      <p:sp>
        <p:nvSpPr>
          <p:cNvPr id="8" name="Rectangle 34"/>
          <p:cNvSpPr>
            <a:spLocks noChangeArrowheads="1"/>
          </p:cNvSpPr>
          <p:nvPr/>
        </p:nvSpPr>
        <p:spPr bwMode="auto">
          <a:xfrm>
            <a:off x="2019300" y="49012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a:t>
            </a:r>
          </a:p>
        </p:txBody>
      </p:sp>
      <p:sp>
        <p:nvSpPr>
          <p:cNvPr id="9" name="Rectangle 33"/>
          <p:cNvSpPr>
            <a:spLocks noChangeArrowheads="1"/>
          </p:cNvSpPr>
          <p:nvPr/>
        </p:nvSpPr>
        <p:spPr bwMode="auto">
          <a:xfrm>
            <a:off x="762000" y="49012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0/1</a:t>
            </a:r>
          </a:p>
        </p:txBody>
      </p:sp>
      <p:sp>
        <p:nvSpPr>
          <p:cNvPr id="10" name="Rectangle 32"/>
          <p:cNvSpPr>
            <a:spLocks noChangeArrowheads="1"/>
          </p:cNvSpPr>
          <p:nvPr/>
        </p:nvSpPr>
        <p:spPr bwMode="auto">
          <a:xfrm>
            <a:off x="5127625" y="44440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rPr>
              <a:t>(-1)</a:t>
            </a:r>
            <a:r>
              <a:rPr lang="en-US" altLang="zh-CN" sz="2000" i="0" baseline="50000" dirty="0">
                <a:solidFill>
                  <a:srgbClr val="FF6600"/>
                </a:solidFill>
              </a:rPr>
              <a:t>S</a:t>
            </a:r>
            <a:r>
              <a:rPr lang="en-US" altLang="zh-CN" sz="1800" i="0" dirty="0">
                <a:solidFill>
                  <a:srgbClr val="FF6600"/>
                </a:solidFill>
              </a:rPr>
              <a:t>× </a:t>
            </a:r>
            <a:r>
              <a:rPr lang="en-US" altLang="zh-CN" sz="2000" i="0" dirty="0">
                <a:solidFill>
                  <a:srgbClr val="FF6600"/>
                </a:solidFill>
              </a:rPr>
              <a:t>(0.f)</a:t>
            </a:r>
            <a:r>
              <a:rPr lang="en-US" altLang="zh-CN" sz="2000" i="0" baseline="50000" dirty="0">
                <a:solidFill>
                  <a:srgbClr val="FF6600"/>
                </a:solidFill>
              </a:rPr>
              <a:t> </a:t>
            </a:r>
            <a:r>
              <a:rPr lang="en-US" altLang="zh-CN" sz="1800" i="0" dirty="0">
                <a:solidFill>
                  <a:srgbClr val="FF6600"/>
                </a:solidFill>
              </a:rPr>
              <a:t>×</a:t>
            </a:r>
            <a:r>
              <a:rPr lang="en-US" altLang="zh-CN" sz="2000" i="0" dirty="0">
                <a:solidFill>
                  <a:srgbClr val="FF6600"/>
                </a:solidFill>
              </a:rPr>
              <a:t>2</a:t>
            </a:r>
            <a:r>
              <a:rPr lang="en-US" altLang="zh-CN" sz="1800" i="0" baseline="50000" dirty="0">
                <a:solidFill>
                  <a:srgbClr val="FF6600"/>
                </a:solidFill>
              </a:rPr>
              <a:t>(-126)</a:t>
            </a:r>
            <a:endParaRPr lang="en-US" altLang="zh-CN" sz="2000" i="0" dirty="0">
              <a:solidFill>
                <a:srgbClr val="FF6600"/>
              </a:solidFill>
            </a:endParaRPr>
          </a:p>
        </p:txBody>
      </p:sp>
      <p:sp>
        <p:nvSpPr>
          <p:cNvPr id="11" name="Rectangle 31"/>
          <p:cNvSpPr>
            <a:spLocks noChangeArrowheads="1"/>
          </p:cNvSpPr>
          <p:nvPr/>
        </p:nvSpPr>
        <p:spPr bwMode="auto">
          <a:xfrm>
            <a:off x="3351213" y="44440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f(</a:t>
            </a:r>
            <a:r>
              <a:rPr lang="zh-CN" altLang="en-US" sz="2000" i="0">
                <a:solidFill>
                  <a:srgbClr val="FF6600"/>
                </a:solidFill>
              </a:rPr>
              <a:t>非零</a:t>
            </a:r>
            <a:r>
              <a:rPr lang="en-US" altLang="zh-CN" sz="2000" i="0">
                <a:solidFill>
                  <a:srgbClr val="FF6600"/>
                </a:solidFill>
              </a:rPr>
              <a:t>)</a:t>
            </a:r>
          </a:p>
        </p:txBody>
      </p:sp>
      <p:sp>
        <p:nvSpPr>
          <p:cNvPr id="12" name="Rectangle 30"/>
          <p:cNvSpPr>
            <a:spLocks noChangeArrowheads="1"/>
          </p:cNvSpPr>
          <p:nvPr/>
        </p:nvSpPr>
        <p:spPr bwMode="auto">
          <a:xfrm>
            <a:off x="2019300" y="44440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0</a:t>
            </a:r>
          </a:p>
        </p:txBody>
      </p:sp>
      <p:sp>
        <p:nvSpPr>
          <p:cNvPr id="13" name="Rectangle 29"/>
          <p:cNvSpPr>
            <a:spLocks noChangeArrowheads="1"/>
          </p:cNvSpPr>
          <p:nvPr/>
        </p:nvSpPr>
        <p:spPr bwMode="auto">
          <a:xfrm>
            <a:off x="762000" y="44440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0/1</a:t>
            </a:r>
          </a:p>
        </p:txBody>
      </p:sp>
      <p:sp>
        <p:nvSpPr>
          <p:cNvPr id="14" name="Rectangle 28"/>
          <p:cNvSpPr>
            <a:spLocks noChangeArrowheads="1"/>
          </p:cNvSpPr>
          <p:nvPr/>
        </p:nvSpPr>
        <p:spPr bwMode="auto">
          <a:xfrm>
            <a:off x="5127625" y="39868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rPr>
              <a:t>(-1)</a:t>
            </a:r>
            <a:r>
              <a:rPr lang="en-US" altLang="zh-CN" sz="2000" i="0" baseline="50000" dirty="0">
                <a:solidFill>
                  <a:srgbClr val="FF6600"/>
                </a:solidFill>
              </a:rPr>
              <a:t>S</a:t>
            </a:r>
            <a:r>
              <a:rPr lang="en-US" altLang="zh-CN" sz="1800" i="0" dirty="0">
                <a:solidFill>
                  <a:srgbClr val="FF6600"/>
                </a:solidFill>
              </a:rPr>
              <a:t>× </a:t>
            </a:r>
            <a:r>
              <a:rPr lang="en-US" altLang="zh-CN" sz="2000" i="0" dirty="0">
                <a:solidFill>
                  <a:srgbClr val="FF6600"/>
                </a:solidFill>
              </a:rPr>
              <a:t>(1.f)</a:t>
            </a:r>
            <a:r>
              <a:rPr lang="en-US" altLang="zh-CN" sz="2000" i="0" baseline="50000" dirty="0">
                <a:solidFill>
                  <a:srgbClr val="FF6600"/>
                </a:solidFill>
              </a:rPr>
              <a:t> </a:t>
            </a:r>
            <a:r>
              <a:rPr lang="en-US" altLang="zh-CN" sz="1800" i="0" dirty="0">
                <a:solidFill>
                  <a:srgbClr val="FF6600"/>
                </a:solidFill>
              </a:rPr>
              <a:t>×</a:t>
            </a:r>
            <a:r>
              <a:rPr lang="en-US" altLang="zh-CN" sz="2000" i="0" dirty="0">
                <a:solidFill>
                  <a:srgbClr val="FF6600"/>
                </a:solidFill>
              </a:rPr>
              <a:t>2</a:t>
            </a:r>
            <a:r>
              <a:rPr lang="en-US" altLang="zh-CN" sz="1800" i="0" baseline="50000" dirty="0">
                <a:solidFill>
                  <a:srgbClr val="FF6600"/>
                </a:solidFill>
              </a:rPr>
              <a:t>(e-127)</a:t>
            </a:r>
          </a:p>
        </p:txBody>
      </p:sp>
      <p:sp>
        <p:nvSpPr>
          <p:cNvPr id="15" name="Rectangle 27"/>
          <p:cNvSpPr>
            <a:spLocks noChangeArrowheads="1"/>
          </p:cNvSpPr>
          <p:nvPr/>
        </p:nvSpPr>
        <p:spPr bwMode="auto">
          <a:xfrm>
            <a:off x="3351213" y="39868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f</a:t>
            </a:r>
          </a:p>
        </p:txBody>
      </p:sp>
      <p:sp>
        <p:nvSpPr>
          <p:cNvPr id="16" name="Rectangle 26"/>
          <p:cNvSpPr>
            <a:spLocks noChangeArrowheads="1"/>
          </p:cNvSpPr>
          <p:nvPr/>
        </p:nvSpPr>
        <p:spPr bwMode="auto">
          <a:xfrm>
            <a:off x="2019300" y="39868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1~254</a:t>
            </a:r>
          </a:p>
        </p:txBody>
      </p:sp>
      <p:sp>
        <p:nvSpPr>
          <p:cNvPr id="17" name="Rectangle 25"/>
          <p:cNvSpPr>
            <a:spLocks noChangeArrowheads="1"/>
          </p:cNvSpPr>
          <p:nvPr/>
        </p:nvSpPr>
        <p:spPr bwMode="auto">
          <a:xfrm>
            <a:off x="762000" y="39868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solidFill>
                  <a:srgbClr val="FF6600"/>
                </a:solidFill>
              </a:rPr>
              <a:t>0/1</a:t>
            </a:r>
          </a:p>
        </p:txBody>
      </p:sp>
      <p:sp>
        <p:nvSpPr>
          <p:cNvPr id="18" name="Rectangle 24"/>
          <p:cNvSpPr>
            <a:spLocks noChangeArrowheads="1"/>
          </p:cNvSpPr>
          <p:nvPr/>
        </p:nvSpPr>
        <p:spPr bwMode="auto">
          <a:xfrm>
            <a:off x="5127625" y="35296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t>- ∞</a:t>
            </a:r>
          </a:p>
        </p:txBody>
      </p:sp>
      <p:sp>
        <p:nvSpPr>
          <p:cNvPr id="19" name="Rectangle 23"/>
          <p:cNvSpPr>
            <a:spLocks noChangeArrowheads="1"/>
          </p:cNvSpPr>
          <p:nvPr/>
        </p:nvSpPr>
        <p:spPr bwMode="auto">
          <a:xfrm>
            <a:off x="3351213" y="35296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a:t>
            </a:r>
          </a:p>
        </p:txBody>
      </p:sp>
      <p:sp>
        <p:nvSpPr>
          <p:cNvPr id="20" name="Rectangle 22"/>
          <p:cNvSpPr>
            <a:spLocks noChangeArrowheads="1"/>
          </p:cNvSpPr>
          <p:nvPr/>
        </p:nvSpPr>
        <p:spPr bwMode="auto">
          <a:xfrm>
            <a:off x="2019300" y="35296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t>255</a:t>
            </a:r>
          </a:p>
        </p:txBody>
      </p:sp>
      <p:sp>
        <p:nvSpPr>
          <p:cNvPr id="21" name="Rectangle 21"/>
          <p:cNvSpPr>
            <a:spLocks noChangeArrowheads="1"/>
          </p:cNvSpPr>
          <p:nvPr/>
        </p:nvSpPr>
        <p:spPr bwMode="auto">
          <a:xfrm>
            <a:off x="762000" y="35296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1</a:t>
            </a:r>
          </a:p>
        </p:txBody>
      </p:sp>
      <p:sp>
        <p:nvSpPr>
          <p:cNvPr id="22" name="Rectangle 20"/>
          <p:cNvSpPr>
            <a:spLocks noChangeArrowheads="1"/>
          </p:cNvSpPr>
          <p:nvPr/>
        </p:nvSpPr>
        <p:spPr bwMode="auto">
          <a:xfrm>
            <a:off x="5127625" y="30724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a:t>+∞</a:t>
            </a:r>
          </a:p>
        </p:txBody>
      </p:sp>
      <p:sp>
        <p:nvSpPr>
          <p:cNvPr id="23" name="Rectangle 19"/>
          <p:cNvSpPr>
            <a:spLocks noChangeArrowheads="1"/>
          </p:cNvSpPr>
          <p:nvPr/>
        </p:nvSpPr>
        <p:spPr bwMode="auto">
          <a:xfrm>
            <a:off x="3351213" y="30724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t>0</a:t>
            </a:r>
          </a:p>
        </p:txBody>
      </p:sp>
      <p:sp>
        <p:nvSpPr>
          <p:cNvPr id="24" name="Rectangle 18"/>
          <p:cNvSpPr>
            <a:spLocks noChangeArrowheads="1"/>
          </p:cNvSpPr>
          <p:nvPr/>
        </p:nvSpPr>
        <p:spPr bwMode="auto">
          <a:xfrm>
            <a:off x="2019300" y="30724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255</a:t>
            </a:r>
          </a:p>
        </p:txBody>
      </p:sp>
      <p:sp>
        <p:nvSpPr>
          <p:cNvPr id="25" name="Rectangle 17"/>
          <p:cNvSpPr>
            <a:spLocks noChangeArrowheads="1"/>
          </p:cNvSpPr>
          <p:nvPr/>
        </p:nvSpPr>
        <p:spPr bwMode="auto">
          <a:xfrm>
            <a:off x="762000" y="30724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a:t>
            </a:r>
          </a:p>
        </p:txBody>
      </p:sp>
      <p:sp>
        <p:nvSpPr>
          <p:cNvPr id="26" name="Rectangle 16"/>
          <p:cNvSpPr>
            <a:spLocks noChangeArrowheads="1"/>
          </p:cNvSpPr>
          <p:nvPr/>
        </p:nvSpPr>
        <p:spPr bwMode="auto">
          <a:xfrm>
            <a:off x="5127625" y="26152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t>sNaN</a:t>
            </a:r>
            <a:r>
              <a:rPr lang="en-US" altLang="zh-CN" sz="2000" i="0" dirty="0"/>
              <a:t>  </a:t>
            </a:r>
            <a:r>
              <a:rPr lang="en-US" altLang="zh-CN" sz="2000" i="0" dirty="0">
                <a:solidFill>
                  <a:schemeClr val="accent2"/>
                </a:solidFill>
              </a:rPr>
              <a:t>Signaling </a:t>
            </a:r>
            <a:r>
              <a:rPr lang="en-US" altLang="zh-CN" sz="2000" i="0" dirty="0" err="1">
                <a:solidFill>
                  <a:schemeClr val="accent2"/>
                </a:solidFill>
              </a:rPr>
              <a:t>NaN</a:t>
            </a:r>
            <a:endParaRPr lang="en-US" altLang="zh-CN" sz="2000" i="0" dirty="0">
              <a:solidFill>
                <a:schemeClr val="accent2"/>
              </a:solidFill>
            </a:endParaRPr>
          </a:p>
        </p:txBody>
      </p:sp>
      <p:sp>
        <p:nvSpPr>
          <p:cNvPr id="27" name="Rectangle 15"/>
          <p:cNvSpPr>
            <a:spLocks noChangeArrowheads="1"/>
          </p:cNvSpPr>
          <p:nvPr/>
        </p:nvSpPr>
        <p:spPr bwMode="auto">
          <a:xfrm>
            <a:off x="3351213" y="26152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t>非零</a:t>
            </a:r>
            <a:r>
              <a:rPr lang="en-US" altLang="zh-CN" sz="2000" i="0" dirty="0"/>
              <a:t>0xxxx</a:t>
            </a:r>
          </a:p>
        </p:txBody>
      </p:sp>
      <p:sp>
        <p:nvSpPr>
          <p:cNvPr id="28" name="Rectangle 14"/>
          <p:cNvSpPr>
            <a:spLocks noChangeArrowheads="1"/>
          </p:cNvSpPr>
          <p:nvPr/>
        </p:nvSpPr>
        <p:spPr bwMode="auto">
          <a:xfrm>
            <a:off x="2019300" y="26152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t>255</a:t>
            </a:r>
          </a:p>
        </p:txBody>
      </p:sp>
      <p:sp>
        <p:nvSpPr>
          <p:cNvPr id="29" name="Rectangle 13"/>
          <p:cNvSpPr>
            <a:spLocks noChangeArrowheads="1"/>
          </p:cNvSpPr>
          <p:nvPr/>
        </p:nvSpPr>
        <p:spPr bwMode="auto">
          <a:xfrm>
            <a:off x="762000" y="26152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0/1</a:t>
            </a:r>
          </a:p>
        </p:txBody>
      </p:sp>
      <p:sp>
        <p:nvSpPr>
          <p:cNvPr id="30" name="Rectangle 12"/>
          <p:cNvSpPr>
            <a:spLocks noChangeArrowheads="1"/>
          </p:cNvSpPr>
          <p:nvPr/>
        </p:nvSpPr>
        <p:spPr bwMode="auto">
          <a:xfrm>
            <a:off x="5127625" y="21580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t>NaN</a:t>
            </a:r>
            <a:r>
              <a:rPr lang="en-US" altLang="zh-CN" sz="2000" i="0" dirty="0"/>
              <a:t>   </a:t>
            </a:r>
            <a:r>
              <a:rPr lang="en-US" altLang="zh-CN" sz="2000" i="0" dirty="0">
                <a:solidFill>
                  <a:schemeClr val="accent2"/>
                </a:solidFill>
              </a:rPr>
              <a:t>Not a Number</a:t>
            </a:r>
            <a:endParaRPr lang="en-US" altLang="zh-CN" sz="2000" i="0" dirty="0"/>
          </a:p>
        </p:txBody>
      </p:sp>
      <p:sp>
        <p:nvSpPr>
          <p:cNvPr id="31" name="Rectangle 11"/>
          <p:cNvSpPr>
            <a:spLocks noChangeArrowheads="1"/>
          </p:cNvSpPr>
          <p:nvPr/>
        </p:nvSpPr>
        <p:spPr bwMode="auto">
          <a:xfrm>
            <a:off x="3351213" y="21580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t> </a:t>
            </a:r>
            <a:r>
              <a:rPr lang="zh-CN" altLang="en-US" sz="2000" i="0" dirty="0" smtClean="0"/>
              <a:t>    </a:t>
            </a:r>
            <a:r>
              <a:rPr lang="en-US" altLang="zh-CN" sz="2000" i="0" dirty="0" smtClean="0"/>
              <a:t>1xxxx</a:t>
            </a:r>
            <a:endParaRPr lang="en-US" altLang="zh-CN" sz="2000" i="0" dirty="0"/>
          </a:p>
        </p:txBody>
      </p:sp>
      <p:sp>
        <p:nvSpPr>
          <p:cNvPr id="32" name="Rectangle 10"/>
          <p:cNvSpPr>
            <a:spLocks noChangeArrowheads="1"/>
          </p:cNvSpPr>
          <p:nvPr/>
        </p:nvSpPr>
        <p:spPr bwMode="auto">
          <a:xfrm>
            <a:off x="2019300" y="21580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255</a:t>
            </a:r>
          </a:p>
        </p:txBody>
      </p:sp>
      <p:sp>
        <p:nvSpPr>
          <p:cNvPr id="33" name="Rectangle 9"/>
          <p:cNvSpPr>
            <a:spLocks noChangeArrowheads="1"/>
          </p:cNvSpPr>
          <p:nvPr/>
        </p:nvSpPr>
        <p:spPr bwMode="auto">
          <a:xfrm>
            <a:off x="762000" y="21580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a:t>0/1</a:t>
            </a:r>
          </a:p>
        </p:txBody>
      </p:sp>
      <p:sp>
        <p:nvSpPr>
          <p:cNvPr id="34" name="Rectangle 8"/>
          <p:cNvSpPr>
            <a:spLocks noChangeArrowheads="1"/>
          </p:cNvSpPr>
          <p:nvPr/>
        </p:nvSpPr>
        <p:spPr bwMode="auto">
          <a:xfrm>
            <a:off x="5127625" y="1700808"/>
            <a:ext cx="3254375"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rPr>
              <a:t>表示</a:t>
            </a:r>
          </a:p>
        </p:txBody>
      </p:sp>
      <p:sp>
        <p:nvSpPr>
          <p:cNvPr id="35" name="Rectangle 7"/>
          <p:cNvSpPr>
            <a:spLocks noChangeArrowheads="1"/>
          </p:cNvSpPr>
          <p:nvPr/>
        </p:nvSpPr>
        <p:spPr bwMode="auto">
          <a:xfrm>
            <a:off x="3351213" y="1700808"/>
            <a:ext cx="1776412"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rPr>
              <a:t>尾数</a:t>
            </a:r>
          </a:p>
        </p:txBody>
      </p:sp>
      <p:sp>
        <p:nvSpPr>
          <p:cNvPr id="36" name="Rectangle 6"/>
          <p:cNvSpPr>
            <a:spLocks noChangeArrowheads="1"/>
          </p:cNvSpPr>
          <p:nvPr/>
        </p:nvSpPr>
        <p:spPr bwMode="auto">
          <a:xfrm>
            <a:off x="2019300" y="1700808"/>
            <a:ext cx="1331913"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rPr>
              <a:t>阶码</a:t>
            </a:r>
          </a:p>
        </p:txBody>
      </p:sp>
      <p:sp>
        <p:nvSpPr>
          <p:cNvPr id="37" name="Rectangle 5"/>
          <p:cNvSpPr>
            <a:spLocks noChangeArrowheads="1"/>
          </p:cNvSpPr>
          <p:nvPr/>
        </p:nvSpPr>
        <p:spPr bwMode="auto">
          <a:xfrm>
            <a:off x="762000" y="1700808"/>
            <a:ext cx="12573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a:solidFill>
                  <a:schemeClr val="bg1"/>
                </a:solidFill>
              </a:rPr>
              <a:t>符号位</a:t>
            </a:r>
          </a:p>
        </p:txBody>
      </p:sp>
      <p:sp>
        <p:nvSpPr>
          <p:cNvPr id="38" name="Line 39"/>
          <p:cNvSpPr>
            <a:spLocks noChangeShapeType="1"/>
          </p:cNvSpPr>
          <p:nvPr/>
        </p:nvSpPr>
        <p:spPr bwMode="auto">
          <a:xfrm>
            <a:off x="762000" y="26152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39" name="Line 40"/>
          <p:cNvSpPr>
            <a:spLocks noChangeShapeType="1"/>
          </p:cNvSpPr>
          <p:nvPr/>
        </p:nvSpPr>
        <p:spPr bwMode="auto">
          <a:xfrm>
            <a:off x="762000" y="30724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0" name="Line 41"/>
          <p:cNvSpPr>
            <a:spLocks noChangeShapeType="1"/>
          </p:cNvSpPr>
          <p:nvPr/>
        </p:nvSpPr>
        <p:spPr bwMode="auto">
          <a:xfrm>
            <a:off x="762000" y="35296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1" name="Line 42"/>
          <p:cNvSpPr>
            <a:spLocks noChangeShapeType="1"/>
          </p:cNvSpPr>
          <p:nvPr/>
        </p:nvSpPr>
        <p:spPr bwMode="auto">
          <a:xfrm>
            <a:off x="762000" y="39868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2" name="Line 43"/>
          <p:cNvSpPr>
            <a:spLocks noChangeShapeType="1"/>
          </p:cNvSpPr>
          <p:nvPr/>
        </p:nvSpPr>
        <p:spPr bwMode="auto">
          <a:xfrm>
            <a:off x="762000" y="44440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3" name="Line 44"/>
          <p:cNvSpPr>
            <a:spLocks noChangeShapeType="1"/>
          </p:cNvSpPr>
          <p:nvPr/>
        </p:nvSpPr>
        <p:spPr bwMode="auto">
          <a:xfrm>
            <a:off x="762000" y="49012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4" name="Line 45"/>
          <p:cNvSpPr>
            <a:spLocks noChangeShapeType="1"/>
          </p:cNvSpPr>
          <p:nvPr/>
        </p:nvSpPr>
        <p:spPr bwMode="auto">
          <a:xfrm>
            <a:off x="762000" y="5358408"/>
            <a:ext cx="7620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5" name="Line 47"/>
          <p:cNvSpPr>
            <a:spLocks noChangeShapeType="1"/>
          </p:cNvSpPr>
          <p:nvPr/>
        </p:nvSpPr>
        <p:spPr bwMode="auto">
          <a:xfrm>
            <a:off x="2019300"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
        <p:nvSpPr>
          <p:cNvPr id="46" name="Line 48"/>
          <p:cNvSpPr>
            <a:spLocks noChangeShapeType="1"/>
          </p:cNvSpPr>
          <p:nvPr/>
        </p:nvSpPr>
        <p:spPr bwMode="auto">
          <a:xfrm>
            <a:off x="3351213"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
        <p:nvSpPr>
          <p:cNvPr id="47" name="Line 49"/>
          <p:cNvSpPr>
            <a:spLocks noChangeShapeType="1"/>
          </p:cNvSpPr>
          <p:nvPr/>
        </p:nvSpPr>
        <p:spPr bwMode="auto">
          <a:xfrm>
            <a:off x="5127625"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Tree>
    <p:extLst>
      <p:ext uri="{BB962C8B-B14F-4D97-AF65-F5344CB8AC3E}">
        <p14:creationId xmlns:p14="http://schemas.microsoft.com/office/powerpoint/2010/main" val="248222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fill="hold"/>
                                        <p:tgtEl>
                                          <p:spTgt spid="15"/>
                                        </p:tgtEl>
                                        <p:attrNameLst>
                                          <p:attrName>ppt_x</p:attrName>
                                        </p:attrNameLst>
                                      </p:cBhvr>
                                      <p:tavLst>
                                        <p:tav tm="0">
                                          <p:val>
                                            <p:strVal val="#ppt_x"/>
                                          </p:val>
                                        </p:tav>
                                        <p:tav tm="100000">
                                          <p:val>
                                            <p:strVal val="#ppt_x"/>
                                          </p:val>
                                        </p:tav>
                                      </p:tavLst>
                                    </p:anim>
                                    <p:anim calcmode="lin" valueType="num">
                                      <p:cBhvr additive="base">
                                        <p:cTn id="8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500" fill="hold"/>
                                        <p:tgtEl>
                                          <p:spTgt spid="14"/>
                                        </p:tgtEl>
                                        <p:attrNameLst>
                                          <p:attrName>ppt_x</p:attrName>
                                        </p:attrNameLst>
                                      </p:cBhvr>
                                      <p:tavLst>
                                        <p:tav tm="0">
                                          <p:val>
                                            <p:strVal val="#ppt_x"/>
                                          </p:val>
                                        </p:tav>
                                        <p:tav tm="100000">
                                          <p:val>
                                            <p:strVal val="#ppt_x"/>
                                          </p:val>
                                        </p:tav>
                                      </p:tavLst>
                                    </p:anim>
                                    <p:anim calcmode="lin" valueType="num">
                                      <p:cBhvr additive="base">
                                        <p:cTn id="9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500" fill="hold"/>
                                        <p:tgtEl>
                                          <p:spTgt spid="13"/>
                                        </p:tgtEl>
                                        <p:attrNameLst>
                                          <p:attrName>ppt_x</p:attrName>
                                        </p:attrNameLst>
                                      </p:cBhvr>
                                      <p:tavLst>
                                        <p:tav tm="0">
                                          <p:val>
                                            <p:strVal val="#ppt_x"/>
                                          </p:val>
                                        </p:tav>
                                        <p:tav tm="100000">
                                          <p:val>
                                            <p:strVal val="#ppt_x"/>
                                          </p:val>
                                        </p:tav>
                                      </p:tavLst>
                                    </p:anim>
                                    <p:anim calcmode="lin" valueType="num">
                                      <p:cBhvr additive="base">
                                        <p:cTn id="99" dur="500" fill="hold"/>
                                        <p:tgtEl>
                                          <p:spTgt spid="13"/>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2"/>
                                        </p:tgtEl>
                                        <p:attrNameLst>
                                          <p:attrName>style.visibility</p:attrName>
                                        </p:attrNameLst>
                                      </p:cBhvr>
                                      <p:to>
                                        <p:strVal val="visible"/>
                                      </p:to>
                                    </p:set>
                                    <p:anim calcmode="lin" valueType="num">
                                      <p:cBhvr additive="base">
                                        <p:cTn id="102" dur="500" fill="hold"/>
                                        <p:tgtEl>
                                          <p:spTgt spid="12"/>
                                        </p:tgtEl>
                                        <p:attrNameLst>
                                          <p:attrName>ppt_x</p:attrName>
                                        </p:attrNameLst>
                                      </p:cBhvr>
                                      <p:tavLst>
                                        <p:tav tm="0">
                                          <p:val>
                                            <p:strVal val="#ppt_x"/>
                                          </p:val>
                                        </p:tav>
                                        <p:tav tm="100000">
                                          <p:val>
                                            <p:strVal val="#ppt_x"/>
                                          </p:val>
                                        </p:tav>
                                      </p:tavLst>
                                    </p:anim>
                                    <p:anim calcmode="lin" valueType="num">
                                      <p:cBhvr additive="base">
                                        <p:cTn id="103" dur="500" fill="hold"/>
                                        <p:tgtEl>
                                          <p:spTgt spid="12"/>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ppt_x"/>
                                          </p:val>
                                        </p:tav>
                                        <p:tav tm="100000">
                                          <p:val>
                                            <p:strVal val="#ppt_x"/>
                                          </p:val>
                                        </p:tav>
                                      </p:tavLst>
                                    </p:anim>
                                    <p:anim calcmode="lin" valueType="num">
                                      <p:cBhvr additive="base">
                                        <p:cTn id="10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10"/>
                                        </p:tgtEl>
                                        <p:attrNameLst>
                                          <p:attrName>style.visibility</p:attrName>
                                        </p:attrNameLst>
                                      </p:cBhvr>
                                      <p:to>
                                        <p:strVal val="visible"/>
                                      </p:to>
                                    </p:set>
                                    <p:anim calcmode="lin" valueType="num">
                                      <p:cBhvr additive="base">
                                        <p:cTn id="112" dur="500" fill="hold"/>
                                        <p:tgtEl>
                                          <p:spTgt spid="10"/>
                                        </p:tgtEl>
                                        <p:attrNameLst>
                                          <p:attrName>ppt_x</p:attrName>
                                        </p:attrNameLst>
                                      </p:cBhvr>
                                      <p:tavLst>
                                        <p:tav tm="0">
                                          <p:val>
                                            <p:strVal val="#ppt_x"/>
                                          </p:val>
                                        </p:tav>
                                        <p:tav tm="100000">
                                          <p:val>
                                            <p:strVal val="#ppt_x"/>
                                          </p:val>
                                        </p:tav>
                                      </p:tavLst>
                                    </p:anim>
                                    <p:anim calcmode="lin" valueType="num">
                                      <p:cBhvr additive="base">
                                        <p:cTn id="1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9"/>
                                        </p:tgtEl>
                                        <p:attrNameLst>
                                          <p:attrName>style.visibility</p:attrName>
                                        </p:attrNameLst>
                                      </p:cBhvr>
                                      <p:to>
                                        <p:strVal val="visible"/>
                                      </p:to>
                                    </p:set>
                                    <p:anim calcmode="lin" valueType="num">
                                      <p:cBhvr additive="base">
                                        <p:cTn id="118" dur="500" fill="hold"/>
                                        <p:tgtEl>
                                          <p:spTgt spid="9"/>
                                        </p:tgtEl>
                                        <p:attrNameLst>
                                          <p:attrName>ppt_x</p:attrName>
                                        </p:attrNameLst>
                                      </p:cBhvr>
                                      <p:tavLst>
                                        <p:tav tm="0">
                                          <p:val>
                                            <p:strVal val="#ppt_x"/>
                                          </p:val>
                                        </p:tav>
                                        <p:tav tm="100000">
                                          <p:val>
                                            <p:strVal val="#ppt_x"/>
                                          </p:val>
                                        </p:tav>
                                      </p:tavLst>
                                    </p:anim>
                                    <p:anim calcmode="lin" valueType="num">
                                      <p:cBhvr additive="base">
                                        <p:cTn id="119" dur="500" fill="hold"/>
                                        <p:tgtEl>
                                          <p:spTgt spid="9"/>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8"/>
                                        </p:tgtEl>
                                        <p:attrNameLst>
                                          <p:attrName>style.visibility</p:attrName>
                                        </p:attrNameLst>
                                      </p:cBhvr>
                                      <p:to>
                                        <p:strVal val="visible"/>
                                      </p:to>
                                    </p:set>
                                    <p:anim calcmode="lin" valueType="num">
                                      <p:cBhvr additive="base">
                                        <p:cTn id="122" dur="500" fill="hold"/>
                                        <p:tgtEl>
                                          <p:spTgt spid="8"/>
                                        </p:tgtEl>
                                        <p:attrNameLst>
                                          <p:attrName>ppt_x</p:attrName>
                                        </p:attrNameLst>
                                      </p:cBhvr>
                                      <p:tavLst>
                                        <p:tav tm="0">
                                          <p:val>
                                            <p:strVal val="#ppt_x"/>
                                          </p:val>
                                        </p:tav>
                                        <p:tav tm="100000">
                                          <p:val>
                                            <p:strVal val="#ppt_x"/>
                                          </p:val>
                                        </p:tav>
                                      </p:tavLst>
                                    </p:anim>
                                    <p:anim calcmode="lin" valueType="num">
                                      <p:cBhvr additive="base">
                                        <p:cTn id="123" dur="500" fill="hold"/>
                                        <p:tgtEl>
                                          <p:spTgt spid="8"/>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7"/>
                                        </p:tgtEl>
                                        <p:attrNameLst>
                                          <p:attrName>style.visibility</p:attrName>
                                        </p:attrNameLst>
                                      </p:cBhvr>
                                      <p:to>
                                        <p:strVal val="visible"/>
                                      </p:to>
                                    </p:set>
                                    <p:anim calcmode="lin" valueType="num">
                                      <p:cBhvr additive="base">
                                        <p:cTn id="126" dur="500" fill="hold"/>
                                        <p:tgtEl>
                                          <p:spTgt spid="7"/>
                                        </p:tgtEl>
                                        <p:attrNameLst>
                                          <p:attrName>ppt_x</p:attrName>
                                        </p:attrNameLst>
                                      </p:cBhvr>
                                      <p:tavLst>
                                        <p:tav tm="0">
                                          <p:val>
                                            <p:strVal val="#ppt_x"/>
                                          </p:val>
                                        </p:tav>
                                        <p:tav tm="100000">
                                          <p:val>
                                            <p:strVal val="#ppt_x"/>
                                          </p:val>
                                        </p:tav>
                                      </p:tavLst>
                                    </p:anim>
                                    <p:anim calcmode="lin" valueType="num">
                                      <p:cBhvr additive="base">
                                        <p:cTn id="1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 calcmode="lin" valueType="num">
                                      <p:cBhvr additive="base">
                                        <p:cTn id="132" dur="500" fill="hold"/>
                                        <p:tgtEl>
                                          <p:spTgt spid="6"/>
                                        </p:tgtEl>
                                        <p:attrNameLst>
                                          <p:attrName>ppt_x</p:attrName>
                                        </p:attrNameLst>
                                      </p:cBhvr>
                                      <p:tavLst>
                                        <p:tav tm="0">
                                          <p:val>
                                            <p:strVal val="#ppt_x"/>
                                          </p:val>
                                        </p:tav>
                                        <p:tav tm="100000">
                                          <p:val>
                                            <p:strVal val="#ppt_x"/>
                                          </p:val>
                                        </p:tav>
                                      </p:tavLst>
                                    </p:anim>
                                    <p:anim calcmode="lin" valueType="num">
                                      <p:cBhvr additive="base">
                                        <p:cTn id="1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sz="2600" dirty="0"/>
              <a:t>(MSB)  </a:t>
            </a:r>
            <a:r>
              <a:rPr lang="zh-CN" altLang="en-US" dirty="0"/>
              <a:t>最低有效位 </a:t>
            </a:r>
            <a:r>
              <a:rPr lang="en-US" altLang="zh-CN" sz="2600" dirty="0"/>
              <a:t>(LSB)</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a:t>
            </a:fld>
            <a:r>
              <a:rPr lang="en-US" altLang="zh-CN" sz="1400" smtClean="0">
                <a:solidFill>
                  <a:srgbClr val="0D7157"/>
                </a:solidFill>
              </a:rPr>
              <a:t>- </a:t>
            </a:r>
            <a:endParaRPr lang="en-US" altLang="zh-CN" sz="1400" dirty="0">
              <a:solidFill>
                <a:srgbClr val="0D7157"/>
              </a:solidFill>
            </a:endParaRPr>
          </a:p>
        </p:txBody>
      </p:sp>
      <p:grpSp>
        <p:nvGrpSpPr>
          <p:cNvPr id="32" name="Group 2"/>
          <p:cNvGrpSpPr>
            <a:grpSpLocks/>
          </p:cNvGrpSpPr>
          <p:nvPr/>
        </p:nvGrpSpPr>
        <p:grpSpPr bwMode="auto">
          <a:xfrm>
            <a:off x="1987624"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649362" y="3656682"/>
            <a:ext cx="2590800" cy="1890713"/>
            <a:chOff x="-219" y="0"/>
            <a:chExt cx="1632" cy="1191"/>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53" name="Text Box 25"/>
            <p:cNvSpPr txBox="1">
              <a:spLocks noChangeArrowheads="1"/>
            </p:cNvSpPr>
            <p:nvPr/>
          </p:nvSpPr>
          <p:spPr bwMode="auto">
            <a:xfrm>
              <a:off x="-219" y="787"/>
              <a:ext cx="16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i="0" dirty="0" smtClean="0">
                  <a:solidFill>
                    <a:schemeClr val="accent2"/>
                  </a:solidFill>
                  <a:ea typeface="宋体" panose="02010600030101010101" pitchFamily="2" charset="-122"/>
                </a:rPr>
                <a:t>MSB</a:t>
              </a:r>
              <a:endParaRPr lang="en-US" altLang="zh-CN" sz="1800" i="0" dirty="0">
                <a:solidFill>
                  <a:schemeClr val="accent2"/>
                </a:solidFill>
                <a:ea typeface="宋体" panose="02010600030101010101" pitchFamily="2" charset="-122"/>
              </a:endParaRPr>
            </a:p>
            <a:p>
              <a:pPr>
                <a:buFont typeface="Arial" panose="020B0604020202020204" pitchFamily="34" charset="0"/>
                <a:buNone/>
              </a:pPr>
              <a:r>
                <a:rPr lang="en-US" altLang="zh-CN" sz="1800" i="0" dirty="0">
                  <a:ea typeface="宋体" panose="02010600030101010101" pitchFamily="2" charset="-122"/>
                </a:rPr>
                <a:t>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grpSp>
      <p:grpSp>
        <p:nvGrpSpPr>
          <p:cNvPr id="55" name="Group 27"/>
          <p:cNvGrpSpPr>
            <a:grpSpLocks/>
          </p:cNvGrpSpPr>
          <p:nvPr/>
        </p:nvGrpSpPr>
        <p:grpSpPr bwMode="auto">
          <a:xfrm>
            <a:off x="5145162" y="3656682"/>
            <a:ext cx="2590800" cy="1890713"/>
            <a:chOff x="-411" y="0"/>
            <a:chExt cx="1632" cy="1191"/>
          </a:xfrm>
        </p:grpSpPr>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57" name="Text Box 29"/>
            <p:cNvSpPr txBox="1">
              <a:spLocks noChangeArrowheads="1"/>
            </p:cNvSpPr>
            <p:nvPr/>
          </p:nvSpPr>
          <p:spPr bwMode="auto">
            <a:xfrm>
              <a:off x="-411" y="787"/>
              <a:ext cx="16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i="0" dirty="0">
                  <a:solidFill>
                    <a:schemeClr val="accent2"/>
                  </a:solidFill>
                  <a:latin typeface="Arial" panose="020B0604020202020204" pitchFamily="34" charset="0"/>
                  <a:ea typeface="宋体" panose="02010600030101010101" pitchFamily="2" charset="-122"/>
                </a:rPr>
                <a:t>         LSB</a:t>
              </a:r>
            </a:p>
            <a:p>
              <a:pPr>
                <a:buFont typeface="Arial" panose="020B0604020202020204" pitchFamily="34" charset="0"/>
                <a:buNone/>
              </a:pPr>
              <a:r>
                <a:rPr lang="en-US" altLang="zh-CN" sz="1800" i="0" dirty="0">
                  <a:latin typeface="Arial" panose="020B0604020202020204" pitchFamily="34" charset="0"/>
                  <a:ea typeface="宋体" panose="02010600030101010101" pitchFamily="2" charset="-122"/>
                </a:rPr>
                <a:t>Least significant bit</a:t>
              </a:r>
            </a:p>
          </p:txBody>
        </p:sp>
        <p:sp>
          <p:nvSpPr>
            <p:cNvPr id="58" name="Line 30"/>
            <p:cNvSpPr>
              <a:spLocks noChangeShapeType="1"/>
            </p:cNvSpPr>
            <p:nvPr/>
          </p:nvSpPr>
          <p:spPr bwMode="auto">
            <a:xfrm>
              <a:off x="432" y="432"/>
              <a:ext cx="96" cy="384"/>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grpSp>
    </p:spTree>
    <p:extLst>
      <p:ext uri="{BB962C8B-B14F-4D97-AF65-F5344CB8AC3E}">
        <p14:creationId xmlns:p14="http://schemas.microsoft.com/office/powerpoint/2010/main" val="24836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例子</a:t>
            </a:r>
            <a:endParaRPr lang="zh-CN" altLang="en-US" dirty="0"/>
          </a:p>
        </p:txBody>
      </p:sp>
      <p:sp>
        <p:nvSpPr>
          <p:cNvPr id="6" name="内容占位符 5"/>
          <p:cNvSpPr>
            <a:spLocks noGrp="1"/>
          </p:cNvSpPr>
          <p:nvPr>
            <p:ph idx="1"/>
          </p:nvPr>
        </p:nvSpPr>
        <p:spPr>
          <a:xfrm>
            <a:off x="251520" y="1052984"/>
            <a:ext cx="4320480" cy="5040312"/>
          </a:xfrm>
          <a:solidFill>
            <a:srgbClr val="FFFFCC"/>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smtClean="0">
                <a:solidFill>
                  <a:srgbClr val="FF0000"/>
                </a:solidFill>
              </a:rPr>
              <a:t>程序出错 </a:t>
            </a:r>
            <a:r>
              <a:rPr lang="en-US" altLang="zh-CN" b="1" dirty="0" smtClean="0">
                <a:solidFill>
                  <a:srgbClr val="FF0000"/>
                </a:solidFill>
              </a:rPr>
              <a:t>Why</a:t>
            </a:r>
            <a:r>
              <a:rPr lang="zh-CN" altLang="en-US" b="1" dirty="0" smtClean="0">
                <a:solidFill>
                  <a:srgbClr val="FF0000"/>
                </a:solidFill>
              </a:rPr>
              <a:t>？</a:t>
            </a:r>
            <a:endParaRPr lang="en-US" altLang="zh-CN" b="1" dirty="0" smtClean="0">
              <a:solidFill>
                <a:srgbClr val="FF0000"/>
              </a:solidFill>
            </a:endParaRPr>
          </a:p>
          <a:p>
            <a:endParaRPr lang="zh-CN" altLang="en-US" b="1" dirty="0"/>
          </a:p>
        </p:txBody>
      </p:sp>
      <p:sp>
        <p:nvSpPr>
          <p:cNvPr id="7" name="内容占位符 6"/>
          <p:cNvSpPr>
            <a:spLocks noGrp="1"/>
          </p:cNvSpPr>
          <p:nvPr>
            <p:ph idx="11"/>
          </p:nvPr>
        </p:nvSpPr>
        <p:spPr>
          <a:xfrm>
            <a:off x="3995936" y="1046289"/>
            <a:ext cx="4968552" cy="5040312"/>
          </a:xfrm>
          <a:solidFill>
            <a:schemeClr val="bg2">
              <a:lumMod val="40000"/>
              <a:lumOff val="60000"/>
            </a:schemeClr>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u="sng" dirty="0" smtClean="0"/>
              <a:t> </a:t>
            </a:r>
            <a:r>
              <a:rPr lang="en-US" altLang="zh-CN" u="sng" dirty="0" smtClean="0">
                <a:solidFill>
                  <a:srgbClr val="0070C0"/>
                </a:solidFill>
              </a:rPr>
              <a:t>a=1</a:t>
            </a:r>
            <a:r>
              <a:rPr lang="en-US" altLang="zh-CN" u="sng" dirty="0">
                <a:solidFill>
                  <a:srgbClr val="0070C0"/>
                </a:solidFill>
              </a:rPr>
              <a:t>.#INF00 </a:t>
            </a:r>
            <a:r>
              <a:rPr lang="en-US" altLang="zh-CN" u="sng" dirty="0" smtClean="0">
                <a:solidFill>
                  <a:srgbClr val="0070C0"/>
                </a:solidFill>
              </a:rPr>
              <a:t>b=-</a:t>
            </a:r>
            <a:r>
              <a:rPr lang="en-US" altLang="zh-CN" u="sng" dirty="0">
                <a:solidFill>
                  <a:srgbClr val="0070C0"/>
                </a:solidFill>
              </a:rPr>
              <a:t>1.#INF00</a:t>
            </a:r>
          </a:p>
          <a:p>
            <a:r>
              <a:rPr lang="en-US" altLang="zh-CN" dirty="0" smtClean="0"/>
              <a:t>a =  </a:t>
            </a:r>
            <a:r>
              <a:rPr lang="zh-CN" altLang="en-US" dirty="0" smtClean="0"/>
              <a:t>正无穷    </a:t>
            </a:r>
            <a:r>
              <a:rPr lang="en-US" altLang="zh-CN" dirty="0" smtClean="0"/>
              <a:t>b=</a:t>
            </a:r>
            <a:r>
              <a:rPr lang="zh-CN" altLang="en-US" dirty="0" smtClean="0"/>
              <a:t>负无穷</a:t>
            </a:r>
            <a:endParaRPr lang="en-US" altLang="zh-CN" dirty="0" smtClean="0"/>
          </a:p>
          <a:p>
            <a:r>
              <a:rPr lang="en-US" altLang="zh-CN" dirty="0" smtClean="0"/>
              <a:t>7F80-0000    FF80-0000</a:t>
            </a:r>
          </a:p>
          <a:p>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627936061"/>
              </p:ext>
            </p:extLst>
          </p:nvPr>
        </p:nvGraphicFramePr>
        <p:xfrm>
          <a:off x="2021840" y="623731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9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例子</a:t>
            </a:r>
            <a:endParaRPr lang="zh-CN" altLang="en-US" dirty="0"/>
          </a:p>
        </p:txBody>
      </p:sp>
      <p:sp>
        <p:nvSpPr>
          <p:cNvPr id="7" name="内容占位符 6"/>
          <p:cNvSpPr>
            <a:spLocks noGrp="1"/>
          </p:cNvSpPr>
          <p:nvPr>
            <p:ph idx="11"/>
          </p:nvPr>
        </p:nvSpPr>
        <p:spPr>
          <a:xfrm>
            <a:off x="179512" y="980728"/>
            <a:ext cx="7560840" cy="5040312"/>
          </a:xfrm>
          <a:solidFill>
            <a:schemeClr val="bg2">
              <a:lumMod val="40000"/>
              <a:lumOff val="60000"/>
            </a:schemeClr>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da-DK" altLang="zh-CN" dirty="0" smtClean="0">
                <a:solidFill>
                  <a:srgbClr val="0070C0"/>
                </a:solidFill>
              </a:rPr>
              <a:t>a=-</a:t>
            </a:r>
            <a:r>
              <a:rPr lang="da-DK" altLang="zh-CN" dirty="0">
                <a:solidFill>
                  <a:srgbClr val="0070C0"/>
                </a:solidFill>
              </a:rPr>
              <a:t>1.#IND00 </a:t>
            </a:r>
            <a:r>
              <a:rPr lang="da-DK" altLang="zh-CN" dirty="0" smtClean="0">
                <a:solidFill>
                  <a:srgbClr val="0070C0"/>
                </a:solidFill>
              </a:rPr>
              <a:t>  b=1</a:t>
            </a:r>
            <a:r>
              <a:rPr lang="da-DK" altLang="zh-CN" dirty="0">
                <a:solidFill>
                  <a:srgbClr val="0070C0"/>
                </a:solidFill>
              </a:rPr>
              <a:t>.#QNAN0</a:t>
            </a:r>
          </a:p>
          <a:p>
            <a:r>
              <a:rPr lang="da-DK" altLang="zh-CN" dirty="0" smtClean="0">
                <a:solidFill>
                  <a:srgbClr val="0070C0"/>
                </a:solidFill>
              </a:rPr>
              <a:t>FFC0-0000        </a:t>
            </a:r>
          </a:p>
          <a:p>
            <a:r>
              <a:rPr lang="da-DK" altLang="zh-CN" dirty="0" smtClean="0">
                <a:solidFill>
                  <a:srgbClr val="0070C0"/>
                </a:solidFill>
              </a:rPr>
              <a:t>7FC0-0000</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91</a:t>
            </a:fld>
            <a:r>
              <a:rPr lang="en-US" altLang="zh-CN" sz="1400" smtClean="0">
                <a:solidFill>
                  <a:srgbClr val="0D7157"/>
                </a:solidFill>
              </a:rPr>
              <a:t>- </a:t>
            </a:r>
            <a:endParaRPr lang="en-US" altLang="zh-CN" sz="1400" dirty="0">
              <a:solidFill>
                <a:srgbClr val="0D7157"/>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4161099379"/>
              </p:ext>
            </p:extLst>
          </p:nvPr>
        </p:nvGraphicFramePr>
        <p:xfrm>
          <a:off x="2267744" y="515719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038495606"/>
              </p:ext>
            </p:extLst>
          </p:nvPr>
        </p:nvGraphicFramePr>
        <p:xfrm>
          <a:off x="2267744" y="5670757"/>
          <a:ext cx="666496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0">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61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例子</a:t>
            </a:r>
            <a:endParaRPr lang="zh-CN" altLang="en-US" dirty="0"/>
          </a:p>
        </p:txBody>
      </p:sp>
      <p:pic>
        <p:nvPicPr>
          <p:cNvPr id="4" name="图片 3"/>
          <p:cNvPicPr>
            <a:picLocks noChangeAspect="1"/>
          </p:cNvPicPr>
          <p:nvPr/>
        </p:nvPicPr>
        <p:blipFill>
          <a:blip r:embed="rId2"/>
          <a:stretch>
            <a:fillRect/>
          </a:stretch>
        </p:blipFill>
        <p:spPr>
          <a:xfrm>
            <a:off x="859293" y="908720"/>
            <a:ext cx="1656184" cy="1772182"/>
          </a:xfrm>
          <a:prstGeom prst="rect">
            <a:avLst/>
          </a:prstGeom>
        </p:spPr>
      </p:pic>
      <p:pic>
        <p:nvPicPr>
          <p:cNvPr id="9" name="内容占位符 8"/>
          <p:cNvPicPr>
            <a:picLocks noGrp="1" noChangeAspect="1"/>
          </p:cNvPicPr>
          <p:nvPr>
            <p:ph idx="11"/>
          </p:nvPr>
        </p:nvPicPr>
        <p:blipFill>
          <a:blip r:embed="rId3"/>
          <a:stretch>
            <a:fillRect/>
          </a:stretch>
        </p:blipFill>
        <p:spPr>
          <a:xfrm>
            <a:off x="827584" y="2852936"/>
            <a:ext cx="6601110" cy="3846315"/>
          </a:xfrm>
          <a:prstGeom prst="rect">
            <a:avLst/>
          </a:prstGeom>
        </p:spPr>
      </p:pic>
      <p:sp>
        <p:nvSpPr>
          <p:cNvPr id="10" name="矩形 9"/>
          <p:cNvSpPr/>
          <p:nvPr/>
        </p:nvSpPr>
        <p:spPr>
          <a:xfrm>
            <a:off x="4546370" y="1196752"/>
            <a:ext cx="4104456" cy="1815882"/>
          </a:xfrm>
          <a:prstGeom prst="rect">
            <a:avLst/>
          </a:prstGeom>
          <a:solidFill>
            <a:schemeClr val="accent2"/>
          </a:solidFill>
        </p:spPr>
        <p:txBody>
          <a:bodyPr wrap="square">
            <a:spAutoFit/>
          </a:bodyPr>
          <a:lstStyle/>
          <a:p>
            <a:pPr algn="l"/>
            <a:r>
              <a:rPr lang="en-US" altLang="zh-CN" sz="2800" dirty="0" smtClean="0">
                <a:solidFill>
                  <a:schemeClr val="bg1"/>
                </a:solidFill>
              </a:rPr>
              <a:t>float</a:t>
            </a:r>
            <a:r>
              <a:rPr lang="zh-CN" altLang="en-US" sz="2800" dirty="0" smtClean="0">
                <a:solidFill>
                  <a:schemeClr val="bg1"/>
                </a:solidFill>
              </a:rPr>
              <a:t> </a:t>
            </a:r>
            <a:r>
              <a:rPr lang="zh-CN" altLang="en-US" sz="2800" dirty="0">
                <a:solidFill>
                  <a:schemeClr val="bg1"/>
                </a:solidFill>
              </a:rPr>
              <a:t>data is </a:t>
            </a:r>
            <a:r>
              <a:rPr lang="zh-CN" altLang="en-US" sz="2800" dirty="0" smtClean="0">
                <a:solidFill>
                  <a:schemeClr val="bg1"/>
                </a:solidFill>
              </a:rPr>
              <a:t>equal</a:t>
            </a:r>
            <a:endParaRPr lang="en-US" altLang="zh-CN" sz="2800" dirty="0" smtClean="0">
              <a:solidFill>
                <a:schemeClr val="bg1"/>
              </a:solidFill>
            </a:endParaRPr>
          </a:p>
          <a:p>
            <a:pPr algn="l"/>
            <a:r>
              <a:rPr lang="zh-CN" altLang="en-US" sz="2800" dirty="0" smtClean="0">
                <a:solidFill>
                  <a:schemeClr val="bg1"/>
                </a:solidFill>
              </a:rPr>
              <a:t>int </a:t>
            </a:r>
            <a:r>
              <a:rPr lang="zh-CN" altLang="en-US" sz="2800" dirty="0">
                <a:solidFill>
                  <a:schemeClr val="bg1"/>
                </a:solidFill>
              </a:rPr>
              <a:t>data is not equal</a:t>
            </a:r>
          </a:p>
          <a:p>
            <a:pPr algn="l"/>
            <a:r>
              <a:rPr lang="zh-CN" altLang="en-US" sz="2800" dirty="0">
                <a:solidFill>
                  <a:schemeClr val="bg1"/>
                </a:solidFill>
              </a:rPr>
              <a:t>8000-0000</a:t>
            </a:r>
          </a:p>
          <a:p>
            <a:pPr algn="l"/>
            <a:r>
              <a:rPr lang="zh-CN" altLang="en-US" sz="2800" dirty="0" smtClean="0">
                <a:solidFill>
                  <a:schemeClr val="bg1"/>
                </a:solidFill>
              </a:rPr>
              <a:t>0000</a:t>
            </a:r>
            <a:r>
              <a:rPr lang="zh-CN" altLang="en-US" sz="2800" dirty="0">
                <a:solidFill>
                  <a:schemeClr val="bg1"/>
                </a:solidFill>
              </a:rPr>
              <a:t>-0000</a:t>
            </a:r>
          </a:p>
        </p:txBody>
      </p:sp>
      <p:graphicFrame>
        <p:nvGraphicFramePr>
          <p:cNvPr id="6" name="表格 5"/>
          <p:cNvGraphicFramePr>
            <a:graphicFrameLocks noGrp="1"/>
          </p:cNvGraphicFramePr>
          <p:nvPr>
            <p:extLst>
              <p:ext uri="{D42A27DB-BD31-4B8C-83A1-F6EECF244321}">
                <p14:modId xmlns:p14="http://schemas.microsoft.com/office/powerpoint/2010/main" val="3344982203"/>
              </p:ext>
            </p:extLst>
          </p:nvPr>
        </p:nvGraphicFramePr>
        <p:xfrm>
          <a:off x="2174240" y="601887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1</a:t>
                      </a:r>
                      <a:endParaRPr lang="zh-CN" altLang="en-US" dirty="0">
                        <a:solidFill>
                          <a:srgbClr val="FF0000"/>
                        </a:solidFill>
                      </a:endParaRPr>
                    </a:p>
                  </a:txBody>
                  <a:tcPr anchor="ctr" anchorCtr="1"/>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67940522"/>
              </p:ext>
            </p:extLst>
          </p:nvPr>
        </p:nvGraphicFramePr>
        <p:xfrm>
          <a:off x="2174240" y="638971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63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extLst/>
          </p:nvPr>
        </p:nvGraphicFramePr>
        <p:xfrm>
          <a:off x="539552" y="1412776"/>
          <a:ext cx="7992887" cy="4522216"/>
        </p:xfrm>
        <a:graphic>
          <a:graphicData uri="http://schemas.openxmlformats.org/drawingml/2006/table">
            <a:tbl>
              <a:tblPr firstRow="1" bandRow="1">
                <a:solidFill>
                  <a:srgbClr val="FF0000"/>
                </a:solidFill>
                <a:tableStyleId>{5C22544A-7EE6-4342-B048-85BDC9FD1C3A}</a:tableStyleId>
              </a:tblPr>
              <a:tblGrid>
                <a:gridCol w="2366371">
                  <a:extLst>
                    <a:ext uri="{9D8B030D-6E8A-4147-A177-3AD203B41FA5}">
                      <a16:colId xmlns:a16="http://schemas.microsoft.com/office/drawing/2014/main" val="20000"/>
                    </a:ext>
                  </a:extLst>
                </a:gridCol>
                <a:gridCol w="2308713">
                  <a:extLst>
                    <a:ext uri="{9D8B030D-6E8A-4147-A177-3AD203B41FA5}">
                      <a16:colId xmlns:a16="http://schemas.microsoft.com/office/drawing/2014/main" val="20001"/>
                    </a:ext>
                  </a:extLst>
                </a:gridCol>
                <a:gridCol w="3317803">
                  <a:extLst>
                    <a:ext uri="{9D8B030D-6E8A-4147-A177-3AD203B41FA5}">
                      <a16:colId xmlns:a16="http://schemas.microsoft.com/office/drawing/2014/main" val="20002"/>
                    </a:ext>
                  </a:extLst>
                </a:gridCol>
              </a:tblGrid>
              <a:tr h="370840">
                <a:tc>
                  <a:txBody>
                    <a:bodyPr/>
                    <a:lstStyle/>
                    <a:p>
                      <a:pPr algn="ctr"/>
                      <a:r>
                        <a:rPr lang="zh-CN" altLang="en-US" sz="1800" i="0" dirty="0" smtClean="0">
                          <a:solidFill>
                            <a:schemeClr val="bg1"/>
                          </a:solidFill>
                          <a:latin typeface="+mn-lt"/>
                        </a:rPr>
                        <a:t>格式</a:t>
                      </a:r>
                      <a:endParaRPr lang="zh-CN" altLang="en-US" dirty="0"/>
                    </a:p>
                  </a:txBody>
                  <a:tcPr anchor="ctr" anchorCtr="1">
                    <a:solidFill>
                      <a:srgbClr val="FFC000"/>
                    </a:solidFill>
                  </a:tcPr>
                </a:tc>
                <a:tc>
                  <a:txBody>
                    <a:bodyPr/>
                    <a:lstStyle/>
                    <a:p>
                      <a:pPr algn="ctr"/>
                      <a:r>
                        <a:rPr lang="zh-CN" altLang="en-US" dirty="0" smtClean="0"/>
                        <a:t>最小值</a:t>
                      </a:r>
                      <a:endParaRPr lang="zh-CN" altLang="en-US" dirty="0"/>
                    </a:p>
                  </a:txBody>
                  <a:tcPr anchor="ctr" anchorCtr="1">
                    <a:solidFill>
                      <a:srgbClr val="FFC000"/>
                    </a:solidFill>
                  </a:tcPr>
                </a:tc>
                <a:tc>
                  <a:txBody>
                    <a:bodyPr/>
                    <a:lstStyle/>
                    <a:p>
                      <a:pPr algn="ctr"/>
                      <a:r>
                        <a:rPr lang="zh-CN" altLang="en-US" dirty="0" smtClean="0"/>
                        <a:t>最大值</a:t>
                      </a:r>
                      <a:endParaRPr lang="zh-CN" altLang="en-US" dirty="0"/>
                    </a:p>
                  </a:txBody>
                  <a:tcPr anchor="ctr" anchorCtr="1">
                    <a:solidFill>
                      <a:srgbClr val="FFC000"/>
                    </a:solidFill>
                  </a:tcPr>
                </a:tc>
                <a:extLst>
                  <a:ext uri="{0D108BD9-81ED-4DB2-BD59-A6C34878D82A}">
                    <a16:rowId xmlns:a16="http://schemas.microsoft.com/office/drawing/2014/main" val="10000"/>
                  </a:ext>
                </a:extLst>
              </a:tr>
              <a:tr h="370840">
                <a:tc>
                  <a:txBody>
                    <a:bodyPr/>
                    <a:lstStyle/>
                    <a:p>
                      <a:pPr algn="ctr">
                        <a:lnSpc>
                          <a:spcPct val="150000"/>
                        </a:lnSpc>
                      </a:pPr>
                      <a:r>
                        <a:rPr lang="zh-CN" altLang="en-US" dirty="0" smtClean="0"/>
                        <a:t>单精度规格化</a:t>
                      </a:r>
                      <a:endParaRPr lang="en-US" altLang="zh-CN" dirty="0" smtClean="0"/>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smtClean="0"/>
                        <a:t>(-1)</a:t>
                      </a:r>
                      <a:r>
                        <a:rPr lang="en-US" altLang="zh-CN" baseline="70000" dirty="0" smtClean="0"/>
                        <a:t>s</a:t>
                      </a:r>
                      <a:r>
                        <a:rPr lang="en-US" altLang="zh-CN" dirty="0" smtClean="0"/>
                        <a:t>×1.m×2</a:t>
                      </a:r>
                      <a:r>
                        <a:rPr lang="en-US" altLang="zh-CN" baseline="70000" dirty="0" smtClean="0"/>
                        <a:t>e-127</a:t>
                      </a:r>
                      <a:endParaRPr lang="en-US" altLang="zh-CN" dirty="0" smtClean="0"/>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latin typeface="+mn-lt"/>
                        </a:rPr>
                        <a:t>E</a:t>
                      </a:r>
                      <a:r>
                        <a:rPr lang="en-US" altLang="zh-CN" sz="2400" i="0" baseline="-25000" dirty="0" err="1" smtClean="0">
                          <a:solidFill>
                            <a:schemeClr val="accent2"/>
                          </a:solidFill>
                          <a:latin typeface="+mn-lt"/>
                        </a:rPr>
                        <a:t>min</a:t>
                      </a:r>
                      <a:r>
                        <a:rPr lang="en-US" altLang="zh-CN" sz="1800" i="0" dirty="0" smtClean="0">
                          <a:latin typeface="+mn-lt"/>
                        </a:rPr>
                        <a:t>=1, M=0,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latin typeface="+mn-lt"/>
                        </a:rPr>
                        <a:t>1.0×2</a:t>
                      </a:r>
                      <a:r>
                        <a:rPr lang="en-US" altLang="zh-CN" sz="1800" i="0" baseline="50000" dirty="0" smtClean="0">
                          <a:latin typeface="+mn-lt"/>
                        </a:rPr>
                        <a:t>1-127</a:t>
                      </a:r>
                      <a:r>
                        <a:rPr lang="en-US" altLang="zh-CN" sz="1800" i="0" dirty="0" smtClean="0">
                          <a:latin typeface="+mn-lt"/>
                        </a:rPr>
                        <a:t> = 2</a:t>
                      </a:r>
                      <a:r>
                        <a:rPr lang="en-US" altLang="zh-CN" sz="1800" i="0" baseline="50000" dirty="0" smtClean="0">
                          <a:latin typeface="+mn-lt"/>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1800" i="0" dirty="0" err="1" smtClean="0"/>
                        <a:t>E</a:t>
                      </a:r>
                      <a:r>
                        <a:rPr lang="en-US" altLang="zh-CN" sz="2400" i="0" baseline="-25000" dirty="0" err="1" smtClean="0">
                          <a:solidFill>
                            <a:schemeClr val="accent2"/>
                          </a:solidFill>
                        </a:rPr>
                        <a:t>max</a:t>
                      </a:r>
                      <a:r>
                        <a:rPr lang="en-US" altLang="zh-CN" sz="1800" i="0" dirty="0" smtClean="0"/>
                        <a:t>=254, f=1.1111</a:t>
                      </a:r>
                      <a:r>
                        <a:rPr lang="en-US" altLang="zh-CN" sz="1800" i="0" dirty="0" smtClean="0">
                          <a:latin typeface="宋体" panose="02010600030101010101" pitchFamily="2" charset="-122"/>
                        </a:rPr>
                        <a:t>…</a:t>
                      </a:r>
                      <a:r>
                        <a:rPr lang="en-US" altLang="zh-CN" sz="1800" i="0" dirty="0" smtClean="0"/>
                        <a:t>1×2</a:t>
                      </a:r>
                      <a:r>
                        <a:rPr lang="en-US" altLang="zh-CN" sz="1800" i="0" baseline="50000" dirty="0" smtClean="0"/>
                        <a:t>254-127</a:t>
                      </a:r>
                      <a:r>
                        <a:rPr lang="en-US" altLang="zh-CN" sz="1800" i="0" dirty="0" smtClean="0"/>
                        <a:t> </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1800" i="0" dirty="0" smtClean="0"/>
                        <a:t>= 2</a:t>
                      </a:r>
                      <a:r>
                        <a:rPr lang="en-US" altLang="zh-CN" sz="1800" i="0" baseline="50000" dirty="0" smtClean="0"/>
                        <a:t>127</a:t>
                      </a:r>
                      <a:r>
                        <a:rPr lang="en-US" altLang="zh-CN" sz="1800" i="0" dirty="0" smtClean="0"/>
                        <a:t>×(2-2</a:t>
                      </a:r>
                      <a:r>
                        <a:rPr lang="en-US" altLang="zh-CN" sz="1800" i="0" baseline="50000" dirty="0" smtClean="0"/>
                        <a:t>-23</a:t>
                      </a:r>
                      <a:r>
                        <a:rPr lang="en-US" altLang="zh-CN" sz="1800" i="0" dirty="0" smtClean="0"/>
                        <a:t>) </a:t>
                      </a:r>
                      <a:endParaRPr lang="en-US" altLang="zh-CN" sz="1800" i="0" dirty="0"/>
                    </a:p>
                  </a:txBody>
                  <a:tcPr anchor="ctr" anchorCtr="1"/>
                </a:tc>
                <a:extLst>
                  <a:ext uri="{0D108BD9-81ED-4DB2-BD59-A6C34878D82A}">
                    <a16:rowId xmlns:a16="http://schemas.microsoft.com/office/drawing/2014/main" val="10001"/>
                  </a:ext>
                </a:extLst>
              </a:tr>
              <a:tr h="594360">
                <a:tc>
                  <a:txBody>
                    <a:bodyPr/>
                    <a:lstStyle/>
                    <a:p>
                      <a:pPr algn="ctr">
                        <a:lnSpc>
                          <a:spcPct val="150000"/>
                        </a:lnSpc>
                      </a:pPr>
                      <a:r>
                        <a:rPr lang="zh-CN" altLang="en-US" dirty="0" smtClean="0"/>
                        <a:t>单精度非规格化</a:t>
                      </a:r>
                      <a:endParaRPr lang="en-US" altLang="zh-CN" dirty="0" smtClean="0"/>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smtClean="0"/>
                        <a:t>(-1)</a:t>
                      </a:r>
                      <a:r>
                        <a:rPr lang="en-US" altLang="zh-CN" baseline="70000" dirty="0" smtClean="0"/>
                        <a:t>s</a:t>
                      </a:r>
                      <a:r>
                        <a:rPr lang="en-US" altLang="zh-CN" dirty="0" smtClean="0"/>
                        <a:t>×0.m×2</a:t>
                      </a:r>
                      <a:r>
                        <a:rPr lang="en-US" altLang="zh-CN" baseline="70000" dirty="0" smtClean="0"/>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E=0, M=2</a:t>
                      </a:r>
                      <a:r>
                        <a:rPr lang="en-US" altLang="zh-CN" sz="1800" i="0" baseline="50000" dirty="0" smtClean="0"/>
                        <a:t>-23</a:t>
                      </a:r>
                      <a:r>
                        <a:rPr lang="en-US" altLang="zh-CN" sz="1800" i="0" dirty="0" smtClean="0"/>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2</a:t>
                      </a:r>
                      <a:r>
                        <a:rPr lang="en-US" altLang="zh-CN" sz="1800" i="0" baseline="50000" dirty="0" smtClean="0"/>
                        <a:t>-23</a:t>
                      </a:r>
                      <a:r>
                        <a:rPr lang="en-US" altLang="zh-CN" sz="1800" i="0" dirty="0" smtClean="0"/>
                        <a:t>×2</a:t>
                      </a:r>
                      <a:r>
                        <a:rPr lang="en-US" altLang="zh-CN" sz="1800" i="0" baseline="50000" dirty="0" smtClean="0"/>
                        <a:t>-126</a:t>
                      </a:r>
                      <a:r>
                        <a:rPr lang="en-US" altLang="zh-CN" sz="1800" i="0" dirty="0" smtClean="0"/>
                        <a:t> = 2</a:t>
                      </a:r>
                      <a:r>
                        <a:rPr lang="en-US" altLang="zh-CN" sz="1800" i="0" baseline="50000" dirty="0" smtClean="0"/>
                        <a:t>-149 </a:t>
                      </a:r>
                      <a:endParaRPr lang="en-US" altLang="zh-CN" sz="1800" i="0" baseline="50000" dirty="0"/>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E=0, f=0.1111</a:t>
                      </a:r>
                      <a:r>
                        <a:rPr lang="en-US" altLang="zh-CN" sz="1800" i="0" dirty="0" smtClean="0">
                          <a:latin typeface="宋体" panose="02010600030101010101" pitchFamily="2" charset="-122"/>
                        </a:rPr>
                        <a:t>…</a:t>
                      </a:r>
                      <a:r>
                        <a:rPr lang="en-US" altLang="zh-CN" sz="1800" i="0" dirty="0" smtClean="0"/>
                        <a:t>1×2</a:t>
                      </a:r>
                      <a:r>
                        <a:rPr lang="en-US" altLang="zh-CN" sz="1800" i="0" baseline="50000" dirty="0" smtClean="0"/>
                        <a:t>-126</a:t>
                      </a:r>
                      <a:r>
                        <a:rPr lang="en-US" altLang="zh-CN" sz="1800" i="0" dirty="0" smtClean="0"/>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 2</a:t>
                      </a:r>
                      <a:r>
                        <a:rPr lang="en-US" altLang="zh-CN" sz="1800" i="0" baseline="50000" dirty="0" smtClean="0"/>
                        <a:t>-126</a:t>
                      </a:r>
                      <a:r>
                        <a:rPr lang="en-US" altLang="zh-CN" sz="1800" i="0" dirty="0" smtClean="0"/>
                        <a:t>×(1-2</a:t>
                      </a:r>
                      <a:r>
                        <a:rPr lang="en-US" altLang="zh-CN" sz="1800" i="0" baseline="50000" dirty="0" smtClean="0"/>
                        <a:t>-23</a:t>
                      </a:r>
                      <a:r>
                        <a:rPr lang="en-US" altLang="zh-CN" sz="1800" i="0" dirty="0" smtClean="0"/>
                        <a:t>) </a:t>
                      </a:r>
                      <a:endParaRPr lang="en-US" altLang="zh-CN" sz="1800" i="0" dirty="0"/>
                    </a:p>
                  </a:txBody>
                  <a:tcPr anchor="ctr" anchorCtr="1"/>
                </a:tc>
                <a:extLst>
                  <a:ext uri="{0D108BD9-81ED-4DB2-BD59-A6C34878D82A}">
                    <a16:rowId xmlns:a16="http://schemas.microsoft.com/office/drawing/2014/main" val="10002"/>
                  </a:ext>
                </a:extLst>
              </a:tr>
              <a:tr h="594360">
                <a:tc>
                  <a:txBody>
                    <a:bodyPr/>
                    <a:lstStyle/>
                    <a:p>
                      <a:pPr algn="ctr">
                        <a:lnSpc>
                          <a:spcPct val="150000"/>
                        </a:lnSpc>
                      </a:pPr>
                      <a:r>
                        <a:rPr lang="zh-CN" altLang="en-US" dirty="0" smtClean="0">
                          <a:solidFill>
                            <a:srgbClr val="C00000"/>
                          </a:solidFill>
                        </a:rPr>
                        <a:t>双精度规格化</a:t>
                      </a:r>
                      <a:endParaRPr lang="en-US" altLang="zh-CN" dirty="0" smtClean="0">
                        <a:solidFill>
                          <a:srgbClr val="C00000"/>
                        </a:solidFill>
                      </a:endParaRPr>
                    </a:p>
                    <a:p>
                      <a:pPr algn="ctr">
                        <a:lnSpc>
                          <a:spcPct val="150000"/>
                        </a:lnSpc>
                      </a:pPr>
                      <a:r>
                        <a:rPr lang="en-US" altLang="zh-CN" dirty="0" smtClean="0">
                          <a:solidFill>
                            <a:srgbClr val="C00000"/>
                          </a:solidFill>
                        </a:rPr>
                        <a:t> (-1)</a:t>
                      </a:r>
                      <a:r>
                        <a:rPr lang="en-US" altLang="zh-CN" baseline="70000" dirty="0" smtClean="0">
                          <a:solidFill>
                            <a:srgbClr val="C00000"/>
                          </a:solidFill>
                        </a:rPr>
                        <a:t>s</a:t>
                      </a:r>
                      <a:r>
                        <a:rPr lang="en-US" altLang="zh-CN" dirty="0" smtClean="0">
                          <a:solidFill>
                            <a:srgbClr val="C00000"/>
                          </a:solidFill>
                        </a:rPr>
                        <a:t>×1.m×2</a:t>
                      </a:r>
                      <a:r>
                        <a:rPr lang="en-US" altLang="zh-CN" baseline="70000" dirty="0" smtClean="0">
                          <a:solidFill>
                            <a:srgbClr val="C00000"/>
                          </a:solidFill>
                        </a:rPr>
                        <a:t>e-1023</a:t>
                      </a:r>
                      <a:endParaRPr lang="zh-CN" altLang="en-US"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solidFill>
                            <a:srgbClr val="C00000"/>
                          </a:solidFill>
                          <a:latin typeface="+mn-lt"/>
                        </a:rPr>
                        <a:t>E</a:t>
                      </a:r>
                      <a:r>
                        <a:rPr lang="en-US" altLang="zh-CN" sz="2400" i="0" baseline="-25000" dirty="0" err="1" smtClean="0">
                          <a:solidFill>
                            <a:srgbClr val="C00000"/>
                          </a:solidFill>
                          <a:latin typeface="+mn-lt"/>
                        </a:rPr>
                        <a:t>min</a:t>
                      </a:r>
                      <a:r>
                        <a:rPr lang="en-US" altLang="zh-CN" sz="1800" i="0" dirty="0" smtClean="0">
                          <a:solidFill>
                            <a:srgbClr val="C00000"/>
                          </a:solidFill>
                          <a:latin typeface="+mn-lt"/>
                        </a:rPr>
                        <a:t>=1, M=0,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latin typeface="+mn-lt"/>
                        </a:rPr>
                        <a:t>1.0×2</a:t>
                      </a:r>
                      <a:r>
                        <a:rPr lang="en-US" altLang="zh-CN" sz="1800" i="0" baseline="50000" dirty="0" smtClean="0">
                          <a:solidFill>
                            <a:srgbClr val="C00000"/>
                          </a:solidFill>
                          <a:latin typeface="+mn-lt"/>
                        </a:rPr>
                        <a:t>1-1023</a:t>
                      </a:r>
                      <a:r>
                        <a:rPr lang="en-US" altLang="zh-CN" sz="1800" i="0" dirty="0" smtClean="0">
                          <a:solidFill>
                            <a:srgbClr val="C00000"/>
                          </a:solidFill>
                          <a:latin typeface="+mn-lt"/>
                        </a:rPr>
                        <a:t> =2</a:t>
                      </a:r>
                      <a:r>
                        <a:rPr lang="en-US" altLang="zh-CN" sz="1800" i="0" baseline="50000" dirty="0" smtClean="0">
                          <a:solidFill>
                            <a:srgbClr val="C00000"/>
                          </a:solidFill>
                          <a:latin typeface="+mn-lt"/>
                        </a:rPr>
                        <a:t>-1022</a:t>
                      </a:r>
                      <a:r>
                        <a:rPr lang="en-US" altLang="zh-CN" sz="1800" i="0" dirty="0" smtClean="0">
                          <a:solidFill>
                            <a:srgbClr val="C00000"/>
                          </a:solidFill>
                          <a:latin typeface="+mn-lt"/>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solidFill>
                            <a:srgbClr val="C00000"/>
                          </a:solidFill>
                          <a:latin typeface="+mn-lt"/>
                        </a:rPr>
                        <a:t>E</a:t>
                      </a:r>
                      <a:r>
                        <a:rPr lang="en-US" altLang="zh-CN" sz="2400" i="0" baseline="-25000" dirty="0" err="1" smtClean="0">
                          <a:solidFill>
                            <a:srgbClr val="C00000"/>
                          </a:solidFill>
                          <a:latin typeface="+mn-lt"/>
                        </a:rPr>
                        <a:t>max</a:t>
                      </a:r>
                      <a:r>
                        <a:rPr lang="en-US" altLang="zh-CN" sz="1800" i="0" dirty="0" smtClean="0">
                          <a:solidFill>
                            <a:srgbClr val="C00000"/>
                          </a:solidFill>
                          <a:latin typeface="+mn-lt"/>
                        </a:rPr>
                        <a:t>=2046,</a:t>
                      </a:r>
                    </a:p>
                    <a:p>
                      <a:pPr algn="l" eaLnBrk="1" hangingPunct="1">
                        <a:lnSpc>
                          <a:spcPct val="120000"/>
                        </a:lnSpc>
                        <a:spcBef>
                          <a:spcPct val="20000"/>
                        </a:spcBef>
                        <a:buClr>
                          <a:schemeClr val="accent2"/>
                        </a:buClr>
                        <a:buFont typeface="Wingdings" panose="05000000000000000000" pitchFamily="2" charset="2"/>
                        <a:buNone/>
                      </a:pPr>
                      <a:r>
                        <a:rPr lang="en-US" altLang="zh-CN" sz="1800" i="0" smtClean="0">
                          <a:solidFill>
                            <a:srgbClr val="C00000"/>
                          </a:solidFill>
                          <a:latin typeface="+mn-lt"/>
                        </a:rPr>
                        <a:t>f=1.1111</a:t>
                      </a:r>
                      <a:r>
                        <a:rPr lang="en-US" altLang="zh-CN" sz="1800" i="0" smtClean="0">
                          <a:solidFill>
                            <a:srgbClr val="C00000"/>
                          </a:solidFill>
                          <a:latin typeface="宋体" panose="02010600030101010101" pitchFamily="2" charset="-122"/>
                        </a:rPr>
                        <a:t>…</a:t>
                      </a:r>
                      <a:r>
                        <a:rPr lang="en-US" altLang="zh-CN" sz="1800" i="0" smtClean="0">
                          <a:solidFill>
                            <a:srgbClr val="C00000"/>
                          </a:solidFill>
                          <a:latin typeface="+mn-lt"/>
                        </a:rPr>
                        <a:t>1×2</a:t>
                      </a:r>
                      <a:r>
                        <a:rPr lang="en-US" altLang="zh-CN" sz="1800" i="0" baseline="50000" smtClean="0">
                          <a:solidFill>
                            <a:srgbClr val="C00000"/>
                          </a:solidFill>
                          <a:latin typeface="+mn-lt"/>
                        </a:rPr>
                        <a:t>2046-1023</a:t>
                      </a:r>
                      <a:r>
                        <a:rPr lang="en-US" altLang="zh-CN" sz="1800" i="0" smtClean="0">
                          <a:solidFill>
                            <a:srgbClr val="C00000"/>
                          </a:solidFill>
                          <a:latin typeface="+mn-lt"/>
                        </a:rPr>
                        <a:t> </a:t>
                      </a:r>
                      <a:endParaRPr lang="en-US" altLang="zh-CN" sz="1800" i="0" dirty="0" smtClean="0">
                        <a:solidFill>
                          <a:srgbClr val="C00000"/>
                        </a:solidFill>
                        <a:latin typeface="+mn-lt"/>
                      </a:endParaRP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latin typeface="+mn-lt"/>
                        </a:rPr>
                        <a:t>=2</a:t>
                      </a:r>
                      <a:r>
                        <a:rPr lang="en-US" altLang="zh-CN" sz="1800" i="0" baseline="50000" dirty="0" smtClean="0">
                          <a:solidFill>
                            <a:srgbClr val="C00000"/>
                          </a:solidFill>
                          <a:latin typeface="+mn-lt"/>
                        </a:rPr>
                        <a:t>1023</a:t>
                      </a:r>
                      <a:r>
                        <a:rPr lang="en-US" altLang="zh-CN" sz="1800" i="0" dirty="0" smtClean="0">
                          <a:solidFill>
                            <a:srgbClr val="C00000"/>
                          </a:solidFill>
                          <a:latin typeface="+mn-lt"/>
                        </a:rPr>
                        <a:t>×(2-2</a:t>
                      </a:r>
                      <a:r>
                        <a:rPr lang="en-US" altLang="zh-CN" sz="1800" i="0" baseline="50000" dirty="0" smtClean="0">
                          <a:solidFill>
                            <a:srgbClr val="C00000"/>
                          </a:solidFill>
                          <a:latin typeface="+mn-lt"/>
                        </a:rPr>
                        <a:t>-52</a:t>
                      </a:r>
                      <a:r>
                        <a:rPr lang="en-US" altLang="zh-CN" sz="1800" i="0" dirty="0" smtClean="0">
                          <a:solidFill>
                            <a:srgbClr val="C00000"/>
                          </a:solidFill>
                          <a:latin typeface="+mn-lt"/>
                        </a:rPr>
                        <a:t>) </a:t>
                      </a:r>
                    </a:p>
                  </a:txBody>
                  <a:tcPr anchor="ctr" anchorCtr="1"/>
                </a:tc>
                <a:extLst>
                  <a:ext uri="{0D108BD9-81ED-4DB2-BD59-A6C34878D82A}">
                    <a16:rowId xmlns:a16="http://schemas.microsoft.com/office/drawing/2014/main" val="10003"/>
                  </a:ext>
                </a:extLst>
              </a:tr>
              <a:tr h="594360">
                <a:tc>
                  <a:txBody>
                    <a:bodyPr/>
                    <a:lstStyle/>
                    <a:p>
                      <a:pPr algn="ctr">
                        <a:lnSpc>
                          <a:spcPct val="150000"/>
                        </a:lnSpc>
                      </a:pPr>
                      <a:r>
                        <a:rPr lang="zh-CN" altLang="en-US" dirty="0" smtClean="0">
                          <a:solidFill>
                            <a:srgbClr val="C00000"/>
                          </a:solidFill>
                        </a:rPr>
                        <a:t>双精度非规格化</a:t>
                      </a:r>
                      <a:endParaRPr lang="en-US" altLang="zh-CN" dirty="0" smtClean="0">
                        <a:solidFill>
                          <a:srgbClr val="C00000"/>
                        </a:solidFill>
                      </a:endParaRPr>
                    </a:p>
                    <a:p>
                      <a:pPr algn="ctr">
                        <a:lnSpc>
                          <a:spcPct val="150000"/>
                        </a:lnSpc>
                      </a:pP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×0.m×2</a:t>
                      </a:r>
                      <a:r>
                        <a:rPr lang="en-US" altLang="zh-CN" baseline="70000" dirty="0" smtClean="0">
                          <a:solidFill>
                            <a:srgbClr val="C00000"/>
                          </a:solidFill>
                        </a:rPr>
                        <a:t>-1022</a:t>
                      </a:r>
                      <a:endParaRPr lang="zh-CN" altLang="en-US"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E=0, M=2</a:t>
                      </a:r>
                      <a:r>
                        <a:rPr lang="en-US" altLang="zh-CN" sz="1800" i="0" baseline="50000" dirty="0" smtClean="0">
                          <a:solidFill>
                            <a:srgbClr val="C00000"/>
                          </a:solidFill>
                        </a:rPr>
                        <a:t>-52</a:t>
                      </a:r>
                      <a:r>
                        <a:rPr lang="en-US" altLang="zh-CN" sz="1800" i="0" dirty="0" smtClean="0">
                          <a:solidFill>
                            <a:srgbClr val="C00000"/>
                          </a:solidFill>
                        </a:rPr>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2</a:t>
                      </a:r>
                      <a:r>
                        <a:rPr lang="en-US" altLang="zh-CN" sz="1800" i="0" baseline="50000" dirty="0" smtClean="0">
                          <a:solidFill>
                            <a:srgbClr val="C00000"/>
                          </a:solidFill>
                        </a:rPr>
                        <a:t>-52</a:t>
                      </a:r>
                      <a:r>
                        <a:rPr lang="en-US" altLang="zh-CN" sz="1800" i="0" dirty="0" smtClean="0">
                          <a:solidFill>
                            <a:srgbClr val="C00000"/>
                          </a:solidFill>
                        </a:rPr>
                        <a:t>×2</a:t>
                      </a:r>
                      <a:r>
                        <a:rPr lang="en-US" altLang="zh-CN" sz="1800" i="0" baseline="50000" dirty="0" smtClean="0">
                          <a:solidFill>
                            <a:srgbClr val="C00000"/>
                          </a:solidFill>
                        </a:rPr>
                        <a:t>-1022</a:t>
                      </a:r>
                      <a:r>
                        <a:rPr lang="en-US" altLang="zh-CN" sz="1800" i="0" dirty="0" smtClean="0">
                          <a:solidFill>
                            <a:srgbClr val="C00000"/>
                          </a:solidFill>
                        </a:rPr>
                        <a:t> =2</a:t>
                      </a:r>
                      <a:r>
                        <a:rPr lang="en-US" altLang="zh-CN" sz="1800" i="0" baseline="50000" dirty="0" smtClean="0">
                          <a:solidFill>
                            <a:srgbClr val="C00000"/>
                          </a:solidFill>
                        </a:rPr>
                        <a:t>-1079</a:t>
                      </a:r>
                      <a:endParaRPr lang="en-US" altLang="zh-CN" sz="1800" i="0"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E=0,f=0.11111</a:t>
                      </a:r>
                      <a:r>
                        <a:rPr lang="en-US" altLang="zh-CN" sz="1800" i="0" dirty="0" smtClean="0">
                          <a:solidFill>
                            <a:srgbClr val="C00000"/>
                          </a:solidFill>
                          <a:latin typeface="宋体" panose="02010600030101010101" pitchFamily="2" charset="-122"/>
                        </a:rPr>
                        <a:t>…</a:t>
                      </a:r>
                      <a:r>
                        <a:rPr lang="en-US" altLang="zh-CN" sz="1800" i="0" dirty="0" smtClean="0">
                          <a:solidFill>
                            <a:srgbClr val="C00000"/>
                          </a:solidFill>
                        </a:rPr>
                        <a:t>1×2</a:t>
                      </a:r>
                      <a:r>
                        <a:rPr lang="en-US" altLang="zh-CN" sz="1800" i="0" baseline="50000" dirty="0" smtClean="0">
                          <a:solidFill>
                            <a:srgbClr val="C00000"/>
                          </a:solidFill>
                        </a:rPr>
                        <a:t>-1022</a:t>
                      </a:r>
                      <a:r>
                        <a:rPr lang="en-US" altLang="zh-CN" sz="1800" i="0" dirty="0" smtClean="0">
                          <a:solidFill>
                            <a:srgbClr val="C00000"/>
                          </a:solidFill>
                        </a:rPr>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=2</a:t>
                      </a:r>
                      <a:r>
                        <a:rPr lang="en-US" altLang="zh-CN" sz="1800" i="0" baseline="50000" dirty="0" smtClean="0">
                          <a:solidFill>
                            <a:srgbClr val="C00000"/>
                          </a:solidFill>
                        </a:rPr>
                        <a:t>-1022</a:t>
                      </a:r>
                      <a:r>
                        <a:rPr lang="en-US" altLang="zh-CN" sz="1800" i="0" dirty="0" smtClean="0">
                          <a:solidFill>
                            <a:srgbClr val="C00000"/>
                          </a:solidFill>
                        </a:rPr>
                        <a:t>×(1-2</a:t>
                      </a:r>
                      <a:r>
                        <a:rPr lang="en-US" altLang="zh-CN" sz="1800" i="0" baseline="50000" dirty="0" smtClean="0">
                          <a:solidFill>
                            <a:srgbClr val="C00000"/>
                          </a:solidFill>
                        </a:rPr>
                        <a:t>-52</a:t>
                      </a:r>
                      <a:r>
                        <a:rPr lang="en-US" altLang="zh-CN" sz="1800" i="0" dirty="0" smtClean="0">
                          <a:solidFill>
                            <a:srgbClr val="C00000"/>
                          </a:solidFill>
                        </a:rPr>
                        <a:t>) </a:t>
                      </a:r>
                      <a:endParaRPr lang="en-US" altLang="zh-CN" sz="1800" i="0" dirty="0">
                        <a:solidFill>
                          <a:srgbClr val="C00000"/>
                        </a:solidFill>
                      </a:endParaRPr>
                    </a:p>
                  </a:txBody>
                  <a:tcPr anchor="ctr" anchorCtr="1"/>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399673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a:t>
            </a:r>
            <a:r>
              <a:rPr lang="zh-CN" altLang="zh-CN" dirty="0" smtClean="0"/>
              <a:t>转换</a:t>
            </a:r>
            <a:r>
              <a:rPr lang="zh-CN" altLang="en-US" dirty="0" smtClean="0"/>
              <a:t>实例</a:t>
            </a:r>
            <a:endParaRPr lang="zh-CN" altLang="en-US" dirty="0"/>
          </a:p>
        </p:txBody>
      </p:sp>
      <p:sp>
        <p:nvSpPr>
          <p:cNvPr id="3" name="内容占位符 2"/>
          <p:cNvSpPr>
            <a:spLocks noGrp="1"/>
          </p:cNvSpPr>
          <p:nvPr>
            <p:ph idx="1"/>
          </p:nvPr>
        </p:nvSpPr>
        <p:spPr>
          <a:xfrm>
            <a:off x="395536" y="980728"/>
            <a:ext cx="8424936" cy="3168352"/>
          </a:xfrm>
        </p:spPr>
        <p:txBody>
          <a:bodyPr/>
          <a:lstStyle/>
          <a:p>
            <a:pPr eaLnBrk="1" hangingPunct="1"/>
            <a:r>
              <a:rPr lang="en-US" altLang="zh-CN" dirty="0" smtClean="0"/>
              <a:t>3.3  </a:t>
            </a:r>
            <a:r>
              <a:rPr lang="en-US" altLang="zh-CN" dirty="0">
                <a:sym typeface="Wingdings" panose="05000000000000000000" pitchFamily="2" charset="2"/>
              </a:rPr>
              <a:t> IEEE 754 float</a:t>
            </a:r>
          </a:p>
          <a:p>
            <a:pPr eaLnBrk="1" hangingPunct="1">
              <a:buNone/>
            </a:pPr>
            <a:r>
              <a:rPr lang="zh-CN" altLang="en-US" dirty="0" smtClean="0">
                <a:sym typeface="Wingdings" panose="05000000000000000000" pitchFamily="2" charset="2"/>
              </a:rPr>
              <a:t>    十进制</a:t>
            </a:r>
            <a:r>
              <a:rPr lang="zh-CN" altLang="en-US" dirty="0">
                <a:sym typeface="Wingdings" panose="05000000000000000000" pitchFamily="2" charset="2"/>
              </a:rPr>
              <a:t>转换</a:t>
            </a:r>
            <a:r>
              <a:rPr lang="zh-CN" altLang="en-US" dirty="0" smtClean="0">
                <a:sym typeface="Wingdings" panose="05000000000000000000" pitchFamily="2" charset="2"/>
              </a:rPr>
              <a:t>二进制 </a:t>
            </a:r>
            <a:r>
              <a:rPr lang="en-US" altLang="zh-CN" dirty="0" smtClean="0">
                <a:sym typeface="Wingdings" panose="05000000000000000000" pitchFamily="2" charset="2"/>
              </a:rPr>
              <a:t>3.3</a:t>
            </a:r>
            <a:r>
              <a:rPr lang="en-US" altLang="zh-CN" baseline="-25000" dirty="0" smtClean="0">
                <a:sym typeface="Wingdings" panose="05000000000000000000" pitchFamily="2" charset="2"/>
              </a:rPr>
              <a:t>10</a:t>
            </a:r>
            <a:r>
              <a:rPr lang="en-US" altLang="zh-CN" dirty="0" smtClean="0">
                <a:sym typeface="Wingdings" panose="05000000000000000000" pitchFamily="2" charset="2"/>
              </a:rPr>
              <a:t>=11.01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001100</a:t>
            </a:r>
            <a:r>
              <a:rPr lang="en-US" altLang="zh-CN" dirty="0" smtClean="0">
                <a:solidFill>
                  <a:srgbClr val="0000FF"/>
                </a:solidFill>
                <a:sym typeface="Wingdings" panose="05000000000000000000" pitchFamily="2" charset="2"/>
              </a:rPr>
              <a:t>...</a:t>
            </a:r>
            <a:r>
              <a:rPr lang="en-US" altLang="zh-CN" baseline="-25000" dirty="0" smtClean="0">
                <a:sym typeface="Wingdings" panose="05000000000000000000" pitchFamily="2" charset="2"/>
              </a:rPr>
              <a:t>2</a:t>
            </a:r>
            <a:r>
              <a:rPr lang="en-US" altLang="zh-CN" dirty="0" smtClean="0">
                <a:sym typeface="Wingdings" panose="05000000000000000000" pitchFamily="2" charset="2"/>
              </a:rPr>
              <a:t> </a:t>
            </a:r>
          </a:p>
          <a:p>
            <a:pPr eaLnBrk="1" hangingPunct="1">
              <a:buNone/>
            </a:pPr>
            <a:r>
              <a:rPr lang="zh-CN" altLang="en-US" dirty="0" smtClean="0">
                <a:sym typeface="Wingdings" panose="05000000000000000000" pitchFamily="2" charset="2"/>
              </a:rPr>
              <a:t>     规格化</a:t>
            </a:r>
            <a:r>
              <a:rPr lang="en-US" altLang="zh-CN" dirty="0" smtClean="0">
                <a:sym typeface="Wingdings" panose="05000000000000000000" pitchFamily="2" charset="2"/>
              </a:rPr>
              <a:t>=1.101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olidFill>
                  <a:srgbClr val="FF0000"/>
                </a:solidFill>
                <a:sym typeface="Wingdings" panose="05000000000000000000" pitchFamily="2" charset="2"/>
              </a:rPr>
              <a:t>(0011)</a:t>
            </a:r>
            <a:r>
              <a:rPr lang="en-US" altLang="zh-CN" dirty="0" smtClean="0">
                <a:sym typeface="Wingdings" panose="05000000000000000000" pitchFamily="2" charset="2"/>
              </a:rPr>
              <a:t>×2</a:t>
            </a:r>
            <a:r>
              <a:rPr lang="en-US" altLang="zh-CN" baseline="50000" dirty="0" smtClean="0">
                <a:sym typeface="Wingdings" panose="05000000000000000000" pitchFamily="2" charset="2"/>
              </a:rPr>
              <a:t>1</a:t>
            </a:r>
            <a:r>
              <a:rPr lang="en-US" altLang="zh-CN" baseline="30000" dirty="0" smtClean="0">
                <a:sym typeface="Wingdings" panose="05000000000000000000" pitchFamily="2" charset="2"/>
              </a:rPr>
              <a:t> </a:t>
            </a:r>
            <a:endParaRPr lang="en-US" altLang="zh-CN" dirty="0">
              <a:sym typeface="Wingdings" panose="05000000000000000000" pitchFamily="2" charset="2"/>
            </a:endParaRPr>
          </a:p>
          <a:p>
            <a:pPr eaLnBrk="1" hangingPunct="1"/>
            <a:r>
              <a:rPr lang="en-US" altLang="zh-CN" dirty="0" smtClean="0">
                <a:sym typeface="Wingdings" panose="05000000000000000000" pitchFamily="2" charset="2"/>
              </a:rPr>
              <a:t>8</a:t>
            </a:r>
            <a:r>
              <a:rPr lang="zh-CN" altLang="en-US" dirty="0" smtClean="0">
                <a:sym typeface="Wingdings" panose="05000000000000000000" pitchFamily="2" charset="2"/>
              </a:rPr>
              <a:t>位阶</a:t>
            </a:r>
            <a:r>
              <a:rPr lang="zh-CN" altLang="en-US" dirty="0">
                <a:sym typeface="Wingdings" panose="05000000000000000000" pitchFamily="2" charset="2"/>
              </a:rPr>
              <a:t>码</a:t>
            </a:r>
            <a:r>
              <a:rPr lang="en-US" altLang="zh-CN" dirty="0" smtClean="0">
                <a:sym typeface="Wingdings" panose="05000000000000000000" pitchFamily="2" charset="2"/>
              </a:rPr>
              <a:t>=1+127=127=10000000</a:t>
            </a:r>
            <a:endParaRPr lang="en-US" altLang="zh-CN" dirty="0">
              <a:sym typeface="Wingdings" panose="05000000000000000000" pitchFamily="2" charset="2"/>
            </a:endParaRPr>
          </a:p>
          <a:p>
            <a:pPr eaLnBrk="1" hangingPunct="1"/>
            <a:r>
              <a:rPr lang="en-US" altLang="zh-CN" dirty="0">
                <a:sym typeface="Wingdings" panose="05000000000000000000" pitchFamily="2" charset="2"/>
              </a:rPr>
              <a:t>23</a:t>
            </a:r>
            <a:r>
              <a:rPr lang="zh-CN" altLang="en-US" dirty="0">
                <a:sym typeface="Wingdings" panose="05000000000000000000" pitchFamily="2" charset="2"/>
              </a:rPr>
              <a:t>位尾数</a:t>
            </a:r>
            <a:r>
              <a:rPr lang="en-US" altLang="zh-CN" dirty="0" smtClean="0">
                <a:sym typeface="Wingdings" panose="05000000000000000000" pitchFamily="2" charset="2"/>
              </a:rPr>
              <a:t>=101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 (</a:t>
            </a:r>
            <a:r>
              <a:rPr lang="zh-CN" altLang="en-US" dirty="0" smtClean="0">
                <a:solidFill>
                  <a:srgbClr val="0000FF"/>
                </a:solidFill>
                <a:sym typeface="Wingdings" panose="05000000000000000000" pitchFamily="2" charset="2"/>
              </a:rPr>
              <a:t>舍入后变小</a:t>
            </a:r>
            <a:r>
              <a:rPr lang="en-US" altLang="zh-CN" dirty="0" smtClean="0">
                <a:solidFill>
                  <a:srgbClr val="0000FF"/>
                </a:solidFill>
                <a:sym typeface="Wingdings" panose="05000000000000000000" pitchFamily="2" charset="2"/>
              </a:rPr>
              <a:t>)</a:t>
            </a:r>
            <a:endParaRPr lang="en-US" altLang="zh-CN" dirty="0">
              <a:sym typeface="Wingdings" panose="05000000000000000000" pitchFamily="2" charset="2"/>
            </a:endParaRPr>
          </a:p>
          <a:p>
            <a:pPr eaLnBrk="1" hangingPunct="1">
              <a:buNone/>
            </a:pPr>
            <a:r>
              <a:rPr lang="en-US" altLang="zh-CN" dirty="0">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最终</a:t>
            </a:r>
            <a:r>
              <a:rPr lang="zh-CN" altLang="en-US" dirty="0">
                <a:sym typeface="Wingdings" panose="05000000000000000000" pitchFamily="2" charset="2"/>
              </a:rPr>
              <a:t>表示为</a:t>
            </a:r>
          </a:p>
          <a:p>
            <a:pPr eaLnBrk="1" hangingPunct="1">
              <a:buNone/>
            </a:pPr>
            <a:r>
              <a:rPr lang="zh-CN" altLang="en-US" dirty="0" smtClean="0">
                <a:solidFill>
                  <a:srgbClr val="FF6600"/>
                </a:solidFill>
                <a:sym typeface="Wingdings" panose="05000000000000000000" pitchFamily="2" charset="2"/>
              </a:rPr>
              <a:t>     </a:t>
            </a:r>
            <a:endParaRPr lang="zh-CN" altLang="en-US" dirty="0">
              <a:solidFill>
                <a:srgbClr val="FF0000"/>
              </a:solidFill>
            </a:endParaRPr>
          </a:p>
        </p:txBody>
      </p:sp>
      <p:sp>
        <p:nvSpPr>
          <p:cNvPr id="4" name="灯片编号占位符 3"/>
          <p:cNvSpPr>
            <a:spLocks noGrp="1"/>
          </p:cNvSpPr>
          <p:nvPr>
            <p:ph type="sldNum" sz="quarter" idx="4294967295"/>
          </p:nvPr>
        </p:nvSpPr>
        <p:spPr>
          <a:xfrm>
            <a:off x="6732240" y="5064244"/>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94</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804656457"/>
              </p:ext>
            </p:extLst>
          </p:nvPr>
        </p:nvGraphicFramePr>
        <p:xfrm>
          <a:off x="1206133" y="4901235"/>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extLst>
                  <a:ext uri="{0D108BD9-81ED-4DB2-BD59-A6C34878D82A}">
                    <a16:rowId xmlns:a16="http://schemas.microsoft.com/office/drawing/2014/main" val="10000"/>
                  </a:ext>
                </a:extLst>
              </a:tr>
            </a:tbl>
          </a:graphicData>
        </a:graphic>
      </p:graphicFrame>
      <p:grpSp>
        <p:nvGrpSpPr>
          <p:cNvPr id="6" name="组合 5"/>
          <p:cNvGrpSpPr/>
          <p:nvPr/>
        </p:nvGrpSpPr>
        <p:grpSpPr>
          <a:xfrm>
            <a:off x="1422157" y="4326531"/>
            <a:ext cx="6428634" cy="563025"/>
            <a:chOff x="1259632" y="5107965"/>
            <a:chExt cx="6428634" cy="563025"/>
          </a:xfrm>
        </p:grpSpPr>
        <p:sp>
          <p:nvSpPr>
            <p:cNvPr id="7" name="右大括号 6"/>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文本框 8"/>
            <p:cNvSpPr txBox="1"/>
            <p:nvPr/>
          </p:nvSpPr>
          <p:spPr>
            <a:xfrm>
              <a:off x="5007211" y="5122140"/>
              <a:ext cx="645963" cy="369332"/>
            </a:xfrm>
            <a:prstGeom prst="rect">
              <a:avLst/>
            </a:prstGeom>
            <a:noFill/>
          </p:spPr>
          <p:txBody>
            <a:bodyPr wrap="square" rtlCol="0">
              <a:spAutoFit/>
            </a:bodyPr>
            <a:lstStyle/>
            <a:p>
              <a:pPr algn="ctr"/>
              <a:r>
                <a:rPr lang="zh-CN" altLang="en-US" i="0" dirty="0" smtClean="0"/>
                <a:t>尾码</a:t>
              </a:r>
              <a:endParaRPr lang="zh-CN" altLang="en-US" i="0" dirty="0"/>
            </a:p>
          </p:txBody>
        </p:sp>
        <p:sp>
          <p:nvSpPr>
            <p:cNvPr id="10" name="文本框 9"/>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3237353408"/>
              </p:ext>
            </p:extLst>
          </p:nvPr>
        </p:nvGraphicFramePr>
        <p:xfrm>
          <a:off x="1206133" y="5321921"/>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5</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05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a:t>
            </a:r>
            <a:r>
              <a:rPr lang="zh-CN" altLang="zh-CN" dirty="0" smtClean="0"/>
              <a:t>转换</a:t>
            </a:r>
            <a:r>
              <a:rPr lang="zh-CN" altLang="en-US" dirty="0"/>
              <a:t>实例</a:t>
            </a:r>
          </a:p>
        </p:txBody>
      </p:sp>
      <p:sp>
        <p:nvSpPr>
          <p:cNvPr id="3" name="内容占位符 2"/>
          <p:cNvSpPr>
            <a:spLocks noGrp="1"/>
          </p:cNvSpPr>
          <p:nvPr>
            <p:ph idx="1"/>
          </p:nvPr>
        </p:nvSpPr>
        <p:spPr>
          <a:xfrm>
            <a:off x="395536" y="980728"/>
            <a:ext cx="8218488" cy="3672408"/>
          </a:xfrm>
        </p:spPr>
        <p:txBody>
          <a:bodyPr/>
          <a:lstStyle/>
          <a:p>
            <a:pPr eaLnBrk="1" hangingPunct="1"/>
            <a:r>
              <a:rPr lang="en-US" altLang="zh-CN" dirty="0" smtClean="0"/>
              <a:t>1.1  </a:t>
            </a:r>
            <a:r>
              <a:rPr lang="en-US" altLang="zh-CN" dirty="0">
                <a:sym typeface="Wingdings" panose="05000000000000000000" pitchFamily="2" charset="2"/>
              </a:rPr>
              <a:t> IEEE 754 float</a:t>
            </a:r>
          </a:p>
          <a:p>
            <a:pPr eaLnBrk="1" hangingPunct="1">
              <a:buNone/>
            </a:pPr>
            <a:r>
              <a:rPr lang="zh-CN" altLang="en-US" dirty="0" smtClean="0">
                <a:sym typeface="Wingdings" panose="05000000000000000000" pitchFamily="2" charset="2"/>
              </a:rPr>
              <a:t>    十进制</a:t>
            </a:r>
            <a:r>
              <a:rPr lang="zh-CN" altLang="en-US" dirty="0">
                <a:sym typeface="Wingdings" panose="05000000000000000000" pitchFamily="2" charset="2"/>
              </a:rPr>
              <a:t>转换</a:t>
            </a:r>
            <a:r>
              <a:rPr lang="zh-CN" altLang="en-US" dirty="0" smtClean="0">
                <a:sym typeface="Wingdings" panose="05000000000000000000" pitchFamily="2" charset="2"/>
              </a:rPr>
              <a:t>二进制 </a:t>
            </a:r>
            <a:r>
              <a:rPr lang="en-US" altLang="zh-CN" dirty="0" smtClean="0">
                <a:sym typeface="Wingdings" panose="05000000000000000000" pitchFamily="2" charset="2"/>
              </a:rPr>
              <a:t>1.1</a:t>
            </a:r>
            <a:r>
              <a:rPr lang="en-US" altLang="zh-CN" baseline="-25000" dirty="0" smtClean="0">
                <a:sym typeface="Wingdings" panose="05000000000000000000" pitchFamily="2" charset="2"/>
              </a:rPr>
              <a:t>10</a:t>
            </a:r>
            <a:r>
              <a:rPr lang="en-US" altLang="zh-CN" dirty="0" smtClean="0">
                <a:sym typeface="Wingdings" panose="05000000000000000000" pitchFamily="2" charset="2"/>
              </a:rPr>
              <a:t>=1.0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001100</a:t>
            </a:r>
            <a:r>
              <a:rPr lang="en-US" altLang="zh-CN" dirty="0" smtClean="0">
                <a:solidFill>
                  <a:srgbClr val="0000FF"/>
                </a:solidFill>
                <a:sym typeface="Wingdings" panose="05000000000000000000" pitchFamily="2" charset="2"/>
              </a:rPr>
              <a:t>...</a:t>
            </a:r>
            <a:r>
              <a:rPr lang="en-US" altLang="zh-CN" baseline="-25000" dirty="0" smtClean="0">
                <a:sym typeface="Wingdings" panose="05000000000000000000" pitchFamily="2" charset="2"/>
              </a:rPr>
              <a:t>2</a:t>
            </a:r>
            <a:r>
              <a:rPr lang="en-US" altLang="zh-CN" dirty="0" smtClean="0">
                <a:sym typeface="Wingdings" panose="05000000000000000000" pitchFamily="2" charset="2"/>
              </a:rPr>
              <a:t> </a:t>
            </a:r>
          </a:p>
          <a:p>
            <a:pPr eaLnBrk="1" hangingPunct="1">
              <a:buNone/>
            </a:pPr>
            <a:r>
              <a:rPr lang="zh-CN" altLang="en-US" dirty="0" smtClean="0">
                <a:sym typeface="Wingdings" panose="05000000000000000000" pitchFamily="2" charset="2"/>
              </a:rPr>
              <a:t>     规格化</a:t>
            </a:r>
            <a:r>
              <a:rPr lang="zh-CN" altLang="en-US" dirty="0">
                <a:sym typeface="Wingdings" panose="05000000000000000000" pitchFamily="2" charset="2"/>
              </a:rPr>
              <a:t>，将最高位变成一</a:t>
            </a:r>
          </a:p>
          <a:p>
            <a:pPr eaLnBrk="1" hangingPunct="1">
              <a:buNone/>
            </a:pPr>
            <a:r>
              <a:rPr lang="zh-CN" altLang="en-US" dirty="0">
                <a:sym typeface="Wingdings" panose="05000000000000000000" pitchFamily="2" charset="2"/>
              </a:rPr>
              <a:t>    </a:t>
            </a:r>
            <a:r>
              <a:rPr lang="en-US" altLang="zh-CN" dirty="0">
                <a:sym typeface="Wingdings" panose="05000000000000000000" pitchFamily="2" charset="2"/>
              </a:rPr>
              <a:t>=</a:t>
            </a:r>
            <a:r>
              <a:rPr lang="en-US" altLang="zh-CN" dirty="0" smtClean="0">
                <a:sym typeface="Wingdings" panose="05000000000000000000" pitchFamily="2" charset="2"/>
              </a:rPr>
              <a:t>1.0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a:t>
            </a:r>
            <a:r>
              <a:rPr lang="en-US" altLang="zh-CN" dirty="0" smtClean="0">
                <a:solidFill>
                  <a:srgbClr val="FF0000"/>
                </a:solidFill>
                <a:sym typeface="Wingdings" panose="05000000000000000000" pitchFamily="2" charset="2"/>
              </a:rPr>
              <a:t>(1100…)</a:t>
            </a:r>
            <a:r>
              <a:rPr lang="en-US" altLang="zh-CN" dirty="0" smtClean="0">
                <a:sym typeface="Wingdings" panose="05000000000000000000" pitchFamily="2" charset="2"/>
              </a:rPr>
              <a:t>×2</a:t>
            </a:r>
            <a:r>
              <a:rPr lang="en-US" altLang="zh-CN" baseline="50000" dirty="0" smtClean="0">
                <a:sym typeface="Wingdings" panose="05000000000000000000" pitchFamily="2" charset="2"/>
              </a:rPr>
              <a:t>0</a:t>
            </a:r>
            <a:r>
              <a:rPr lang="en-US" altLang="zh-CN" baseline="30000" dirty="0" smtClean="0">
                <a:sym typeface="Wingdings" panose="05000000000000000000" pitchFamily="2" charset="2"/>
              </a:rPr>
              <a:t> </a:t>
            </a:r>
            <a:endParaRPr lang="en-US" altLang="zh-CN" dirty="0">
              <a:sym typeface="Wingdings" panose="05000000000000000000" pitchFamily="2" charset="2"/>
            </a:endParaRPr>
          </a:p>
          <a:p>
            <a:pPr eaLnBrk="1" hangingPunct="1"/>
            <a:r>
              <a:rPr lang="en-US" altLang="zh-CN" dirty="0">
                <a:sym typeface="Wingdings" panose="05000000000000000000" pitchFamily="2" charset="2"/>
              </a:rPr>
              <a:t>8</a:t>
            </a:r>
            <a:r>
              <a:rPr lang="zh-CN" altLang="en-US" dirty="0">
                <a:sym typeface="Wingdings" panose="05000000000000000000" pitchFamily="2" charset="2"/>
              </a:rPr>
              <a:t>位阶码</a:t>
            </a:r>
            <a:r>
              <a:rPr lang="en-US" altLang="zh-CN" dirty="0" smtClean="0">
                <a:sym typeface="Wingdings" panose="05000000000000000000" pitchFamily="2" charset="2"/>
              </a:rPr>
              <a:t>=0+127=127=01111111</a:t>
            </a:r>
            <a:endParaRPr lang="en-US" altLang="zh-CN" dirty="0">
              <a:sym typeface="Wingdings" panose="05000000000000000000" pitchFamily="2" charset="2"/>
            </a:endParaRPr>
          </a:p>
          <a:p>
            <a:pPr eaLnBrk="1" hangingPunct="1"/>
            <a:r>
              <a:rPr lang="en-US" altLang="zh-CN" dirty="0">
                <a:sym typeface="Wingdings" panose="05000000000000000000" pitchFamily="2" charset="2"/>
              </a:rPr>
              <a:t>23</a:t>
            </a:r>
            <a:r>
              <a:rPr lang="zh-CN" altLang="en-US" dirty="0">
                <a:sym typeface="Wingdings" panose="05000000000000000000" pitchFamily="2" charset="2"/>
              </a:rPr>
              <a:t>位尾数</a:t>
            </a:r>
            <a:r>
              <a:rPr lang="en-US" altLang="zh-CN" dirty="0">
                <a:sym typeface="Wingdings" panose="05000000000000000000" pitchFamily="2" charset="2"/>
              </a:rPr>
              <a:t>=</a:t>
            </a:r>
            <a:r>
              <a:rPr lang="en-US" altLang="zh-CN" dirty="0" smtClean="0">
                <a:sym typeface="Wingdings" panose="05000000000000000000" pitchFamily="2" charset="2"/>
              </a:rPr>
              <a:t>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a:t>
            </a:r>
            <a:r>
              <a:rPr lang="en-US" altLang="zh-CN" dirty="0" smtClean="0">
                <a:solidFill>
                  <a:srgbClr val="FF0000"/>
                </a:solidFill>
                <a:sym typeface="Wingdings" panose="05000000000000000000" pitchFamily="2" charset="2"/>
              </a:rPr>
              <a:t>1(</a:t>
            </a:r>
            <a:r>
              <a:rPr lang="zh-CN" altLang="en-US" dirty="0" smtClean="0">
                <a:solidFill>
                  <a:srgbClr val="FF0000"/>
                </a:solidFill>
                <a:sym typeface="Wingdings" panose="05000000000000000000" pitchFamily="2" charset="2"/>
              </a:rPr>
              <a:t>变大</a:t>
            </a:r>
            <a:r>
              <a:rPr lang="en-US" altLang="zh-CN" dirty="0" smtClean="0">
                <a:solidFill>
                  <a:srgbClr val="FF0000"/>
                </a:solidFill>
                <a:sym typeface="Wingdings" panose="05000000000000000000" pitchFamily="2" charset="2"/>
              </a:rPr>
              <a:t>)</a:t>
            </a:r>
            <a:endParaRPr lang="en-US" altLang="zh-CN" dirty="0">
              <a:sym typeface="Wingdings" panose="05000000000000000000" pitchFamily="2" charset="2"/>
            </a:endParaRPr>
          </a:p>
          <a:p>
            <a:pPr eaLnBrk="1" hangingPunct="1">
              <a:buNone/>
            </a:pPr>
            <a:r>
              <a:rPr lang="en-US" altLang="zh-CN" dirty="0">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最终</a:t>
            </a:r>
            <a:r>
              <a:rPr lang="zh-CN" altLang="en-US" dirty="0">
                <a:sym typeface="Wingdings" panose="05000000000000000000" pitchFamily="2" charset="2"/>
              </a:rPr>
              <a:t>表示为</a:t>
            </a:r>
          </a:p>
          <a:p>
            <a:pPr eaLnBrk="1" hangingPunct="1">
              <a:buNone/>
            </a:pPr>
            <a:r>
              <a:rPr lang="zh-CN" altLang="en-US" dirty="0" smtClean="0">
                <a:solidFill>
                  <a:srgbClr val="FF6600"/>
                </a:solidFill>
                <a:sym typeface="Wingdings" panose="05000000000000000000" pitchFamily="2" charset="2"/>
              </a:rPr>
              <a:t>     </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95</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602290605"/>
              </p:ext>
            </p:extLst>
          </p:nvPr>
        </p:nvGraphicFramePr>
        <p:xfrm>
          <a:off x="1115616" y="5336813"/>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tx1"/>
                    </a:solidFill>
                  </a:tcPr>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extLst>
                  <a:ext uri="{0D108BD9-81ED-4DB2-BD59-A6C34878D82A}">
                    <a16:rowId xmlns:a16="http://schemas.microsoft.com/office/drawing/2014/main" val="10000"/>
                  </a:ext>
                </a:extLst>
              </a:tr>
            </a:tbl>
          </a:graphicData>
        </a:graphic>
      </p:graphicFrame>
      <p:grpSp>
        <p:nvGrpSpPr>
          <p:cNvPr id="12" name="组合 11"/>
          <p:cNvGrpSpPr/>
          <p:nvPr/>
        </p:nvGrpSpPr>
        <p:grpSpPr>
          <a:xfrm>
            <a:off x="1331640" y="4762109"/>
            <a:ext cx="6428634" cy="563025"/>
            <a:chOff x="1259632" y="5107965"/>
            <a:chExt cx="6428634" cy="563025"/>
          </a:xfrm>
        </p:grpSpPr>
        <p:sp>
          <p:nvSpPr>
            <p:cNvPr id="7" name="右大括号 6"/>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文本框 9"/>
            <p:cNvSpPr txBox="1"/>
            <p:nvPr/>
          </p:nvSpPr>
          <p:spPr>
            <a:xfrm>
              <a:off x="5007211" y="5122140"/>
              <a:ext cx="645963" cy="369332"/>
            </a:xfrm>
            <a:prstGeom prst="rect">
              <a:avLst/>
            </a:prstGeom>
            <a:noFill/>
          </p:spPr>
          <p:txBody>
            <a:bodyPr wrap="square" rtlCol="0">
              <a:spAutoFit/>
            </a:bodyPr>
            <a:lstStyle/>
            <a:p>
              <a:pPr algn="ctr"/>
              <a:r>
                <a:rPr lang="zh-CN" altLang="en-US" i="0" dirty="0" smtClean="0"/>
                <a:t>尾码</a:t>
              </a:r>
              <a:endParaRPr lang="zh-CN" altLang="en-US" i="0" dirty="0"/>
            </a:p>
          </p:txBody>
        </p:sp>
        <p:sp>
          <p:nvSpPr>
            <p:cNvPr id="11" name="文本框 10"/>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3" name="表格 12"/>
          <p:cNvGraphicFramePr>
            <a:graphicFrameLocks noGrp="1"/>
          </p:cNvGraphicFramePr>
          <p:nvPr>
            <p:extLst>
              <p:ext uri="{D42A27DB-BD31-4B8C-83A1-F6EECF244321}">
                <p14:modId xmlns:p14="http://schemas.microsoft.com/office/powerpoint/2010/main" val="880109859"/>
              </p:ext>
            </p:extLst>
          </p:nvPr>
        </p:nvGraphicFramePr>
        <p:xfrm>
          <a:off x="1115616" y="5757499"/>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F</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8</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D</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168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Double 3.3/1.1</a:t>
            </a:r>
            <a:endParaRPr lang="zh-CN" altLang="en-US" dirty="0"/>
          </a:p>
        </p:txBody>
      </p:sp>
      <p:sp>
        <p:nvSpPr>
          <p:cNvPr id="3" name="内容占位符 2"/>
          <p:cNvSpPr>
            <a:spLocks noGrp="1"/>
          </p:cNvSpPr>
          <p:nvPr>
            <p:ph idx="1"/>
          </p:nvPr>
        </p:nvSpPr>
        <p:spPr/>
        <p:txBody>
          <a:bodyPr/>
          <a:lstStyle/>
          <a:p>
            <a:pPr marL="0" indent="0">
              <a:spcAft>
                <a:spcPts val="0"/>
              </a:spcAft>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effectLst/>
              <a:latin typeface="Calibri"/>
              <a:ea typeface="宋体"/>
              <a:cs typeface="Times New Roman"/>
            </a:endParaRPr>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141818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Float 3.3/1.1</a:t>
            </a:r>
            <a:endParaRPr lang="zh-CN" altLang="en-US" dirty="0"/>
          </a:p>
        </p:txBody>
      </p:sp>
      <p:sp>
        <p:nvSpPr>
          <p:cNvPr id="3" name="内容占位符 2"/>
          <p:cNvSpPr>
            <a:spLocks noGrp="1"/>
          </p:cNvSpPr>
          <p:nvPr>
            <p:ph idx="1"/>
          </p:nvPr>
        </p:nvSpPr>
        <p:spPr/>
        <p:txBody>
          <a:bodyPr/>
          <a:lstStyle/>
          <a:p>
            <a:pPr marL="0" indent="0">
              <a:spcAft>
                <a:spcPts val="0"/>
              </a:spcAft>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effectLst/>
              <a:latin typeface="Calibri"/>
              <a:ea typeface="宋体"/>
              <a:cs typeface="Times New Roman"/>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558215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Double 3.3/1.1</a:t>
            </a:r>
            <a:endParaRPr lang="zh-CN" altLang="en-US" dirty="0"/>
          </a:p>
        </p:txBody>
      </p:sp>
      <p:sp>
        <p:nvSpPr>
          <p:cNvPr id="3" name="内容占位符 2"/>
          <p:cNvSpPr>
            <a:spLocks noGrp="1"/>
          </p:cNvSpPr>
          <p:nvPr>
            <p:ph idx="1"/>
          </p:nvPr>
        </p:nvSpPr>
        <p:spPr>
          <a:xfrm>
            <a:off x="107504" y="968851"/>
            <a:ext cx="4464496" cy="4672047"/>
          </a:xfrm>
          <a:solidFill>
            <a:schemeClr val="bg1">
              <a:lumMod val="85000"/>
            </a:schemeClr>
          </a:solidFill>
        </p:spPr>
        <p:txBody>
          <a:bodyPr/>
          <a:lstStyle/>
          <a:p>
            <a:r>
              <a:rPr lang="en-US" altLang="zh-CN" dirty="0"/>
              <a:t>Double 3.3/1.1</a:t>
            </a:r>
          </a:p>
          <a:p>
            <a:endParaRPr lang="en-US" altLang="zh-CN" dirty="0" smtClean="0"/>
          </a:p>
          <a:p>
            <a:r>
              <a:rPr lang="en-US" altLang="zh-CN" dirty="0" smtClean="0"/>
              <a:t>400A-6666-6666-6666</a:t>
            </a:r>
            <a:endParaRPr lang="en-US" altLang="zh-CN" dirty="0"/>
          </a:p>
          <a:p>
            <a:r>
              <a:rPr lang="en-US" altLang="zh-CN" dirty="0" smtClean="0">
                <a:solidFill>
                  <a:srgbClr val="00B050"/>
                </a:solidFill>
              </a:rPr>
              <a:t>3FF1-9999-9999-999A</a:t>
            </a:r>
            <a:endParaRPr lang="en-US" altLang="zh-CN" dirty="0">
              <a:solidFill>
                <a:srgbClr val="00B050"/>
              </a:solidFill>
            </a:endParaRPr>
          </a:p>
          <a:p>
            <a:r>
              <a:rPr lang="en-US" altLang="zh-CN" dirty="0">
                <a:solidFill>
                  <a:srgbClr val="FF0000"/>
                </a:solidFill>
              </a:rPr>
              <a:t>4007-FFFF-FFFF-FFFF</a:t>
            </a:r>
          </a:p>
          <a:p>
            <a:endParaRPr lang="en-US" altLang="zh-CN" dirty="0"/>
          </a:p>
          <a:p>
            <a:r>
              <a:rPr lang="en-US" altLang="zh-CN" dirty="0" smtClean="0"/>
              <a:t>3.29999999999999980000</a:t>
            </a:r>
          </a:p>
          <a:p>
            <a:r>
              <a:rPr lang="en-US" altLang="zh-CN" dirty="0" smtClean="0">
                <a:solidFill>
                  <a:srgbClr val="00B050"/>
                </a:solidFill>
              </a:rPr>
              <a:t>1.10000000000000010000</a:t>
            </a:r>
            <a:endParaRPr lang="en-US" altLang="zh-CN" dirty="0">
              <a:solidFill>
                <a:srgbClr val="00B050"/>
              </a:solidFill>
            </a:endParaRPr>
          </a:p>
          <a:p>
            <a:r>
              <a:rPr lang="en-US" altLang="zh-CN" dirty="0" smtClean="0">
                <a:solidFill>
                  <a:srgbClr val="FF0000"/>
                </a:solidFill>
              </a:rPr>
              <a:t>2.99999999999999960000</a:t>
            </a:r>
            <a:endParaRPr lang="en-US" altLang="zh-CN"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98</a:t>
            </a:fld>
            <a:r>
              <a:rPr lang="en-US" altLang="zh-CN" sz="1400" smtClean="0">
                <a:solidFill>
                  <a:srgbClr val="0D7157"/>
                </a:solidFill>
              </a:rPr>
              <a:t>- </a:t>
            </a:r>
            <a:endParaRPr lang="en-US" altLang="zh-CN" sz="1400" dirty="0">
              <a:solidFill>
                <a:srgbClr val="0D7157"/>
              </a:solidFill>
            </a:endParaRPr>
          </a:p>
        </p:txBody>
      </p:sp>
      <p:sp>
        <p:nvSpPr>
          <p:cNvPr id="5" name="矩形 4"/>
          <p:cNvSpPr/>
          <p:nvPr/>
        </p:nvSpPr>
        <p:spPr>
          <a:xfrm>
            <a:off x="4580402" y="968851"/>
            <a:ext cx="4572000" cy="4672048"/>
          </a:xfrm>
          <a:prstGeom prst="rect">
            <a:avLst/>
          </a:prstGeom>
          <a:solidFill>
            <a:srgbClr val="FFFFCC"/>
          </a:solidFill>
        </p:spPr>
        <p:txBody>
          <a:bodyPr>
            <a:spAutoFit/>
          </a:bodyPr>
          <a:lstStyle/>
          <a:p>
            <a:pPr marL="342900" indent="-342900" algn="l" eaLnBrk="0" hangingPunct="0">
              <a:lnSpc>
                <a:spcPct val="120000"/>
              </a:lnSpc>
              <a:spcBef>
                <a:spcPct val="20000"/>
              </a:spcBef>
              <a:buClr>
                <a:srgbClr val="FFC000"/>
              </a:buClr>
              <a:buFont typeface="Wingdings" pitchFamily="2" charset="2"/>
              <a:buChar char="n"/>
            </a:pPr>
            <a:r>
              <a:rPr lang="en-US" altLang="zh-CN" sz="2400" i="0" dirty="0">
                <a:latin typeface="+mn-ea"/>
              </a:rPr>
              <a:t>Float 3.3/1.1</a:t>
            </a:r>
          </a:p>
          <a:p>
            <a:pPr marL="342900" indent="-342900" algn="l" eaLnBrk="0" hangingPunct="0">
              <a:lnSpc>
                <a:spcPct val="120000"/>
              </a:lnSpc>
              <a:spcBef>
                <a:spcPct val="20000"/>
              </a:spcBef>
              <a:buClr>
                <a:srgbClr val="FFC000"/>
              </a:buClr>
              <a:buFont typeface="Wingdings" pitchFamily="2" charset="2"/>
              <a:buChar char="n"/>
            </a:pPr>
            <a:endParaRPr lang="en-US" altLang="zh-CN" sz="2400" i="0" dirty="0" smtClean="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4053-3333</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a:latin typeface="+mn-ea"/>
                <a:ea typeface="+mn-ea"/>
              </a:rPr>
              <a:t>3F8C-CCCD</a:t>
            </a: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4040-0000</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endParaRPr lang="en-US" altLang="zh-CN" sz="2400" i="0" dirty="0" smtClean="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3.29999995231628420000</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solidFill>
                  <a:srgbClr val="00B050"/>
                </a:solidFill>
                <a:latin typeface="+mn-ea"/>
                <a:ea typeface="+mn-ea"/>
              </a:rPr>
              <a:t>1.10000002384185790000</a:t>
            </a: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solidFill>
                  <a:srgbClr val="FF0000"/>
                </a:solidFill>
                <a:latin typeface="+mn-ea"/>
                <a:ea typeface="+mn-ea"/>
              </a:rPr>
              <a:t>3.00000000000000000000</a:t>
            </a:r>
            <a:endParaRPr lang="zh-CN" altLang="en-US" sz="2400" i="0" dirty="0">
              <a:solidFill>
                <a:srgbClr val="FF0000"/>
              </a:solidFill>
              <a:latin typeface="+mn-ea"/>
              <a:ea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981005855"/>
              </p:ext>
            </p:extLst>
          </p:nvPr>
        </p:nvGraphicFramePr>
        <p:xfrm>
          <a:off x="1165211" y="6059925"/>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chemeClr val="bg1"/>
                          </a:solidFill>
                        </a:rPr>
                        <a:t>1</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tx1"/>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extLst>
                  <a:ext uri="{0D108BD9-81ED-4DB2-BD59-A6C34878D82A}">
                    <a16:rowId xmlns:a16="http://schemas.microsoft.com/office/drawing/2014/main" val="10000"/>
                  </a:ext>
                </a:extLst>
              </a:tr>
            </a:tbl>
          </a:graphicData>
        </a:graphic>
      </p:graphicFrame>
      <p:grpSp>
        <p:nvGrpSpPr>
          <p:cNvPr id="7" name="组合 6"/>
          <p:cNvGrpSpPr/>
          <p:nvPr/>
        </p:nvGrpSpPr>
        <p:grpSpPr>
          <a:xfrm>
            <a:off x="1381235" y="5485221"/>
            <a:ext cx="6428634" cy="563025"/>
            <a:chOff x="1259632" y="5107965"/>
            <a:chExt cx="6428634" cy="563025"/>
          </a:xfrm>
        </p:grpSpPr>
        <p:sp>
          <p:nvSpPr>
            <p:cNvPr id="8" name="右大括号 7"/>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文本框 9"/>
            <p:cNvSpPr txBox="1"/>
            <p:nvPr/>
          </p:nvSpPr>
          <p:spPr>
            <a:xfrm>
              <a:off x="5007211" y="5122140"/>
              <a:ext cx="645963" cy="369332"/>
            </a:xfrm>
            <a:prstGeom prst="rect">
              <a:avLst/>
            </a:prstGeom>
            <a:noFill/>
          </p:spPr>
          <p:txBody>
            <a:bodyPr wrap="square" rtlCol="0">
              <a:spAutoFit/>
            </a:bodyPr>
            <a:lstStyle/>
            <a:p>
              <a:pPr algn="ctr"/>
              <a:r>
                <a:rPr lang="zh-CN" altLang="en-US" i="0" dirty="0" smtClean="0"/>
                <a:t>尾码</a:t>
              </a:r>
              <a:endParaRPr lang="zh-CN" altLang="en-US" i="0" dirty="0"/>
            </a:p>
          </p:txBody>
        </p:sp>
        <p:sp>
          <p:nvSpPr>
            <p:cNvPr id="11" name="文本框 10"/>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3604300300"/>
              </p:ext>
            </p:extLst>
          </p:nvPr>
        </p:nvGraphicFramePr>
        <p:xfrm>
          <a:off x="1165211" y="6480611"/>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74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浮点数的表示范围</a:t>
            </a:r>
            <a:r>
              <a:rPr lang="zh-CN" altLang="zh-CN" dirty="0" smtClean="0">
                <a:latin typeface="宋体" panose="02010600030101010101" pitchFamily="2" charset="-122"/>
              </a:rPr>
              <a:t>与精度</a:t>
            </a:r>
            <a:endParaRPr lang="zh-CN" altLang="en-US" dirty="0"/>
          </a:p>
        </p:txBody>
      </p:sp>
      <p:sp>
        <p:nvSpPr>
          <p:cNvPr id="3" name="内容占位符 2"/>
          <p:cNvSpPr>
            <a:spLocks noGrp="1"/>
          </p:cNvSpPr>
          <p:nvPr>
            <p:ph idx="1"/>
          </p:nvPr>
        </p:nvSpPr>
        <p:spPr/>
        <p:txBody>
          <a:bodyPr/>
          <a:lstStyle/>
          <a:p>
            <a:r>
              <a:rPr lang="zh-CN" altLang="zh-CN" dirty="0"/>
              <a:t>阶码越</a:t>
            </a:r>
            <a:r>
              <a:rPr lang="zh-CN" altLang="en-US" dirty="0"/>
              <a:t>长</a:t>
            </a:r>
            <a:r>
              <a:rPr lang="zh-CN" altLang="zh-CN" dirty="0"/>
              <a:t>，表示范围越大</a:t>
            </a:r>
            <a:r>
              <a:rPr lang="zh-CN" altLang="en-US" dirty="0"/>
              <a:t>，精度越高</a:t>
            </a:r>
            <a:r>
              <a:rPr lang="en-US" altLang="zh-CN" dirty="0"/>
              <a:t>(</a:t>
            </a:r>
            <a:r>
              <a:rPr lang="zh-CN" altLang="en-US" dirty="0"/>
              <a:t>规格化</a:t>
            </a:r>
            <a:r>
              <a:rPr lang="en-US" altLang="zh-CN" dirty="0"/>
              <a:t>)</a:t>
            </a:r>
            <a:endParaRPr lang="zh-CN" altLang="zh-CN" dirty="0"/>
          </a:p>
          <a:p>
            <a:r>
              <a:rPr lang="zh-CN" altLang="en-US" dirty="0"/>
              <a:t>阶码相同，</a:t>
            </a:r>
            <a:r>
              <a:rPr lang="zh-CN" altLang="zh-CN" dirty="0"/>
              <a:t>尾数</a:t>
            </a:r>
            <a:r>
              <a:rPr lang="zh-CN" altLang="en-US" dirty="0"/>
              <a:t>越长</a:t>
            </a:r>
            <a:r>
              <a:rPr lang="zh-CN" altLang="zh-CN" dirty="0"/>
              <a:t>，数据精度越高</a:t>
            </a:r>
          </a:p>
          <a:p>
            <a:r>
              <a:rPr lang="zh-CN" altLang="en-US" dirty="0" smtClean="0"/>
              <a:t>浮点数</a:t>
            </a:r>
            <a:r>
              <a:rPr lang="zh-CN" altLang="zh-CN" dirty="0" smtClean="0"/>
              <a:t>扩大</a:t>
            </a:r>
            <a:r>
              <a:rPr lang="zh-CN" altLang="en-US" dirty="0"/>
              <a:t>了</a:t>
            </a:r>
            <a:r>
              <a:rPr lang="zh-CN" altLang="zh-CN" dirty="0"/>
              <a:t>数值表示的</a:t>
            </a:r>
            <a:r>
              <a:rPr lang="zh-CN" altLang="zh-CN" dirty="0" smtClean="0"/>
              <a:t>范围</a:t>
            </a:r>
            <a:r>
              <a:rPr lang="zh-CN" altLang="en-US" dirty="0" smtClean="0"/>
              <a:t>，</a:t>
            </a:r>
            <a:r>
              <a:rPr lang="en-US" altLang="zh-CN" dirty="0" smtClean="0"/>
              <a:t> </a:t>
            </a:r>
            <a:r>
              <a:rPr lang="zh-CN" altLang="zh-CN" dirty="0" smtClean="0"/>
              <a:t>未</a:t>
            </a:r>
            <a:r>
              <a:rPr lang="zh-CN" altLang="zh-CN" dirty="0"/>
              <a:t>增加表示数值的个数</a:t>
            </a:r>
          </a:p>
          <a:p>
            <a:r>
              <a:rPr lang="zh-CN" altLang="zh-CN" dirty="0"/>
              <a:t>绝对值越大，浮点数分布越</a:t>
            </a:r>
            <a:r>
              <a:rPr lang="zh-CN" altLang="zh-CN" dirty="0" smtClean="0"/>
              <a:t>稀疏</a:t>
            </a:r>
            <a:r>
              <a:rPr lang="zh-CN" altLang="en-US" dirty="0" smtClean="0"/>
              <a:t>，浮点数是离散空间</a:t>
            </a:r>
            <a:endParaRPr lang="en-US" altLang="zh-CN" dirty="0" smtClean="0"/>
          </a:p>
          <a:p>
            <a:r>
              <a:rPr lang="zh-CN" altLang="en-US" dirty="0" smtClean="0"/>
              <a:t>浮点运算不满足结合律</a:t>
            </a:r>
            <a:endParaRPr lang="en-US" altLang="zh-CN" dirty="0" smtClean="0"/>
          </a:p>
          <a:p>
            <a:pPr lvl="1"/>
            <a:r>
              <a:rPr lang="zh-CN" altLang="en-US" dirty="0" smtClean="0"/>
              <a:t>（</a:t>
            </a:r>
            <a:r>
              <a:rPr lang="en-US" altLang="zh-CN" dirty="0" smtClean="0"/>
              <a:t>2</a:t>
            </a:r>
            <a:r>
              <a:rPr lang="en-US" altLang="zh-CN" baseline="30000" dirty="0" smtClean="0"/>
              <a:t>-126</a:t>
            </a:r>
            <a:r>
              <a:rPr lang="en-US" altLang="zh-CN" dirty="0" smtClean="0"/>
              <a:t>+10</a:t>
            </a:r>
            <a:r>
              <a:rPr lang="en-US" altLang="zh-CN" baseline="30000" dirty="0" smtClean="0"/>
              <a:t>20</a:t>
            </a:r>
            <a:r>
              <a:rPr lang="zh-CN" altLang="en-US" dirty="0" smtClean="0"/>
              <a:t>）</a:t>
            </a:r>
            <a:r>
              <a:rPr lang="en-US" altLang="zh-CN" dirty="0"/>
              <a:t>-</a:t>
            </a:r>
            <a:r>
              <a:rPr lang="en-US" altLang="zh-CN" dirty="0" smtClean="0"/>
              <a:t>10</a:t>
            </a:r>
            <a:r>
              <a:rPr lang="en-US" altLang="zh-CN" baseline="30000" dirty="0" smtClean="0"/>
              <a:t>20</a:t>
            </a:r>
            <a:r>
              <a:rPr lang="en-US" altLang="zh-CN" dirty="0" smtClean="0"/>
              <a:t>=?       2</a:t>
            </a:r>
            <a:r>
              <a:rPr lang="en-US" altLang="zh-CN" baseline="30000" dirty="0" smtClean="0"/>
              <a:t>-126</a:t>
            </a:r>
            <a:r>
              <a:rPr lang="en-US" altLang="zh-CN" dirty="0"/>
              <a:t>+(</a:t>
            </a:r>
            <a:r>
              <a:rPr lang="en-US" altLang="zh-CN" dirty="0" smtClean="0"/>
              <a:t>10</a:t>
            </a:r>
            <a:r>
              <a:rPr lang="en-US" altLang="zh-CN" baseline="30000" dirty="0" smtClean="0"/>
              <a:t>20</a:t>
            </a:r>
            <a:r>
              <a:rPr lang="en-US" altLang="zh-CN" dirty="0" smtClean="0"/>
              <a:t>-10</a:t>
            </a:r>
            <a:r>
              <a:rPr lang="en-US" altLang="zh-CN" baseline="30000" dirty="0" smtClean="0"/>
              <a:t>20</a:t>
            </a:r>
            <a:r>
              <a:rPr lang="en-US" altLang="zh-CN" dirty="0" smtClean="0"/>
              <a:t>)=?</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99</a:t>
            </a:fld>
            <a:r>
              <a:rPr lang="en-US" altLang="zh-CN" sz="1400" smtClean="0">
                <a:solidFill>
                  <a:srgbClr val="0D7157"/>
                </a:solidFill>
              </a:rPr>
              <a:t>- </a:t>
            </a:r>
            <a:endParaRPr lang="en-US" altLang="zh-CN" sz="1400" dirty="0">
              <a:solidFill>
                <a:srgbClr val="0D7157"/>
              </a:solidFill>
            </a:endParaRPr>
          </a:p>
        </p:txBody>
      </p:sp>
      <p:grpSp>
        <p:nvGrpSpPr>
          <p:cNvPr id="5" name="Group 66"/>
          <p:cNvGrpSpPr>
            <a:grpSpLocks/>
          </p:cNvGrpSpPr>
          <p:nvPr/>
        </p:nvGrpSpPr>
        <p:grpSpPr bwMode="auto">
          <a:xfrm>
            <a:off x="1130548" y="4653136"/>
            <a:ext cx="6748463" cy="1293812"/>
            <a:chOff x="0" y="0"/>
            <a:chExt cx="4251" cy="815"/>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solidFill>
                    <a:srgbClr val="FF0000"/>
                  </a:solidFill>
                </a:rPr>
                <a:t>0</a:t>
              </a:r>
              <a:endParaRPr lang="zh-CN" altLang="en-US">
                <a:solidFill>
                  <a:srgbClr val="FF0000"/>
                </a:solidFill>
              </a:endParaRPr>
            </a:p>
          </p:txBody>
        </p:sp>
        <p:sp>
          <p:nvSpPr>
            <p:cNvPr id="13" name="TextBox 13"/>
            <p:cNvSpPr txBox="1">
              <a:spLocks noChangeArrowheads="1"/>
            </p:cNvSpPr>
            <p:nvPr/>
          </p:nvSpPr>
          <p:spPr bwMode="auto">
            <a:xfrm>
              <a:off x="192" y="557"/>
              <a:ext cx="48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30000" dirty="0"/>
                <a:t>-126</a:t>
              </a:r>
              <a:endParaRPr lang="zh-CN" altLang="en-US" baseline="30000" dirty="0"/>
            </a:p>
          </p:txBody>
        </p:sp>
        <p:sp>
          <p:nvSpPr>
            <p:cNvPr id="14" name="TextBox 14"/>
            <p:cNvSpPr txBox="1">
              <a:spLocks noChangeArrowheads="1"/>
            </p:cNvSpPr>
            <p:nvPr/>
          </p:nvSpPr>
          <p:spPr bwMode="auto">
            <a:xfrm>
              <a:off x="538" y="557"/>
              <a:ext cx="47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-125</a:t>
              </a:r>
              <a:endParaRPr lang="zh-CN" altLang="en-US" baseline="30000"/>
            </a:p>
          </p:txBody>
        </p:sp>
        <p:sp>
          <p:nvSpPr>
            <p:cNvPr id="15" name="TextBox 15"/>
            <p:cNvSpPr txBox="1">
              <a:spLocks noChangeArrowheads="1"/>
            </p:cNvSpPr>
            <p:nvPr/>
          </p:nvSpPr>
          <p:spPr bwMode="auto">
            <a:xfrm>
              <a:off x="912" y="557"/>
              <a:ext cx="51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-124</a:t>
              </a:r>
              <a:endParaRPr lang="zh-CN" altLang="en-US" baseline="30000"/>
            </a:p>
          </p:txBody>
        </p:sp>
        <p:sp>
          <p:nvSpPr>
            <p:cNvPr id="16" name="TextBox 16"/>
            <p:cNvSpPr txBox="1">
              <a:spLocks noChangeArrowheads="1"/>
            </p:cNvSpPr>
            <p:nvPr/>
          </p:nvSpPr>
          <p:spPr bwMode="auto">
            <a:xfrm>
              <a:off x="1872" y="561"/>
              <a:ext cx="51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a:t>
              </a:r>
              <a:r>
                <a:rPr lang="en-US" altLang="zh-CN" baseline="30000"/>
                <a:t>-123</a:t>
              </a:r>
              <a:endParaRPr lang="zh-CN" altLang="en-US" baseline="30000"/>
            </a:p>
          </p:txBody>
        </p:sp>
        <p:sp>
          <p:nvSpPr>
            <p:cNvPr id="17" name="矩形 1"/>
            <p:cNvSpPr>
              <a:spLocks noChangeArrowheads="1"/>
            </p:cNvSpPr>
            <p:nvPr/>
          </p:nvSpPr>
          <p:spPr bwMode="auto">
            <a:xfrm>
              <a:off x="219" y="117"/>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2162404" y="4029742"/>
            <a:ext cx="1459972" cy="340902"/>
          </a:xfrm>
          <a:prstGeom prst="wedgeRoundRectCallout">
            <a:avLst>
              <a:gd name="adj1" fmla="val -84750"/>
              <a:gd name="adj2" fmla="val 17937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非规格化数</a:t>
            </a:r>
            <a:endParaRPr lang="zh-CN" altLang="en-US" dirty="0">
              <a:solidFill>
                <a:schemeClr val="tx1"/>
              </a:solidFill>
            </a:endParaRPr>
          </a:p>
        </p:txBody>
      </p:sp>
    </p:spTree>
    <p:extLst>
      <p:ext uri="{BB962C8B-B14F-4D97-AF65-F5344CB8AC3E}">
        <p14:creationId xmlns:p14="http://schemas.microsoft.com/office/powerpoint/2010/main" val="16693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CC00"/>
        </a:solidFill>
        <a:ln w="9525" cap="flat" cmpd="sng" algn="ctr">
          <a:solidFill>
            <a:schemeClr val="tx1"/>
          </a:solidFill>
          <a:prstDash val="solid"/>
          <a:round/>
          <a:headEnd type="none" w="med" len="med"/>
          <a:tailEnd type="none" w="med" len="med"/>
        </a:ln>
        <a:effectLst/>
      </a:spPr>
      <a:bodyPr vert="horz" wrap="none" lIns="91440" tIns="72000" rIns="91440" bIns="45720" numCol="1" anchor="ctr" anchorCtr="0" compatLnSpc="1">
        <a:prstTxWarp prst="textNoShape">
          <a:avLst/>
        </a:prstTxWarp>
      </a:bodyPr>
      <a:lstStyle>
        <a:defPPr marL="0" marR="0" indent="0" algn="ctr" defTabSz="914400" rtl="0" eaLnBrk="1" fontAlgn="base" latinLnBrk="0" hangingPunct="1">
          <a:lnSpc>
            <a:spcPct val="80000"/>
          </a:lnSpc>
          <a:spcBef>
            <a:spcPct val="20000"/>
          </a:spcBef>
          <a:spcAft>
            <a:spcPct val="0"/>
          </a:spcAft>
          <a:buClr>
            <a:schemeClr val="hlink"/>
          </a:buClr>
          <a:buSzPct val="65000"/>
          <a:buFont typeface="Wingdings" pitchFamily="2" charset="2"/>
          <a:buNone/>
          <a:tabLst/>
          <a:defRPr kumimoji="0" lang="zh-CN" sz="2400" b="1" i="0" u="sng" strike="noStrike" cap="none" normalizeH="0" baseline="0" smtClean="0">
            <a:ln>
              <a:noFill/>
            </a:ln>
            <a:solidFill>
              <a:srgbClr val="FF3300"/>
            </a:solidFill>
            <a:effectLst/>
            <a:latin typeface="Arial" pitchFamily="34" charset="0"/>
            <a:ea typeface="华文新魏" pitchFamily="2" charset="-122"/>
          </a:defRPr>
        </a:defPPr>
      </a:lstStyle>
    </a:spDef>
    <a:lnDef>
      <a:spPr bwMode="auto">
        <a:xfrm>
          <a:off x="0" y="0"/>
          <a:ext cx="1" cy="1"/>
        </a:xfrm>
        <a:custGeom>
          <a:avLst/>
          <a:gdLst/>
          <a:ahLst/>
          <a:cxnLst/>
          <a:rect l="0" t="0" r="0" b="0"/>
          <a:pathLst/>
        </a:custGeom>
        <a:solidFill>
          <a:srgbClr val="FFCC00"/>
        </a:solidFill>
        <a:ln w="9525" cap="flat" cmpd="sng" algn="ctr">
          <a:solidFill>
            <a:schemeClr val="tx1"/>
          </a:solidFill>
          <a:prstDash val="solid"/>
          <a:round/>
          <a:headEnd type="none" w="med" len="med"/>
          <a:tailEnd type="none" w="med" len="med"/>
        </a:ln>
        <a:effectLst/>
      </a:spPr>
      <a:bodyPr vert="horz" wrap="none" lIns="91440" tIns="72000" rIns="91440" bIns="45720" numCol="1" anchor="ctr" anchorCtr="0" compatLnSpc="1">
        <a:prstTxWarp prst="textNoShape">
          <a:avLst/>
        </a:prstTxWarp>
      </a:bodyPr>
      <a:lstStyle>
        <a:defPPr marL="0" marR="0" indent="0" algn="ctr" defTabSz="914400" rtl="0" eaLnBrk="1" fontAlgn="base" latinLnBrk="0" hangingPunct="1">
          <a:lnSpc>
            <a:spcPct val="80000"/>
          </a:lnSpc>
          <a:spcBef>
            <a:spcPct val="20000"/>
          </a:spcBef>
          <a:spcAft>
            <a:spcPct val="0"/>
          </a:spcAft>
          <a:buClr>
            <a:schemeClr val="hlink"/>
          </a:buClr>
          <a:buSzPct val="65000"/>
          <a:buFont typeface="Wingdings" pitchFamily="2" charset="2"/>
          <a:buNone/>
          <a:tabLst/>
          <a:defRPr kumimoji="0" lang="zh-CN" sz="2400" b="1" i="0" u="sng" strike="noStrike" cap="none" normalizeH="0" baseline="0" smtClean="0">
            <a:ln>
              <a:noFill/>
            </a:ln>
            <a:solidFill>
              <a:srgbClr val="FF3300"/>
            </a:solidFill>
            <a:effectLst/>
            <a:latin typeface="Arial" pitchFamily="34" charset="0"/>
            <a:ea typeface="华文新魏"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11651</TotalTime>
  <Words>8525</Words>
  <Application>Microsoft Office PowerPoint</Application>
  <PresentationFormat>全屏显示(4:3)</PresentationFormat>
  <Paragraphs>2369</Paragraphs>
  <Slides>148</Slides>
  <Notes>1</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2</vt:i4>
      </vt:variant>
      <vt:variant>
        <vt:lpstr>幻灯片标题</vt:lpstr>
      </vt:variant>
      <vt:variant>
        <vt:i4>148</vt:i4>
      </vt:variant>
    </vt:vector>
  </HeadingPairs>
  <TitlesOfParts>
    <vt:vector size="172" baseType="lpstr">
      <vt:lpstr>黑体</vt:lpstr>
      <vt:lpstr>Courier New</vt:lpstr>
      <vt:lpstr>宋体</vt:lpstr>
      <vt:lpstr>Times New Roman</vt:lpstr>
      <vt:lpstr>Arial</vt:lpstr>
      <vt:lpstr>Verdana</vt:lpstr>
      <vt:lpstr>MoolBoran</vt:lpstr>
      <vt:lpstr>Calibri</vt:lpstr>
      <vt:lpstr>楷体</vt:lpstr>
      <vt:lpstr>微软雅黑</vt:lpstr>
      <vt:lpstr>仿宋</vt:lpstr>
      <vt:lpstr>Wingdings</vt:lpstr>
      <vt:lpstr>华文楷体</vt:lpstr>
      <vt:lpstr>华文细黑</vt:lpstr>
      <vt:lpstr>Agency FB</vt:lpstr>
      <vt:lpstr>Tahoma</vt:lpstr>
      <vt:lpstr>Symbol</vt:lpstr>
      <vt:lpstr>Helvetica</vt:lpstr>
      <vt:lpstr>华文新魏</vt:lpstr>
      <vt:lpstr>2_nordridesign</vt:lpstr>
      <vt:lpstr>1_nordridesign</vt:lpstr>
      <vt:lpstr>1_Profile</vt:lpstr>
      <vt:lpstr>Visio.Drawing.6</vt:lpstr>
      <vt:lpstr>MS_ClipArt_Gallery.2</vt:lpstr>
      <vt:lpstr>PowerPoint 演示文稿</vt:lpstr>
      <vt:lpstr>本章主要内容</vt:lpstr>
      <vt:lpstr>数据表示  Data Representation </vt:lpstr>
      <vt:lpstr>C99 stdint.h</vt:lpstr>
      <vt:lpstr>2.1 非数值数据表示法</vt:lpstr>
      <vt:lpstr>2.1.1 Character representation …</vt:lpstr>
      <vt:lpstr>128 Standard ASCII codes</vt:lpstr>
      <vt:lpstr>ASCII</vt:lpstr>
      <vt:lpstr>Terminology</vt:lpstr>
      <vt:lpstr>2.1.2 汉字表示法</vt:lpstr>
      <vt:lpstr>汉字机内码</vt:lpstr>
      <vt:lpstr>字模码</vt:lpstr>
      <vt:lpstr>汉字标准</vt:lpstr>
      <vt:lpstr>Charset</vt:lpstr>
      <vt:lpstr>Unicode           www.unicode.org</vt:lpstr>
      <vt:lpstr>Universal Character Set  ISO</vt:lpstr>
      <vt:lpstr>记事本编码区别？  </vt:lpstr>
      <vt:lpstr>2.2 数值数据表示方法</vt:lpstr>
      <vt:lpstr>计算机数据编码需要考虑的因素</vt:lpstr>
      <vt:lpstr>Human vs. Computer</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2.2 数值数据表示方法</vt:lpstr>
      <vt:lpstr>2.2.1 数的定点、浮点表示方法</vt:lpstr>
      <vt:lpstr>定点整数</vt:lpstr>
      <vt:lpstr>定点小数</vt:lpstr>
      <vt:lpstr>计算机中数据如何存储？</vt:lpstr>
      <vt:lpstr>2.2 数值数据表示方法</vt:lpstr>
      <vt:lpstr>2.2.2 机器数/机器码</vt:lpstr>
      <vt:lpstr>原码表示法（Signed magnitude）</vt:lpstr>
      <vt:lpstr>原码表示示例</vt:lpstr>
      <vt:lpstr>原码表示区间</vt:lpstr>
      <vt:lpstr>原码特性</vt:lpstr>
      <vt:lpstr>反码表示法</vt:lpstr>
      <vt:lpstr>反码表示法…</vt:lpstr>
      <vt:lpstr>反码公式证明</vt:lpstr>
      <vt:lpstr>反码表示区间</vt:lpstr>
      <vt:lpstr>反码特性</vt:lpstr>
      <vt:lpstr>有趣的时钟</vt:lpstr>
      <vt:lpstr>同余的概念</vt:lpstr>
      <vt:lpstr>例子</vt:lpstr>
      <vt:lpstr>补码公式（模？）</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补码表示中的符号位扩展…</vt:lpstr>
      <vt:lpstr>补码特性</vt:lpstr>
      <vt:lpstr>移码表示法 Biased/Excess Notation</vt:lpstr>
      <vt:lpstr>不同机器码公式对比</vt:lpstr>
      <vt:lpstr>定点数机器码表示范围</vt:lpstr>
      <vt:lpstr>机器码小结</vt:lpstr>
      <vt:lpstr>C语言中的机器码？</vt:lpstr>
      <vt:lpstr>变量内存值？</vt:lpstr>
      <vt:lpstr>PowerPoint 演示文稿</vt:lpstr>
      <vt:lpstr>C语言中的定点数</vt:lpstr>
      <vt:lpstr>32 位补码表示范围</vt:lpstr>
      <vt:lpstr>Limits   of   exact-width   integer   types   </vt:lpstr>
      <vt:lpstr>32位机器上的程序</vt:lpstr>
      <vt:lpstr>C语言程序中的整数</vt:lpstr>
      <vt:lpstr>C编译器对常量的处理</vt:lpstr>
      <vt:lpstr>C语言程序中的整数</vt:lpstr>
      <vt:lpstr>C语言中的整数小结</vt:lpstr>
      <vt:lpstr>一个奇怪的浮点运算程序</vt:lpstr>
      <vt:lpstr>一个奇怪的浮点运算程序</vt:lpstr>
      <vt:lpstr>浮点数如何表示?</vt:lpstr>
      <vt:lpstr>浮点数的规格化问题   normalization </vt:lpstr>
      <vt:lpstr>浮点数如何表示…</vt:lpstr>
      <vt:lpstr>浮点数的表示</vt:lpstr>
      <vt:lpstr>浮点数的表示范围</vt:lpstr>
      <vt:lpstr>Range &amp; precision</vt:lpstr>
      <vt:lpstr>例子（规格化） </vt:lpstr>
      <vt:lpstr>Range &amp; precision</vt:lpstr>
      <vt:lpstr>Father” of the IEEE 754 standard</vt:lpstr>
      <vt:lpstr>浮点数标准 IEEE754</vt:lpstr>
      <vt:lpstr>浮点数标准 IEEE754</vt:lpstr>
      <vt:lpstr>32位单精度浮点数编码格式</vt:lpstr>
      <vt:lpstr>例子</vt:lpstr>
      <vt:lpstr>例子</vt:lpstr>
      <vt:lpstr>例子</vt:lpstr>
      <vt:lpstr>IEEE754 规格化浮点数表示范围</vt:lpstr>
      <vt:lpstr>浮点数转换实例</vt:lpstr>
      <vt:lpstr>浮点数转换实例</vt:lpstr>
      <vt:lpstr>Double 3.3/1.1</vt:lpstr>
      <vt:lpstr>Float 3.3/1.1</vt:lpstr>
      <vt:lpstr>Double 3.3/1.1</vt:lpstr>
      <vt:lpstr>浮点数的表示范围与精度</vt:lpstr>
      <vt:lpstr>判断表达式</vt:lpstr>
      <vt:lpstr>C语言浮点数总结</vt:lpstr>
      <vt:lpstr>C语言浮点数总结</vt:lpstr>
      <vt:lpstr>2.2.3 十进制数的表示 BCD码</vt:lpstr>
      <vt:lpstr>BCD码运算问题</vt:lpstr>
      <vt:lpstr>程序中数据类型的宽度</vt:lpstr>
      <vt:lpstr>数据的存储和排列顺序</vt:lpstr>
      <vt:lpstr>数据在内存中的存放顺序</vt:lpstr>
      <vt:lpstr>Alignment(对齐)</vt:lpstr>
      <vt:lpstr>Alignment(对齐) 举例</vt:lpstr>
      <vt:lpstr>身份证的秘密</vt:lpstr>
      <vt:lpstr>银行卡编码规则</vt:lpstr>
      <vt:lpstr>2.3 数据信息的校验</vt:lpstr>
      <vt:lpstr>2.3.1 奇偶校验</vt:lpstr>
      <vt:lpstr>奇偶校验…</vt:lpstr>
      <vt:lpstr>奇偶校验性能</vt:lpstr>
      <vt:lpstr>二位奇偶校验</vt:lpstr>
      <vt:lpstr>校验性能？</vt:lpstr>
      <vt:lpstr>校验性能？</vt:lpstr>
      <vt:lpstr>校验性能？</vt:lpstr>
      <vt:lpstr>校验性能？</vt:lpstr>
      <vt:lpstr>校验和 CheckSum</vt:lpstr>
      <vt:lpstr>二维奇偶校验的启示</vt:lpstr>
      <vt:lpstr>2.3.2 海明校验Hamming Codes</vt:lpstr>
      <vt:lpstr>可检测一位错海明码…</vt:lpstr>
      <vt:lpstr>可检测一位错海明码…</vt:lpstr>
      <vt:lpstr>可检测一位错海明码…</vt:lpstr>
      <vt:lpstr>可检测一位错海明码…</vt:lpstr>
      <vt:lpstr>检错、纠错原理</vt:lpstr>
      <vt:lpstr>文氏图表示</vt:lpstr>
      <vt:lpstr>海明校验码</vt:lpstr>
      <vt:lpstr>码距概念</vt:lpstr>
      <vt:lpstr>校验码应用实例</vt:lpstr>
      <vt:lpstr>码距与纠错性能</vt:lpstr>
      <vt:lpstr>CRC循环冗余校验码</vt:lpstr>
      <vt:lpstr>模2运算规则</vt:lpstr>
      <vt:lpstr>多项式</vt:lpstr>
      <vt:lpstr>(7,4)循环码出错模式G(x)=1011</vt:lpstr>
      <vt:lpstr>生成多项式</vt:lpstr>
      <vt:lpstr>生成多项式</vt:lpstr>
      <vt:lpstr>例子</vt:lpstr>
      <vt:lpstr>(7,3)循环码出错模式G(x)=11101</vt:lpstr>
      <vt:lpstr>两位错余数情况</vt:lpstr>
      <vt:lpstr>CRC校验性能</vt:lpstr>
      <vt:lpstr>CRC Encoding Circuit</vt:lpstr>
      <vt:lpstr>Example: Ethernet CRC-32</vt:lpstr>
      <vt:lpstr>CRC编码 </vt:lpstr>
      <vt:lpstr>本章重点内容</vt:lpstr>
      <vt:lpstr>Homework</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tanzhihu</cp:lastModifiedBy>
  <cp:revision>945</cp:revision>
  <dcterms:created xsi:type="dcterms:W3CDTF">2009-09-14T03:13:49Z</dcterms:created>
  <dcterms:modified xsi:type="dcterms:W3CDTF">2016-10-13T23:47:36Z</dcterms:modified>
</cp:coreProperties>
</file>